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394" r:id="rId2"/>
    <p:sldId id="382" r:id="rId3"/>
    <p:sldId id="383" r:id="rId4"/>
    <p:sldId id="386" r:id="rId5"/>
    <p:sldId id="384" r:id="rId6"/>
    <p:sldId id="385" r:id="rId7"/>
    <p:sldId id="387" r:id="rId8"/>
    <p:sldId id="389" r:id="rId9"/>
    <p:sldId id="390" r:id="rId10"/>
    <p:sldId id="391" r:id="rId11"/>
    <p:sldId id="392" r:id="rId12"/>
    <p:sldId id="393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99"/>
    <a:srgbClr val="0FA127"/>
    <a:srgbClr val="99CCFF"/>
    <a:srgbClr val="666699"/>
    <a:srgbClr val="FFF8B9"/>
    <a:srgbClr val="6633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/>
            <a:ahLst/>
            <a:cxnLst>
              <a:cxn ang="0">
                <a:pos x="2822" y="0"/>
              </a:cxn>
              <a:cxn ang="0">
                <a:pos x="0" y="975"/>
              </a:cxn>
              <a:cxn ang="0">
                <a:pos x="2169" y="3619"/>
              </a:cxn>
              <a:cxn ang="0">
                <a:pos x="3985" y="1125"/>
              </a:cxn>
              <a:cxn ang="0">
                <a:pos x="2822" y="0"/>
              </a:cxn>
              <a:cxn ang="0">
                <a:pos x="2822" y="0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816" y="256"/>
              </a:cxn>
              <a:cxn ang="0">
                <a:pos x="1560" y="144"/>
              </a:cxn>
              <a:cxn ang="0">
                <a:pos x="1856" y="376"/>
              </a:cxn>
              <a:cxn ang="0">
                <a:pos x="2344" y="152"/>
              </a:cxn>
              <a:cxn ang="0">
                <a:pos x="3536" y="456"/>
              </a:cxn>
              <a:cxn ang="0">
                <a:pos x="4288" y="136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/>
            <a:ahLst/>
            <a:cxnLst>
              <a:cxn ang="0">
                <a:pos x="0" y="32"/>
              </a:cxn>
              <a:cxn ang="0">
                <a:pos x="280" y="144"/>
              </a:cxn>
              <a:cxn ang="0">
                <a:pos x="448" y="16"/>
              </a:cxn>
              <a:cxn ang="0">
                <a:pos x="560" y="240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5CFEBB-C455-4B09-A673-E65F8CC198A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FC92DC-1F9B-4195-97BC-E315E008251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3E2587-C7AC-4E30-9AB7-7231BA1A8F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177B7F-B2D1-4026-BFC7-D7344AF46DE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228702-4DC1-45E6-B652-60C57C7965C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D30A1-F17C-4D67-9120-3311D8C666E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942B8E-1FAB-42A5-ADCD-8998082A9F6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65716F-2334-4DF3-B67D-4F3B7DE3FCF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2C214D-E051-40EC-ACFF-C738733792E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8BF340-EE7C-4489-BDD9-01FC3D76F81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4B7F9E-5441-4303-93C0-688243DC3FB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/>
            <a:ahLst/>
            <a:cxnLst>
              <a:cxn ang="0">
                <a:pos x="2903" y="433"/>
              </a:cxn>
              <a:cxn ang="0">
                <a:pos x="2565" y="80"/>
              </a:cxn>
              <a:cxn ang="0">
                <a:pos x="2241" y="0"/>
              </a:cxn>
              <a:cxn ang="0">
                <a:pos x="110" y="2811"/>
              </a:cxn>
              <a:cxn ang="0">
                <a:pos x="110" y="3228"/>
              </a:cxn>
              <a:cxn ang="0">
                <a:pos x="0" y="3631"/>
              </a:cxn>
              <a:cxn ang="0">
                <a:pos x="72" y="3686"/>
              </a:cxn>
              <a:cxn ang="0">
                <a:pos x="441" y="3355"/>
              </a:cxn>
              <a:cxn ang="0">
                <a:pos x="740" y="3228"/>
              </a:cxn>
              <a:cxn ang="0">
                <a:pos x="2903" y="433"/>
              </a:cxn>
              <a:cxn ang="0">
                <a:pos x="2903" y="433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7AEB649-B82F-426B-BC97-D6840E7580E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37896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/>
            <a:ahLst/>
            <a:cxnLst>
              <a:cxn ang="0">
                <a:pos x="2293" y="0"/>
              </a:cxn>
              <a:cxn ang="0">
                <a:pos x="130" y="2835"/>
              </a:cxn>
              <a:cxn ang="0">
                <a:pos x="131" y="3201"/>
              </a:cxn>
              <a:cxn ang="0">
                <a:pos x="0" y="3633"/>
              </a:cxn>
              <a:cxn ang="0">
                <a:pos x="50" y="3703"/>
              </a:cxn>
              <a:cxn ang="0">
                <a:pos x="422" y="3352"/>
              </a:cxn>
              <a:cxn ang="0">
                <a:pos x="763" y="3220"/>
              </a:cxn>
              <a:cxn ang="0">
                <a:pos x="2911" y="428"/>
              </a:cxn>
              <a:cxn ang="0">
                <a:pos x="2589" y="96"/>
              </a:cxn>
              <a:cxn ang="0">
                <a:pos x="2293" y="0"/>
              </a:cxn>
              <a:cxn ang="0">
                <a:pos x="2293" y="0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7897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/>
            <a:ahLst/>
            <a:cxnLst>
              <a:cxn ang="0">
                <a:pos x="0" y="2485"/>
              </a:cxn>
              <a:cxn ang="0">
                <a:pos x="432" y="2553"/>
              </a:cxn>
              <a:cxn ang="0">
                <a:pos x="736" y="2777"/>
              </a:cxn>
              <a:cxn ang="0">
                <a:pos x="2561" y="399"/>
              </a:cxn>
              <a:cxn ang="0">
                <a:pos x="2118" y="82"/>
              </a:cxn>
              <a:cxn ang="0">
                <a:pos x="1898" y="0"/>
              </a:cxn>
              <a:cxn ang="0">
                <a:pos x="0" y="2485"/>
              </a:cxn>
              <a:cxn ang="0">
                <a:pos x="0" y="248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3082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37899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/>
              <a:ahLst/>
              <a:cxnLst>
                <a:cxn ang="0">
                  <a:pos x="1587" y="1260"/>
                </a:cxn>
                <a:cxn ang="0">
                  <a:pos x="1420" y="1106"/>
                </a:cxn>
                <a:cxn ang="0">
                  <a:pos x="1331" y="477"/>
                </a:cxn>
                <a:cxn ang="0">
                  <a:pos x="2139" y="330"/>
                </a:cxn>
                <a:cxn ang="0">
                  <a:pos x="2177" y="203"/>
                </a:cxn>
                <a:cxn ang="0">
                  <a:pos x="2099" y="100"/>
                </a:cxn>
                <a:cxn ang="0">
                  <a:pos x="1276" y="211"/>
                </a:cxn>
                <a:cxn ang="0">
                  <a:pos x="1219" y="32"/>
                </a:cxn>
                <a:cxn ang="0">
                  <a:pos x="1085" y="0"/>
                </a:cxn>
                <a:cxn ang="0">
                  <a:pos x="958" y="28"/>
                </a:cxn>
                <a:cxn ang="0">
                  <a:pos x="888" y="106"/>
                </a:cxn>
                <a:cxn ang="0">
                  <a:pos x="937" y="285"/>
                </a:cxn>
                <a:cxn ang="0">
                  <a:pos x="660" y="441"/>
                </a:cxn>
                <a:cxn ang="0">
                  <a:pos x="983" y="473"/>
                </a:cxn>
                <a:cxn ang="0">
                  <a:pos x="1112" y="889"/>
                </a:cxn>
                <a:cxn ang="0">
                  <a:pos x="141" y="469"/>
                </a:cxn>
                <a:cxn ang="0">
                  <a:pos x="46" y="509"/>
                </a:cxn>
                <a:cxn ang="0">
                  <a:pos x="0" y="636"/>
                </a:cxn>
                <a:cxn ang="0">
                  <a:pos x="55" y="779"/>
                </a:cxn>
                <a:cxn ang="0">
                  <a:pos x="1139" y="1288"/>
                </a:cxn>
                <a:cxn ang="0">
                  <a:pos x="1378" y="1256"/>
                </a:cxn>
                <a:cxn ang="0">
                  <a:pos x="1570" y="1298"/>
                </a:cxn>
                <a:cxn ang="0">
                  <a:pos x="1587" y="1260"/>
                </a:cxn>
                <a:cxn ang="0">
                  <a:pos x="1587" y="1260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0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/>
              <a:ahLst/>
              <a:cxnLst>
                <a:cxn ang="0">
                  <a:pos x="0" y="7"/>
                </a:cxn>
                <a:cxn ang="0">
                  <a:pos x="120" y="0"/>
                </a:cxn>
                <a:cxn ang="0">
                  <a:pos x="143" y="233"/>
                </a:cxn>
                <a:cxn ang="0">
                  <a:pos x="8" y="258"/>
                </a:cxn>
                <a:cxn ang="0">
                  <a:pos x="0" y="7"/>
                </a:cxn>
                <a:cxn ang="0">
                  <a:pos x="0" y="7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1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2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3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160" y="0"/>
                </a:cxn>
                <a:cxn ang="0">
                  <a:pos x="251" y="36"/>
                </a:cxn>
                <a:cxn ang="0">
                  <a:pos x="272" y="139"/>
                </a:cxn>
                <a:cxn ang="0">
                  <a:pos x="164" y="146"/>
                </a:cxn>
                <a:cxn ang="0">
                  <a:pos x="32" y="241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4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/>
              <a:ahLst/>
              <a:cxnLst>
                <a:cxn ang="0">
                  <a:pos x="152" y="4"/>
                </a:cxn>
                <a:cxn ang="0">
                  <a:pos x="152" y="224"/>
                </a:cxn>
                <a:cxn ang="0">
                  <a:pos x="0" y="8"/>
                </a:cxn>
                <a:cxn ang="0">
                  <a:pos x="72" y="0"/>
                </a:cxn>
                <a:cxn ang="0">
                  <a:pos x="152" y="4"/>
                </a:cxn>
                <a:cxn ang="0">
                  <a:pos x="152" y="4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5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/>
              <a:ahLst/>
              <a:cxnLst>
                <a:cxn ang="0">
                  <a:pos x="0" y="80"/>
                </a:cxn>
                <a:cxn ang="0">
                  <a:pos x="87" y="0"/>
                </a:cxn>
                <a:cxn ang="0">
                  <a:pos x="232" y="6"/>
                </a:cxn>
                <a:cxn ang="0">
                  <a:pos x="386" y="764"/>
                </a:cxn>
                <a:cxn ang="0">
                  <a:pos x="279" y="720"/>
                </a:cxn>
                <a:cxn ang="0">
                  <a:pos x="152" y="677"/>
                </a:cxn>
                <a:cxn ang="0">
                  <a:pos x="0" y="80"/>
                </a:cxn>
                <a:cxn ang="0">
                  <a:pos x="0" y="80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6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/>
              <a:ahLst/>
              <a:cxnLst>
                <a:cxn ang="0">
                  <a:pos x="692" y="0"/>
                </a:cxn>
                <a:cxn ang="0">
                  <a:pos x="0" y="106"/>
                </a:cxn>
                <a:cxn ang="0">
                  <a:pos x="28" y="348"/>
                </a:cxn>
                <a:cxn ang="0">
                  <a:pos x="715" y="237"/>
                </a:cxn>
                <a:cxn ang="0">
                  <a:pos x="728" y="43"/>
                </a:cxn>
                <a:cxn ang="0">
                  <a:pos x="692" y="0"/>
                </a:cxn>
                <a:cxn ang="0">
                  <a:pos x="692" y="0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7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/>
              <a:ahLst/>
              <a:cxnLst>
                <a:cxn ang="0">
                  <a:pos x="272" y="0"/>
                </a:cxn>
                <a:cxn ang="0">
                  <a:pos x="0" y="78"/>
                </a:cxn>
                <a:cxn ang="0">
                  <a:pos x="312" y="135"/>
                </a:cxn>
                <a:cxn ang="0">
                  <a:pos x="272" y="0"/>
                </a:cxn>
                <a:cxn ang="0">
                  <a:pos x="272" y="0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3108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3109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37910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/>
                  <a:ahLst/>
                  <a:cxnLst>
                    <a:cxn ang="0">
                      <a:pos x="0" y="107"/>
                    </a:cxn>
                    <a:cxn ang="0">
                      <a:pos x="114" y="10"/>
                    </a:cxn>
                    <a:cxn ang="0">
                      <a:pos x="213" y="0"/>
                    </a:cxn>
                    <a:cxn ang="0">
                      <a:pos x="292" y="27"/>
                    </a:cxn>
                    <a:cxn ang="0">
                      <a:pos x="313" y="91"/>
                    </a:cxn>
                    <a:cxn ang="0">
                      <a:pos x="167" y="67"/>
                    </a:cxn>
                    <a:cxn ang="0">
                      <a:pos x="74" y="101"/>
                    </a:cxn>
                    <a:cxn ang="0">
                      <a:pos x="13" y="175"/>
                    </a:cxn>
                    <a:cxn ang="0">
                      <a:pos x="0" y="107"/>
                    </a:cxn>
                    <a:cxn ang="0">
                      <a:pos x="0" y="107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1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/>
                  <a:ahLst/>
                  <a:cxnLst>
                    <a:cxn ang="0">
                      <a:pos x="0" y="40"/>
                    </a:cxn>
                    <a:cxn ang="0">
                      <a:pos x="160" y="266"/>
                    </a:cxn>
                    <a:cxn ang="0">
                      <a:pos x="230" y="251"/>
                    </a:cxn>
                    <a:cxn ang="0">
                      <a:pos x="223" y="17"/>
                    </a:cxn>
                    <a:cxn ang="0">
                      <a:pos x="166" y="0"/>
                    </a:cxn>
                    <a:cxn ang="0">
                      <a:pos x="179" y="197"/>
                    </a:cxn>
                    <a:cxn ang="0">
                      <a:pos x="71" y="4"/>
                    </a:cxn>
                    <a:cxn ang="0">
                      <a:pos x="0" y="40"/>
                    </a:cxn>
                    <a:cxn ang="0">
                      <a:pos x="0" y="40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2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/>
                  <a:ahLst/>
                  <a:cxnLst>
                    <a:cxn ang="0">
                      <a:pos x="0" y="19"/>
                    </a:cxn>
                    <a:cxn ang="0">
                      <a:pos x="36" y="93"/>
                    </a:cxn>
                    <a:cxn ang="0">
                      <a:pos x="44" y="154"/>
                    </a:cxn>
                    <a:cxn ang="0">
                      <a:pos x="27" y="234"/>
                    </a:cxn>
                    <a:cxn ang="0">
                      <a:pos x="80" y="220"/>
                    </a:cxn>
                    <a:cxn ang="0">
                      <a:pos x="87" y="116"/>
                    </a:cxn>
                    <a:cxn ang="0">
                      <a:pos x="46" y="0"/>
                    </a:cxn>
                    <a:cxn ang="0">
                      <a:pos x="0" y="19"/>
                    </a:cxn>
                    <a:cxn ang="0">
                      <a:pos x="0" y="19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  <p:sp>
            <p:nvSpPr>
              <p:cNvPr id="37913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37914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37915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91" y="25"/>
                  </a:cxn>
                  <a:cxn ang="0">
                    <a:pos x="80" y="192"/>
                  </a:cxn>
                  <a:cxn ang="0">
                    <a:pos x="106" y="327"/>
                  </a:cxn>
                  <a:cxn ang="0">
                    <a:pos x="213" y="451"/>
                  </a:cxn>
                  <a:cxn ang="0">
                    <a:pos x="97" y="478"/>
                  </a:cxn>
                  <a:cxn ang="0">
                    <a:pos x="30" y="344"/>
                  </a:cxn>
                  <a:cxn ang="0">
                    <a:pos x="0" y="57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3113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37917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/>
                  <a:ahLst/>
                  <a:cxnLst>
                    <a:cxn ang="0">
                      <a:pos x="110" y="0"/>
                    </a:cxn>
                    <a:cxn ang="0">
                      <a:pos x="40" y="66"/>
                    </a:cxn>
                    <a:cxn ang="0">
                      <a:pos x="0" y="173"/>
                    </a:cxn>
                    <a:cxn ang="0">
                      <a:pos x="80" y="160"/>
                    </a:cxn>
                    <a:cxn ang="0">
                      <a:pos x="103" y="84"/>
                    </a:cxn>
                    <a:cxn ang="0">
                      <a:pos x="150" y="27"/>
                    </a:cxn>
                    <a:cxn ang="0">
                      <a:pos x="110" y="0"/>
                    </a:cxn>
                    <a:cxn ang="0">
                      <a:pos x="110" y="0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8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/>
                  <a:ahLst/>
                  <a:cxnLst>
                    <a:cxn ang="0">
                      <a:pos x="156" y="0"/>
                    </a:cxn>
                    <a:cxn ang="0">
                      <a:pos x="63" y="52"/>
                    </a:cxn>
                    <a:cxn ang="0">
                      <a:pos x="0" y="208"/>
                    </a:cxn>
                    <a:cxn ang="0">
                      <a:pos x="67" y="358"/>
                    </a:cxn>
                    <a:cxn ang="0">
                      <a:pos x="1182" y="867"/>
                    </a:cxn>
                    <a:cxn ang="0">
                      <a:pos x="1422" y="835"/>
                    </a:cxn>
                    <a:cxn ang="0">
                      <a:pos x="1616" y="880"/>
                    </a:cxn>
                    <a:cxn ang="0">
                      <a:pos x="1684" y="808"/>
                    </a:cxn>
                    <a:cxn ang="0">
                      <a:pos x="1502" y="664"/>
                    </a:cxn>
                    <a:cxn ang="0">
                      <a:pos x="1428" y="512"/>
                    </a:cxn>
                    <a:cxn ang="0">
                      <a:pos x="1369" y="527"/>
                    </a:cxn>
                    <a:cxn ang="0">
                      <a:pos x="1439" y="664"/>
                    </a:cxn>
                    <a:cxn ang="0">
                      <a:pos x="1578" y="810"/>
                    </a:cxn>
                    <a:cxn ang="0">
                      <a:pos x="1413" y="787"/>
                    </a:cxn>
                    <a:cxn ang="0">
                      <a:pos x="1219" y="814"/>
                    </a:cxn>
                    <a:cxn ang="0">
                      <a:pos x="1255" y="650"/>
                    </a:cxn>
                    <a:cxn ang="0">
                      <a:pos x="1338" y="538"/>
                    </a:cxn>
                    <a:cxn ang="0">
                      <a:pos x="1241" y="552"/>
                    </a:cxn>
                    <a:cxn ang="0">
                      <a:pos x="1165" y="658"/>
                    </a:cxn>
                    <a:cxn ang="0">
                      <a:pos x="1139" y="791"/>
                    </a:cxn>
                    <a:cxn ang="0">
                      <a:pos x="107" y="310"/>
                    </a:cxn>
                    <a:cxn ang="0">
                      <a:pos x="80" y="215"/>
                    </a:cxn>
                    <a:cxn ang="0">
                      <a:pos x="103" y="95"/>
                    </a:cxn>
                    <a:cxn ang="0">
                      <a:pos x="217" y="0"/>
                    </a:cxn>
                    <a:cxn ang="0">
                      <a:pos x="156" y="0"/>
                    </a:cxn>
                    <a:cxn ang="0">
                      <a:pos x="156" y="0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9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/>
                  <a:ahLst/>
                  <a:cxnLst>
                    <a:cxn ang="0">
                      <a:pos x="116" y="0"/>
                    </a:cxn>
                    <a:cxn ang="0">
                      <a:pos x="19" y="106"/>
                    </a:cxn>
                    <a:cxn ang="0">
                      <a:pos x="0" y="230"/>
                    </a:cxn>
                    <a:cxn ang="0">
                      <a:pos x="33" y="314"/>
                    </a:cxn>
                    <a:cxn ang="0">
                      <a:pos x="94" y="335"/>
                    </a:cxn>
                    <a:cxn ang="0">
                      <a:pos x="76" y="154"/>
                    </a:cxn>
                    <a:cxn ang="0">
                      <a:pos x="160" y="17"/>
                    </a:cxn>
                    <a:cxn ang="0">
                      <a:pos x="116" y="0"/>
                    </a:cxn>
                    <a:cxn ang="0">
                      <a:pos x="116" y="0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0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/>
                  <a:ahLst/>
                  <a:cxnLst>
                    <a:cxn ang="0">
                      <a:pos x="218" y="896"/>
                    </a:cxn>
                    <a:cxn ang="0">
                      <a:pos x="0" y="124"/>
                    </a:cxn>
                    <a:cxn ang="0">
                      <a:pos x="81" y="38"/>
                    </a:cxn>
                    <a:cxn ang="0">
                      <a:pos x="258" y="0"/>
                    </a:cxn>
                    <a:cxn ang="0">
                      <a:pos x="399" y="57"/>
                    </a:cxn>
                    <a:cxn ang="0">
                      <a:pos x="642" y="1188"/>
                    </a:cxn>
                    <a:cxn ang="0">
                      <a:pos x="555" y="1091"/>
                    </a:cxn>
                    <a:cxn ang="0">
                      <a:pos x="355" y="97"/>
                    </a:cxn>
                    <a:cxn ang="0">
                      <a:pos x="226" y="61"/>
                    </a:cxn>
                    <a:cxn ang="0">
                      <a:pos x="119" y="74"/>
                    </a:cxn>
                    <a:cxn ang="0">
                      <a:pos x="76" y="141"/>
                    </a:cxn>
                    <a:cxn ang="0">
                      <a:pos x="306" y="924"/>
                    </a:cxn>
                    <a:cxn ang="0">
                      <a:pos x="218" y="896"/>
                    </a:cxn>
                    <a:cxn ang="0">
                      <a:pos x="218" y="896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1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/>
                  <a:ahLst/>
                  <a:cxnLst>
                    <a:cxn ang="0">
                      <a:pos x="0" y="27"/>
                    </a:cxn>
                    <a:cxn ang="0">
                      <a:pos x="76" y="194"/>
                    </a:cxn>
                    <a:cxn ang="0">
                      <a:pos x="113" y="318"/>
                    </a:cxn>
                    <a:cxn ang="0">
                      <a:pos x="116" y="504"/>
                    </a:cxn>
                    <a:cxn ang="0">
                      <a:pos x="192" y="504"/>
                    </a:cxn>
                    <a:cxn ang="0">
                      <a:pos x="187" y="360"/>
                    </a:cxn>
                    <a:cxn ang="0">
                      <a:pos x="162" y="208"/>
                    </a:cxn>
                    <a:cxn ang="0">
                      <a:pos x="99" y="59"/>
                    </a:cxn>
                    <a:cxn ang="0">
                      <a:pos x="63" y="0"/>
                    </a:cxn>
                    <a:cxn ang="0">
                      <a:pos x="0" y="27"/>
                    </a:cxn>
                    <a:cxn ang="0">
                      <a:pos x="0" y="27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2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/>
                  <a:ahLst/>
                  <a:cxnLst>
                    <a:cxn ang="0">
                      <a:pos x="297" y="0"/>
                    </a:cxn>
                    <a:cxn ang="0">
                      <a:pos x="257" y="17"/>
                    </a:cxn>
                    <a:cxn ang="0">
                      <a:pos x="253" y="66"/>
                    </a:cxn>
                    <a:cxn ang="0">
                      <a:pos x="0" y="169"/>
                    </a:cxn>
                    <a:cxn ang="0">
                      <a:pos x="0" y="222"/>
                    </a:cxn>
                    <a:cxn ang="0">
                      <a:pos x="284" y="226"/>
                    </a:cxn>
                    <a:cxn ang="0">
                      <a:pos x="320" y="269"/>
                    </a:cxn>
                    <a:cxn ang="0">
                      <a:pos x="390" y="266"/>
                    </a:cxn>
                    <a:cxn ang="0">
                      <a:pos x="383" y="190"/>
                    </a:cxn>
                    <a:cxn ang="0">
                      <a:pos x="116" y="176"/>
                    </a:cxn>
                    <a:cxn ang="0">
                      <a:pos x="333" y="89"/>
                    </a:cxn>
                    <a:cxn ang="0">
                      <a:pos x="297" y="0"/>
                    </a:cxn>
                    <a:cxn ang="0">
                      <a:pos x="297" y="0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3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/>
                  <a:ahLst/>
                  <a:cxnLst>
                    <a:cxn ang="0">
                      <a:pos x="0" y="131"/>
                    </a:cxn>
                    <a:cxn ang="0">
                      <a:pos x="863" y="0"/>
                    </a:cxn>
                    <a:cxn ang="0">
                      <a:pos x="926" y="78"/>
                    </a:cxn>
                    <a:cxn ang="0">
                      <a:pos x="941" y="181"/>
                    </a:cxn>
                    <a:cxn ang="0">
                      <a:pos x="903" y="282"/>
                    </a:cxn>
                    <a:cxn ang="0">
                      <a:pos x="57" y="424"/>
                    </a:cxn>
                    <a:cxn ang="0">
                      <a:pos x="53" y="384"/>
                    </a:cxn>
                    <a:cxn ang="0">
                      <a:pos x="863" y="242"/>
                    </a:cxn>
                    <a:cxn ang="0">
                      <a:pos x="893" y="145"/>
                    </a:cxn>
                    <a:cxn ang="0">
                      <a:pos x="840" y="57"/>
                    </a:cxn>
                    <a:cxn ang="0">
                      <a:pos x="0" y="185"/>
                    </a:cxn>
                    <a:cxn ang="0">
                      <a:pos x="0" y="131"/>
                    </a:cxn>
                    <a:cxn ang="0">
                      <a:pos x="0" y="131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4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/>
                  <a:ahLst/>
                  <a:cxnLst>
                    <a:cxn ang="0">
                      <a:pos x="0" y="126"/>
                    </a:cxn>
                    <a:cxn ang="0">
                      <a:pos x="66" y="173"/>
                    </a:cxn>
                    <a:cxn ang="0">
                      <a:pos x="222" y="166"/>
                    </a:cxn>
                    <a:cxn ang="0">
                      <a:pos x="418" y="116"/>
                    </a:cxn>
                    <a:cxn ang="0">
                      <a:pos x="488" y="42"/>
                    </a:cxn>
                    <a:cxn ang="0">
                      <a:pos x="443" y="2"/>
                    </a:cxn>
                    <a:cxn ang="0">
                      <a:pos x="253" y="0"/>
                    </a:cxn>
                    <a:cxn ang="0">
                      <a:pos x="110" y="12"/>
                    </a:cxn>
                    <a:cxn ang="0">
                      <a:pos x="15" y="76"/>
                    </a:cxn>
                    <a:cxn ang="0">
                      <a:pos x="112" y="95"/>
                    </a:cxn>
                    <a:cxn ang="0">
                      <a:pos x="275" y="53"/>
                    </a:cxn>
                    <a:cxn ang="0">
                      <a:pos x="416" y="53"/>
                    </a:cxn>
                    <a:cxn ang="0">
                      <a:pos x="268" y="110"/>
                    </a:cxn>
                    <a:cxn ang="0">
                      <a:pos x="142" y="126"/>
                    </a:cxn>
                    <a:cxn ang="0">
                      <a:pos x="0" y="126"/>
                    </a:cxn>
                    <a:cxn ang="0">
                      <a:pos x="0" y="126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</p:grpSp>
      <p:grpSp>
        <p:nvGrpSpPr>
          <p:cNvPr id="3083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37926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27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</p:grpSp>
      <p:grpSp>
        <p:nvGrpSpPr>
          <p:cNvPr id="3084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3085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37930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/>
                <a:ahLst/>
                <a:cxnLst>
                  <a:cxn ang="0">
                    <a:pos x="123" y="9"/>
                  </a:cxn>
                  <a:cxn ang="0">
                    <a:pos x="131" y="342"/>
                  </a:cxn>
                  <a:cxn ang="0">
                    <a:pos x="0" y="806"/>
                  </a:cxn>
                  <a:cxn ang="0">
                    <a:pos x="79" y="789"/>
                  </a:cxn>
                  <a:cxn ang="0">
                    <a:pos x="218" y="376"/>
                  </a:cxn>
                  <a:cxn ang="0">
                    <a:pos x="245" y="0"/>
                  </a:cxn>
                  <a:cxn ang="0">
                    <a:pos x="123" y="9"/>
                  </a:cxn>
                  <a:cxn ang="0">
                    <a:pos x="123" y="9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3088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37932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298" y="184"/>
                    </a:cxn>
                    <a:cxn ang="0">
                      <a:pos x="500" y="349"/>
                    </a:cxn>
                    <a:cxn ang="0">
                      <a:pos x="604" y="140"/>
                    </a:cxn>
                    <a:cxn ang="0">
                      <a:pos x="359" y="9"/>
                    </a:cxn>
                    <a:cxn ang="0">
                      <a:pos x="464" y="184"/>
                    </a:cxn>
                    <a:cxn ang="0">
                      <a:pos x="131" y="17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3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60" y="320"/>
                  <a:ext cx="269" cy="438"/>
                </a:xfrm>
                <a:custGeom>
                  <a:avLst/>
                  <a:gdLst/>
                  <a:ahLst/>
                  <a:cxnLst>
                    <a:cxn ang="0">
                      <a:pos x="741" y="129"/>
                    </a:cxn>
                    <a:cxn ang="0">
                      <a:pos x="485" y="352"/>
                    </a:cxn>
                    <a:cxn ang="0">
                      <a:pos x="163" y="762"/>
                    </a:cxn>
                    <a:cxn ang="0">
                      <a:pos x="0" y="1101"/>
                    </a:cxn>
                    <a:cxn ang="0">
                      <a:pos x="59" y="1230"/>
                    </a:cxn>
                    <a:cxn ang="0">
                      <a:pos x="262" y="1201"/>
                    </a:cxn>
                    <a:cxn ang="0">
                      <a:pos x="578" y="914"/>
                    </a:cxn>
                    <a:cxn ang="0">
                      <a:pos x="876" y="534"/>
                    </a:cxn>
                    <a:cxn ang="0">
                      <a:pos x="1034" y="270"/>
                    </a:cxn>
                    <a:cxn ang="0">
                      <a:pos x="1064" y="84"/>
                    </a:cxn>
                    <a:cxn ang="0">
                      <a:pos x="977" y="0"/>
                    </a:cxn>
                    <a:cxn ang="0">
                      <a:pos x="836" y="65"/>
                    </a:cxn>
                    <a:cxn ang="0">
                      <a:pos x="969" y="107"/>
                    </a:cxn>
                    <a:cxn ang="0">
                      <a:pos x="876" y="352"/>
                    </a:cxn>
                    <a:cxn ang="0">
                      <a:pos x="690" y="656"/>
                    </a:cxn>
                    <a:cxn ang="0">
                      <a:pos x="350" y="1008"/>
                    </a:cxn>
                    <a:cxn ang="0">
                      <a:pos x="116" y="1114"/>
                    </a:cxn>
                    <a:cxn ang="0">
                      <a:pos x="135" y="943"/>
                    </a:cxn>
                    <a:cxn ang="0">
                      <a:pos x="437" y="504"/>
                    </a:cxn>
                    <a:cxn ang="0">
                      <a:pos x="831" y="118"/>
                    </a:cxn>
                    <a:cxn ang="0">
                      <a:pos x="741" y="129"/>
                    </a:cxn>
                    <a:cxn ang="0">
                      <a:pos x="741" y="129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4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70" y="170"/>
                  <a:ext cx="505" cy="898"/>
                </a:xfrm>
                <a:custGeom>
                  <a:avLst/>
                  <a:gdLst/>
                  <a:ahLst/>
                  <a:cxnLst>
                    <a:cxn ang="0">
                      <a:pos x="1941" y="0"/>
                    </a:cxn>
                    <a:cxn ang="0">
                      <a:pos x="0" y="2521"/>
                    </a:cxn>
                    <a:cxn ang="0">
                      <a:pos x="192" y="2450"/>
                    </a:cxn>
                    <a:cxn ang="0">
                      <a:pos x="2002" y="61"/>
                    </a:cxn>
                    <a:cxn ang="0">
                      <a:pos x="1941" y="0"/>
                    </a:cxn>
                    <a:cxn ang="0">
                      <a:pos x="1941" y="0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5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/>
                  <a:ahLst/>
                  <a:cxnLst>
                    <a:cxn ang="0">
                      <a:pos x="95" y="2844"/>
                    </a:cxn>
                    <a:cxn ang="0">
                      <a:pos x="394" y="2834"/>
                    </a:cxn>
                    <a:cxn ang="0">
                      <a:pos x="821" y="3009"/>
                    </a:cxn>
                    <a:cxn ang="0">
                      <a:pos x="681" y="2817"/>
                    </a:cxn>
                    <a:cxn ang="0">
                      <a:pos x="367" y="2703"/>
                    </a:cxn>
                    <a:cxn ang="0">
                      <a:pos x="637" y="2720"/>
                    </a:cxn>
                    <a:cxn ang="0">
                      <a:pos x="979" y="2870"/>
                    </a:cxn>
                    <a:cxn ang="0">
                      <a:pos x="2859" y="420"/>
                    </a:cxn>
                    <a:cxn ang="0">
                      <a:pos x="2578" y="148"/>
                    </a:cxn>
                    <a:cxn ang="0">
                      <a:pos x="2308" y="0"/>
                    </a:cxn>
                    <a:cxn ang="0">
                      <a:pos x="2692" y="78"/>
                    </a:cxn>
                    <a:cxn ang="0">
                      <a:pos x="3007" y="428"/>
                    </a:cxn>
                    <a:cxn ang="0">
                      <a:pos x="831" y="3273"/>
                    </a:cxn>
                    <a:cxn ang="0">
                      <a:pos x="481" y="3412"/>
                    </a:cxn>
                    <a:cxn ang="0">
                      <a:pos x="105" y="3771"/>
                    </a:cxn>
                    <a:cxn ang="0">
                      <a:pos x="0" y="3667"/>
                    </a:cxn>
                    <a:cxn ang="0">
                      <a:pos x="131" y="3631"/>
                    </a:cxn>
                    <a:cxn ang="0">
                      <a:pos x="376" y="3385"/>
                    </a:cxn>
                    <a:cxn ang="0">
                      <a:pos x="165" y="3273"/>
                    </a:cxn>
                    <a:cxn ang="0">
                      <a:pos x="165" y="3176"/>
                    </a:cxn>
                    <a:cxn ang="0">
                      <a:pos x="411" y="3298"/>
                    </a:cxn>
                    <a:cxn ang="0">
                      <a:pos x="411" y="3186"/>
                    </a:cxn>
                    <a:cxn ang="0">
                      <a:pos x="603" y="3220"/>
                    </a:cxn>
                    <a:cxn ang="0">
                      <a:pos x="428" y="3079"/>
                    </a:cxn>
                    <a:cxn ang="0">
                      <a:pos x="629" y="3062"/>
                    </a:cxn>
                    <a:cxn ang="0">
                      <a:pos x="95" y="2844"/>
                    </a:cxn>
                    <a:cxn ang="0">
                      <a:pos x="95" y="2844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6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9" y="885"/>
                  <a:ext cx="169" cy="122"/>
                </a:xfrm>
                <a:custGeom>
                  <a:avLst/>
                  <a:gdLst/>
                  <a:ahLst/>
                  <a:cxnLst>
                    <a:cxn ang="0">
                      <a:pos x="0" y="80"/>
                    </a:cxn>
                    <a:cxn ang="0">
                      <a:pos x="255" y="106"/>
                    </a:cxn>
                    <a:cxn ang="0">
                      <a:pos x="639" y="342"/>
                    </a:cxn>
                    <a:cxn ang="0">
                      <a:pos x="673" y="289"/>
                    </a:cxn>
                    <a:cxn ang="0">
                      <a:pos x="447" y="114"/>
                    </a:cxn>
                    <a:cxn ang="0">
                      <a:pos x="26" y="0"/>
                    </a:cxn>
                    <a:cxn ang="0">
                      <a:pos x="0" y="80"/>
                    </a:cxn>
                    <a:cxn ang="0">
                      <a:pos x="0" y="80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7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4"/>
                  <a:ext cx="181" cy="144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40" y="148"/>
                    </a:cxn>
                    <a:cxn ang="0">
                      <a:pos x="638" y="403"/>
                    </a:cxn>
                    <a:cxn ang="0">
                      <a:pos x="716" y="296"/>
                    </a:cxn>
                    <a:cxn ang="0">
                      <a:pos x="420" y="114"/>
                    </a:cxn>
                    <a:cxn ang="0">
                      <a:pos x="70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8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16" y="139"/>
                    </a:cxn>
                    <a:cxn ang="0">
                      <a:pos x="649" y="411"/>
                    </a:cxn>
                    <a:cxn ang="0">
                      <a:pos x="717" y="314"/>
                    </a:cxn>
                    <a:cxn ang="0">
                      <a:pos x="394" y="87"/>
                    </a:cxn>
                    <a:cxn ang="0">
                      <a:pos x="54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9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9" y="130"/>
                  <a:ext cx="179" cy="138"/>
                </a:xfrm>
                <a:custGeom>
                  <a:avLst/>
                  <a:gdLst/>
                  <a:ahLst/>
                  <a:cxnLst>
                    <a:cxn ang="0">
                      <a:pos x="0" y="88"/>
                    </a:cxn>
                    <a:cxn ang="0">
                      <a:pos x="272" y="131"/>
                    </a:cxn>
                    <a:cxn ang="0">
                      <a:pos x="665" y="386"/>
                    </a:cxn>
                    <a:cxn ang="0">
                      <a:pos x="709" y="308"/>
                    </a:cxn>
                    <a:cxn ang="0">
                      <a:pos x="306" y="53"/>
                    </a:cxn>
                    <a:cxn ang="0">
                      <a:pos x="43" y="0"/>
                    </a:cxn>
                    <a:cxn ang="0">
                      <a:pos x="0" y="88"/>
                    </a:cxn>
                    <a:cxn ang="0">
                      <a:pos x="0" y="88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  <p:sp>
          <p:nvSpPr>
            <p:cNvPr id="37940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6" r:id="rId1"/>
    <p:sldLayoutId id="2147483826" r:id="rId2"/>
    <p:sldLayoutId id="2147483827" r:id="rId3"/>
    <p:sldLayoutId id="2147483828" r:id="rId4"/>
    <p:sldLayoutId id="2147483829" r:id="rId5"/>
    <p:sldLayoutId id="2147483830" r:id="rId6"/>
    <p:sldLayoutId id="2147483831" r:id="rId7"/>
    <p:sldLayoutId id="2147483832" r:id="rId8"/>
    <p:sldLayoutId id="2147483833" r:id="rId9"/>
    <p:sldLayoutId id="2147483834" r:id="rId10"/>
    <p:sldLayoutId id="214748383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VY_52_INOVACE_27_ Hormony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Hormony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Chemie,2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Ing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Luděk Škrovánek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smtClean="0"/>
              <a:t>Hormony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666699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HORMONY</a:t>
            </a: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501062" cy="4500563"/>
          </a:xfrm>
        </p:spPr>
        <p:txBody>
          <a:bodyPr/>
          <a:lstStyle/>
          <a:p>
            <a:pPr>
              <a:buFontTx/>
              <a:buNone/>
            </a:pPr>
            <a:r>
              <a:rPr lang="cs-CZ" i="1" smtClean="0"/>
              <a:t>Slovo hormon má původ v řeckém slově "hormaó„ = poháním, povzbuzuji</a:t>
            </a:r>
          </a:p>
          <a:p>
            <a:pPr>
              <a:buFontTx/>
              <a:buNone/>
            </a:pPr>
            <a:r>
              <a:rPr lang="cs-CZ" smtClean="0"/>
              <a:t>Hormony jsou organické látky, zajišťující spolu s nervovým systémem všechny procesy v těle. </a:t>
            </a:r>
          </a:p>
          <a:p>
            <a:pPr>
              <a:buFontTx/>
              <a:buNone/>
            </a:pPr>
            <a:r>
              <a:rPr lang="cs-CZ" smtClean="0"/>
              <a:t>Jsou to "</a:t>
            </a:r>
            <a:r>
              <a:rPr lang="cs-CZ" u="sng" smtClean="0"/>
              <a:t>chemičtí poslové</a:t>
            </a:r>
            <a:r>
              <a:rPr lang="cs-CZ" smtClean="0"/>
              <a:t>".</a:t>
            </a:r>
            <a:br>
              <a:rPr lang="cs-CZ" smtClean="0"/>
            </a:br>
            <a:r>
              <a:rPr lang="cs-CZ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666699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HORMONY</a:t>
            </a: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501062" cy="4500563"/>
          </a:xfrm>
        </p:spPr>
        <p:txBody>
          <a:bodyPr/>
          <a:lstStyle/>
          <a:p>
            <a:pPr>
              <a:buFontTx/>
              <a:buNone/>
            </a:pPr>
            <a:r>
              <a:rPr lang="cs-CZ" dirty="0" smtClean="0"/>
              <a:t>Na rozdíl od nervových impulsů, je hormonální komunikace </a:t>
            </a:r>
            <a:r>
              <a:rPr lang="cs-CZ" u="sng" dirty="0" smtClean="0"/>
              <a:t>pomalejší.</a:t>
            </a:r>
            <a:r>
              <a:rPr lang="cs-CZ" dirty="0" smtClean="0"/>
              <a:t> </a:t>
            </a:r>
            <a:endParaRPr lang="cs-CZ" dirty="0" smtClean="0"/>
          </a:p>
          <a:p>
            <a:pPr>
              <a:buFontTx/>
              <a:buNone/>
            </a:pPr>
            <a:r>
              <a:rPr lang="cs-CZ" dirty="0" smtClean="0"/>
              <a:t>Hormony se tvoří a </a:t>
            </a:r>
            <a:r>
              <a:rPr lang="cs-CZ" dirty="0" smtClean="0">
                <a:solidFill>
                  <a:srgbClr val="C00000"/>
                </a:solidFill>
              </a:rPr>
              <a:t>vyplavují</a:t>
            </a:r>
            <a:r>
              <a:rPr lang="cs-CZ" dirty="0" smtClean="0"/>
              <a:t> v jedné části těla a </a:t>
            </a:r>
            <a:r>
              <a:rPr lang="cs-CZ" u="sng" dirty="0" smtClean="0"/>
              <a:t>cestují (většinou krví)</a:t>
            </a:r>
            <a:r>
              <a:rPr lang="cs-CZ" dirty="0" smtClean="0"/>
              <a:t> </a:t>
            </a:r>
            <a:r>
              <a:rPr lang="cs-CZ" i="1" dirty="0" smtClean="0"/>
              <a:t>do ostatních částí ke svým tzv. cílovým </a:t>
            </a:r>
            <a:r>
              <a:rPr lang="cs-CZ" i="1" dirty="0" smtClean="0"/>
              <a:t>buňkám.</a:t>
            </a:r>
            <a:endParaRPr lang="cs-CZ" i="1" dirty="0" smtClean="0"/>
          </a:p>
          <a:p>
            <a:pPr>
              <a:buFontTx/>
              <a:buNone/>
            </a:pPr>
            <a:r>
              <a:rPr lang="cs-CZ" dirty="0" smtClean="0"/>
              <a:t>Působení hormonu můžeme pozorovat až po delší době a jsou </a:t>
            </a:r>
            <a:r>
              <a:rPr lang="cs-CZ" u="sng" dirty="0" smtClean="0"/>
              <a:t>dlouhodobější.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666699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HORMONY</a:t>
            </a: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132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501062" cy="4500563"/>
          </a:xfrm>
        </p:spPr>
        <p:txBody>
          <a:bodyPr/>
          <a:lstStyle/>
          <a:p>
            <a:pPr>
              <a:buFontTx/>
              <a:buNone/>
            </a:pPr>
            <a:r>
              <a:rPr lang="cs-CZ" u="sng" smtClean="0"/>
              <a:t>Hormony ovlivňují nebo řídí tyto funkce</a:t>
            </a:r>
            <a:r>
              <a:rPr lang="cs-CZ" smtClean="0"/>
              <a:t>: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1, Celkový metabolismus</a:t>
            </a:r>
            <a:br>
              <a:rPr lang="cs-CZ" smtClean="0"/>
            </a:br>
            <a:r>
              <a:rPr lang="cs-CZ" smtClean="0"/>
              <a:t>2, Hospodaření s vodou a dalšími </a:t>
            </a:r>
            <a:br>
              <a:rPr lang="cs-CZ" smtClean="0"/>
            </a:br>
            <a:r>
              <a:rPr lang="cs-CZ" smtClean="0"/>
              <a:t>       minerálními látkami</a:t>
            </a:r>
            <a:br>
              <a:rPr lang="cs-CZ" smtClean="0"/>
            </a:br>
            <a:r>
              <a:rPr lang="cs-CZ" smtClean="0"/>
              <a:t>3, Růst organismu</a:t>
            </a:r>
            <a:br>
              <a:rPr lang="cs-CZ" smtClean="0"/>
            </a:br>
            <a:r>
              <a:rPr lang="cs-CZ" smtClean="0"/>
              <a:t>4, Srdeční činnost</a:t>
            </a:r>
            <a:br>
              <a:rPr lang="cs-CZ" smtClean="0"/>
            </a:br>
            <a:r>
              <a:rPr lang="cs-CZ" smtClean="0"/>
              <a:t>5, Rozmnožování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666699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HORMONY</a:t>
            </a: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133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None/>
            </a:pPr>
            <a:r>
              <a:rPr lang="cs-CZ" dirty="0" smtClean="0"/>
              <a:t>Po splnění svého úkolu se hormon zbaví aktivity a odplaví se </a:t>
            </a:r>
            <a:r>
              <a:rPr lang="cs-CZ" u="sng" dirty="0" smtClean="0"/>
              <a:t>do </a:t>
            </a:r>
            <a:r>
              <a:rPr lang="cs-CZ" u="sng" dirty="0" smtClean="0"/>
              <a:t>jater. </a:t>
            </a:r>
            <a:endParaRPr lang="cs-CZ" u="sng" dirty="0" smtClean="0"/>
          </a:p>
          <a:p>
            <a:pPr>
              <a:buFontTx/>
              <a:buNone/>
            </a:pPr>
            <a:r>
              <a:rPr lang="cs-CZ" i="1" dirty="0" smtClean="0"/>
              <a:t>Zde se rozloží a </a:t>
            </a:r>
            <a:r>
              <a:rPr lang="cs-CZ" i="1" dirty="0" smtClean="0"/>
              <a:t>vyloučí. </a:t>
            </a:r>
            <a:endParaRPr lang="cs-CZ" i="1" dirty="0" smtClean="0"/>
          </a:p>
          <a:p>
            <a:pPr>
              <a:buFontTx/>
              <a:buNone/>
            </a:pPr>
            <a:r>
              <a:rPr lang="cs-CZ" dirty="0" smtClean="0"/>
              <a:t>Většina hormonů se tvoří v </a:t>
            </a:r>
            <a:r>
              <a:rPr lang="cs-CZ" u="sng" dirty="0" smtClean="0"/>
              <a:t>žlázách s </a:t>
            </a:r>
            <a:r>
              <a:rPr lang="cs-CZ" u="sng" dirty="0" smtClean="0"/>
              <a:t>vnitřním </a:t>
            </a:r>
            <a:r>
              <a:rPr lang="cs-CZ" u="sng" dirty="0" smtClean="0"/>
              <a:t>vyměšováním</a:t>
            </a:r>
            <a:r>
              <a:rPr lang="cs-CZ" dirty="0" smtClean="0"/>
              <a:t> (sekrecí</a:t>
            </a:r>
            <a:r>
              <a:rPr lang="cs-CZ" dirty="0" smtClean="0"/>
              <a:t>).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666699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HORMONY</a:t>
            </a: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134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None/>
            </a:pPr>
            <a:r>
              <a:rPr lang="cs-CZ" smtClean="0"/>
              <a:t>Rozdělení hormonů</a:t>
            </a:r>
            <a:br>
              <a:rPr lang="cs-CZ" smtClean="0"/>
            </a:br>
            <a:r>
              <a:rPr lang="cs-CZ" smtClean="0"/>
              <a:t>a) z chemického hlediska: </a:t>
            </a:r>
            <a:r>
              <a:rPr lang="cs-CZ" u="sng" smtClean="0"/>
              <a:t>bílkoviny</a:t>
            </a:r>
            <a:r>
              <a:rPr lang="cs-CZ" smtClean="0"/>
              <a:t> nebo </a:t>
            </a:r>
            <a:r>
              <a:rPr lang="cs-CZ" u="sng" smtClean="0"/>
              <a:t>steroidní </a:t>
            </a:r>
            <a:r>
              <a:rPr lang="cs-CZ" smtClean="0"/>
              <a:t>látky </a:t>
            </a:r>
            <a:r>
              <a:rPr lang="cs-CZ" i="1" smtClean="0"/>
              <a:t>(hormony produkované kůrou nadledvin)</a:t>
            </a:r>
          </a:p>
          <a:p>
            <a:pPr>
              <a:buFontTx/>
              <a:buNone/>
            </a:pPr>
            <a:r>
              <a:rPr lang="cs-CZ" smtClean="0"/>
              <a:t>b) hormony, které mají </a:t>
            </a:r>
            <a:r>
              <a:rPr lang="cs-CZ" u="sng" smtClean="0"/>
              <a:t>účinek na celý organismus</a:t>
            </a:r>
            <a:r>
              <a:rPr lang="cs-CZ" smtClean="0"/>
              <a:t> (inzulín, pohlavní hormony) nebo </a:t>
            </a:r>
            <a:r>
              <a:rPr lang="cs-CZ" u="sng" smtClean="0"/>
              <a:t>řídicí hormony </a:t>
            </a:r>
            <a:r>
              <a:rPr lang="cs-CZ" i="1" smtClean="0"/>
              <a:t>(tropní)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666699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HORMONY</a:t>
            </a: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135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None/>
            </a:pPr>
            <a:r>
              <a:rPr lang="cs-CZ" u="sng" smtClean="0"/>
              <a:t>K nejdůležitějším žlázám s vnitřním vyměšováním patří</a:t>
            </a:r>
            <a:r>
              <a:rPr lang="cs-CZ" smtClean="0"/>
              <a:t>:</a:t>
            </a:r>
            <a:br>
              <a:rPr lang="cs-CZ" smtClean="0"/>
            </a:br>
            <a:r>
              <a:rPr lang="cs-CZ" smtClean="0"/>
              <a:t>1, Podvěsek mozkový</a:t>
            </a:r>
            <a:br>
              <a:rPr lang="cs-CZ" smtClean="0"/>
            </a:br>
            <a:r>
              <a:rPr lang="cs-CZ" smtClean="0"/>
              <a:t>2, Štítná žláza</a:t>
            </a:r>
            <a:br>
              <a:rPr lang="cs-CZ" smtClean="0"/>
            </a:br>
            <a:r>
              <a:rPr lang="cs-CZ" smtClean="0"/>
              <a:t>3, Příštítná tělíska</a:t>
            </a:r>
            <a:br>
              <a:rPr lang="cs-CZ" smtClean="0"/>
            </a:br>
            <a:r>
              <a:rPr lang="cs-CZ" smtClean="0"/>
              <a:t>4, Nadledviny</a:t>
            </a:r>
            <a:br>
              <a:rPr lang="cs-CZ" smtClean="0"/>
            </a:br>
            <a:r>
              <a:rPr lang="cs-CZ" smtClean="0"/>
              <a:t>5, Slinivka břišní</a:t>
            </a:r>
            <a:br>
              <a:rPr lang="cs-CZ" smtClean="0"/>
            </a:br>
            <a:r>
              <a:rPr lang="cs-CZ" smtClean="0"/>
              <a:t>6, Pohlavní žlázy</a:t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666699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HORMONY</a:t>
            </a: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None/>
            </a:pPr>
            <a:r>
              <a:rPr lang="cs-CZ" u="sng" smtClean="0"/>
              <a:t>Hormony a emoce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Při stresu se tělo připravuje na útěk nebo na boj &gt;&gt;&gt; Uvolňuje se adrenalin </a:t>
            </a:r>
            <a:r>
              <a:rPr lang="cs-CZ" i="1" smtClean="0"/>
              <a:t>(zrychluje se srdeční rytmus, svaly prochází více krve, zatímco krevní průtok žaludkem a střevy se snižuje) </a:t>
            </a:r>
          </a:p>
          <a:p>
            <a:pPr>
              <a:buFontTx/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666699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HORMONY</a:t>
            </a: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None/>
            </a:pPr>
            <a:r>
              <a:rPr lang="cs-CZ" u="sng" smtClean="0"/>
              <a:t>Hormonální cykly</a:t>
            </a:r>
            <a:r>
              <a:rPr lang="cs-CZ" smtClean="0"/>
              <a:t>: </a:t>
            </a:r>
          </a:p>
          <a:p>
            <a:pPr>
              <a:buFontTx/>
              <a:buChar char="-"/>
            </a:pPr>
            <a:r>
              <a:rPr lang="cs-CZ" smtClean="0"/>
              <a:t>světlo/tma</a:t>
            </a:r>
          </a:p>
          <a:p>
            <a:pPr>
              <a:buFontTx/>
              <a:buChar char="-"/>
            </a:pPr>
            <a:r>
              <a:rPr lang="cs-CZ" smtClean="0"/>
              <a:t>měsíční</a:t>
            </a:r>
          </a:p>
          <a:p>
            <a:pPr>
              <a:buFontTx/>
              <a:buChar char="-"/>
            </a:pPr>
            <a:r>
              <a:rPr lang="cs-CZ" smtClean="0"/>
              <a:t>sezónní poruchy nálad (zimní deprese) </a:t>
            </a:r>
          </a:p>
          <a:p>
            <a:pPr>
              <a:buFontTx/>
              <a:buChar char="-"/>
            </a:pPr>
            <a:r>
              <a:rPr lang="cs-CZ" smtClean="0"/>
              <a:t>vývojové (puberta, menopauza)</a:t>
            </a:r>
          </a:p>
          <a:p>
            <a:pPr>
              <a:buFontTx/>
              <a:buChar char="-"/>
            </a:pPr>
            <a:r>
              <a:rPr lang="cs-CZ" smtClean="0"/>
              <a:t>po tréninkové námaze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666699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HORMONY</a:t>
            </a: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139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None/>
            </a:pPr>
            <a:r>
              <a:rPr lang="cs-CZ" smtClean="0"/>
              <a:t>Zamilovaní jedinci jsou zaplaveni řadou hormonů charakteru přírodních opiátů (drog). </a:t>
            </a:r>
          </a:p>
          <a:p>
            <a:pPr>
              <a:buFontTx/>
              <a:buNone/>
            </a:pPr>
            <a:r>
              <a:rPr lang="cs-CZ" smtClean="0"/>
              <a:t>Láska je ve skutečnosti jen chemická formule </a:t>
            </a:r>
            <a:r>
              <a:rPr lang="cs-CZ" smtClean="0">
                <a:solidFill>
                  <a:srgbClr val="C00000"/>
                </a:solidFill>
              </a:rPr>
              <a:t>C</a:t>
            </a:r>
            <a:r>
              <a:rPr lang="cs-CZ" b="1" baseline="-25000" smtClean="0">
                <a:solidFill>
                  <a:srgbClr val="C00000"/>
                </a:solidFill>
              </a:rPr>
              <a:t>8</a:t>
            </a:r>
            <a:r>
              <a:rPr lang="cs-CZ" smtClean="0">
                <a:solidFill>
                  <a:srgbClr val="C00000"/>
                </a:solidFill>
              </a:rPr>
              <a:t>H</a:t>
            </a:r>
            <a:r>
              <a:rPr lang="cs-CZ" b="1" baseline="-25000" smtClean="0">
                <a:solidFill>
                  <a:srgbClr val="C00000"/>
                </a:solidFill>
              </a:rPr>
              <a:t>11</a:t>
            </a:r>
            <a:r>
              <a:rPr lang="cs-CZ" smtClean="0">
                <a:solidFill>
                  <a:srgbClr val="C00000"/>
                </a:solidFill>
              </a:rPr>
              <a:t>N</a:t>
            </a:r>
            <a:r>
              <a:rPr lang="cs-CZ" smtClean="0"/>
              <a:t> (fenylethylamin)</a:t>
            </a:r>
          </a:p>
          <a:p>
            <a:pPr>
              <a:buFontTx/>
              <a:buNone/>
            </a:pPr>
            <a:r>
              <a:rPr lang="cs-CZ" smtClean="0"/>
              <a:t>- hormon skupiny </a:t>
            </a:r>
            <a:r>
              <a:rPr lang="cs-CZ" smtClean="0">
                <a:solidFill>
                  <a:srgbClr val="C00000"/>
                </a:solidFill>
              </a:rPr>
              <a:t>amfetaminu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666699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HORMONY</a:t>
            </a: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140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None/>
            </a:pPr>
            <a:r>
              <a:rPr lang="cs-CZ" smtClean="0"/>
              <a:t>Zamilovaní jedinci jsou zaplaveni řadou hormonů charakteru přírodních opiátů (drog). </a:t>
            </a:r>
          </a:p>
          <a:p>
            <a:pPr>
              <a:buFontTx/>
              <a:buNone/>
            </a:pPr>
            <a:r>
              <a:rPr lang="cs-CZ" smtClean="0"/>
              <a:t>Láska je ve skutečnosti jen chemická formule </a:t>
            </a:r>
            <a:r>
              <a:rPr lang="cs-CZ" smtClean="0">
                <a:solidFill>
                  <a:srgbClr val="C00000"/>
                </a:solidFill>
              </a:rPr>
              <a:t>C</a:t>
            </a:r>
            <a:r>
              <a:rPr lang="cs-CZ" b="1" baseline="-25000" smtClean="0">
                <a:solidFill>
                  <a:srgbClr val="C00000"/>
                </a:solidFill>
              </a:rPr>
              <a:t>8</a:t>
            </a:r>
            <a:r>
              <a:rPr lang="cs-CZ" smtClean="0">
                <a:solidFill>
                  <a:srgbClr val="C00000"/>
                </a:solidFill>
              </a:rPr>
              <a:t>H</a:t>
            </a:r>
            <a:r>
              <a:rPr lang="cs-CZ" b="1" baseline="-25000" smtClean="0">
                <a:solidFill>
                  <a:srgbClr val="C00000"/>
                </a:solidFill>
              </a:rPr>
              <a:t>11</a:t>
            </a:r>
            <a:r>
              <a:rPr lang="cs-CZ" smtClean="0">
                <a:solidFill>
                  <a:srgbClr val="C00000"/>
                </a:solidFill>
              </a:rPr>
              <a:t>N</a:t>
            </a:r>
            <a:r>
              <a:rPr lang="cs-CZ" smtClean="0"/>
              <a:t> (fenylethylamin)</a:t>
            </a:r>
          </a:p>
          <a:p>
            <a:pPr>
              <a:buFontTx/>
              <a:buChar char="-"/>
            </a:pPr>
            <a:r>
              <a:rPr lang="cs-CZ" smtClean="0"/>
              <a:t>hormon skupiny </a:t>
            </a:r>
            <a:r>
              <a:rPr lang="cs-CZ" smtClean="0">
                <a:solidFill>
                  <a:srgbClr val="C00000"/>
                </a:solidFill>
              </a:rPr>
              <a:t>amfetaminu</a:t>
            </a:r>
          </a:p>
          <a:p>
            <a:pPr>
              <a:buFontTx/>
              <a:buChar char="-"/>
            </a:pPr>
            <a:r>
              <a:rPr lang="cs-CZ" i="1" smtClean="0"/>
              <a:t>je produkován v řídící centrále pocitů, (část mozku zodpovědná za veškeré </a:t>
            </a:r>
            <a:br>
              <a:rPr lang="cs-CZ" i="1" smtClean="0"/>
            </a:br>
            <a:r>
              <a:rPr lang="cs-CZ" i="1" smtClean="0"/>
              <a:t>        emoce) 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666699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smtClean="0">
                <a:solidFill>
                  <a:schemeClr val="bg1"/>
                </a:solidFill>
              </a:rPr>
              <a:t>HORMONY</a:t>
            </a: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141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None/>
            </a:pPr>
            <a:r>
              <a:rPr lang="cs-CZ" dirty="0" smtClean="0"/>
              <a:t>Na rozdíl od narkomanů nepociťuje </a:t>
            </a:r>
            <a:r>
              <a:rPr lang="cs-CZ" dirty="0" smtClean="0"/>
              <a:t>únavu, </a:t>
            </a:r>
            <a:r>
              <a:rPr lang="cs-CZ" dirty="0" smtClean="0"/>
              <a:t>protože od okamžiku vzniku závislosti se v těle vylučuje látka </a:t>
            </a:r>
            <a:r>
              <a:rPr lang="cs-CZ" dirty="0" smtClean="0">
                <a:solidFill>
                  <a:srgbClr val="C00000"/>
                </a:solidFill>
              </a:rPr>
              <a:t>dopamin</a:t>
            </a:r>
            <a:r>
              <a:rPr lang="cs-CZ" dirty="0" smtClean="0"/>
              <a:t>, která působí </a:t>
            </a:r>
            <a:r>
              <a:rPr lang="cs-CZ" dirty="0" err="1" smtClean="0"/>
              <a:t>protistresově</a:t>
            </a:r>
            <a:r>
              <a:rPr lang="cs-CZ" dirty="0" smtClean="0"/>
              <a:t>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1098</TotalTime>
  <Words>265</Words>
  <Application>Microsoft Office PowerPoint</Application>
  <PresentationFormat>Předvádění na obrazovce (4:3)</PresentationFormat>
  <Paragraphs>50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Pastelové tužky</vt:lpstr>
      <vt:lpstr>Snímek 1</vt:lpstr>
      <vt:lpstr>HORMONY</vt:lpstr>
      <vt:lpstr>HORMONY</vt:lpstr>
      <vt:lpstr>HORMONY</vt:lpstr>
      <vt:lpstr>HORMONY</vt:lpstr>
      <vt:lpstr>HORMONY</vt:lpstr>
      <vt:lpstr>HORMONY</vt:lpstr>
      <vt:lpstr>HORMONY</vt:lpstr>
      <vt:lpstr>HORMONY</vt:lpstr>
      <vt:lpstr>HORMONY</vt:lpstr>
      <vt:lpstr>HORMONY</vt:lpstr>
      <vt:lpstr>HORMONY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organické chemie</dc:title>
  <dc:creator>Luděk</dc:creator>
  <cp:lastModifiedBy>expert</cp:lastModifiedBy>
  <cp:revision>210</cp:revision>
  <dcterms:created xsi:type="dcterms:W3CDTF">2007-10-28T17:37:15Z</dcterms:created>
  <dcterms:modified xsi:type="dcterms:W3CDTF">2012-03-10T20:18:28Z</dcterms:modified>
</cp:coreProperties>
</file>