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8" r:id="rId6"/>
    <p:sldId id="261" r:id="rId7"/>
    <p:sldId id="263" r:id="rId8"/>
    <p:sldId id="264" r:id="rId9"/>
    <p:sldId id="266" r:id="rId10"/>
    <p:sldId id="259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rgbClr val="FFF200">
                <a:alpha val="63000"/>
              </a:srgbClr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3356B-0557-4C2B-85FB-56D9260CA4DB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A1B1F-2ECA-4723-BB52-2EF2FB1BE5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Trávící soustava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639144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auhaus 93" pitchFamily="82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Bauhaus 93" pitchFamily="82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r>
              <a:rPr lang="cs-CZ" smtClean="0">
                <a:solidFill>
                  <a:schemeClr val="tx1"/>
                </a:solidFill>
                <a:latin typeface="Bauhaus 93" pitchFamily="82" charset="0"/>
              </a:rPr>
              <a:t>VY_32_INOVACE_09_Žaludek,střevo</a:t>
            </a:r>
            <a:endParaRPr lang="cs-CZ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auhaus 93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auhaus 93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auhaus 93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Nejsou svaly jako svaly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Žaludek- nejdůležitější orgán v TS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Tvar je dutý a vakovitý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Zpracování hl. mechanické, ale i chemické-tedy trávení</a:t>
            </a:r>
          </a:p>
          <a:p>
            <a:r>
              <a:rPr lang="cs-CZ" dirty="0" smtClean="0">
                <a:latin typeface="Bauhaus 93" pitchFamily="82" charset="0"/>
              </a:rPr>
              <a:t>Navazuje v horní části na jícen a v dolní na dvanáctník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auhaus 93" pitchFamily="82" charset="0"/>
              </a:rPr>
              <a:t>Co žaludek obsahuje?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Bauhaus 93" pitchFamily="82" charset="0"/>
              </a:rPr>
              <a:t>Hlen- chrání stěnu žaludku před agresivní </a:t>
            </a:r>
            <a:r>
              <a:rPr lang="cs-CZ" dirty="0" err="1" smtClean="0">
                <a:latin typeface="Bauhaus 93" pitchFamily="82" charset="0"/>
              </a:rPr>
              <a:t>HCl</a:t>
            </a:r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Kyselina </a:t>
            </a:r>
            <a:r>
              <a:rPr lang="cs-CZ" dirty="0" err="1" smtClean="0">
                <a:latin typeface="Bauhaus 93" pitchFamily="82" charset="0"/>
              </a:rPr>
              <a:t>HCl</a:t>
            </a:r>
            <a:r>
              <a:rPr lang="cs-CZ" dirty="0" smtClean="0">
                <a:latin typeface="Bauhaus 93" pitchFamily="82" charset="0"/>
              </a:rPr>
              <a:t>-chlorovodíková-rozkládá potravu, díky hlenu nerozkládá žaludek sám sebe</a:t>
            </a:r>
          </a:p>
          <a:p>
            <a:r>
              <a:rPr lang="cs-CZ" dirty="0" smtClean="0">
                <a:latin typeface="Bauhaus 93" pitchFamily="82" charset="0"/>
              </a:rPr>
              <a:t>V případě špatné </a:t>
            </a:r>
            <a:r>
              <a:rPr lang="cs-CZ" dirty="0" err="1" smtClean="0">
                <a:latin typeface="Bauhaus 93" pitchFamily="82" charset="0"/>
              </a:rPr>
              <a:t>fce</a:t>
            </a:r>
            <a:r>
              <a:rPr lang="cs-CZ" dirty="0" smtClean="0">
                <a:latin typeface="Bauhaus 93" pitchFamily="82" charset="0"/>
              </a:rPr>
              <a:t> hlenu-možnost tvorby vředů</a:t>
            </a:r>
          </a:p>
          <a:p>
            <a:r>
              <a:rPr lang="cs-CZ" dirty="0" smtClean="0">
                <a:latin typeface="Bauhaus 93" pitchFamily="82" charset="0"/>
              </a:rPr>
              <a:t> Objem cca 1,5-2 l</a:t>
            </a:r>
          </a:p>
          <a:p>
            <a:r>
              <a:rPr lang="cs-CZ" dirty="0" smtClean="0">
                <a:latin typeface="Bauhaus 93" pitchFamily="82" charset="0"/>
              </a:rPr>
              <a:t>Velikost cca 230 cm</a:t>
            </a:r>
          </a:p>
          <a:p>
            <a:r>
              <a:rPr lang="cs-CZ" dirty="0" smtClean="0">
                <a:latin typeface="Bauhaus 93" pitchFamily="82" charset="0"/>
              </a:rPr>
              <a:t>Enzym- pepsin-štěpí bílkoviny</a:t>
            </a:r>
            <a:endParaRPr lang="cs-CZ" dirty="0">
              <a:latin typeface="Bauhaus 93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auhaus 93" pitchFamily="82" charset="0"/>
              </a:rPr>
              <a:t>Střevo</a:t>
            </a:r>
            <a:br>
              <a:rPr lang="cs-CZ" dirty="0" smtClean="0">
                <a:latin typeface="Bauhaus 93" pitchFamily="82" charset="0"/>
              </a:rPr>
            </a:b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Bauhaus 93" pitchFamily="82" charset="0"/>
              </a:rPr>
              <a:t>Lidské střevo-děleno na tenké (6m délka) a tlusté(1,5m délka)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Tenké-dvanáctník      Tlusté střevo -slepé střevo</a:t>
            </a:r>
          </a:p>
          <a:p>
            <a:r>
              <a:rPr lang="cs-CZ" dirty="0" smtClean="0">
                <a:latin typeface="Bauhaus 93" pitchFamily="82" charset="0"/>
              </a:rPr>
              <a:t>           - lačník                                      -tračník</a:t>
            </a:r>
          </a:p>
          <a:p>
            <a:r>
              <a:rPr lang="cs-CZ" dirty="0" smtClean="0">
                <a:latin typeface="Bauhaus 93" pitchFamily="82" charset="0"/>
              </a:rPr>
              <a:t>                                                     </a:t>
            </a:r>
          </a:p>
          <a:p>
            <a:r>
              <a:rPr lang="cs-CZ" dirty="0" smtClean="0">
                <a:latin typeface="Bauhaus 93" pitchFamily="82" charset="0"/>
              </a:rPr>
              <a:t>           - kyčelník                                  - konečník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Tenké střevo navazuje na žaludek svou první částí </a:t>
            </a:r>
            <a:r>
              <a:rPr lang="cs-CZ" dirty="0" err="1" smtClean="0">
                <a:latin typeface="Bauhaus 93" pitchFamily="82" charset="0"/>
              </a:rPr>
              <a:t>dvánáctníkem</a:t>
            </a:r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Dvanáctník je místem trávení a vstřebávání živin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Části tenkého střeva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Bauhaus 93" pitchFamily="82" charset="0"/>
              </a:rPr>
              <a:t>Dvanáctník</a:t>
            </a:r>
          </a:p>
          <a:p>
            <a:endParaRPr lang="cs-CZ" dirty="0">
              <a:latin typeface="Bauhaus 93" pitchFamily="82" charset="0"/>
            </a:endParaRP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>
                <a:latin typeface="Bauhaus 93" pitchFamily="82" charset="0"/>
              </a:rPr>
              <a:t> </a:t>
            </a:r>
            <a:r>
              <a:rPr lang="cs-CZ" dirty="0" smtClean="0">
                <a:latin typeface="Bauhaus 93" pitchFamily="82" charset="0"/>
              </a:rPr>
              <a:t>lačník</a:t>
            </a:r>
          </a:p>
          <a:p>
            <a:endParaRPr lang="cs-CZ" dirty="0">
              <a:latin typeface="Bauhaus 93" pitchFamily="82" charset="0"/>
            </a:endParaRPr>
          </a:p>
          <a:p>
            <a:endParaRPr lang="cs-CZ" dirty="0" smtClean="0">
              <a:latin typeface="Bauhaus 93" pitchFamily="82" charset="0"/>
            </a:endParaRP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kyčelník</a:t>
            </a:r>
            <a:endParaRPr lang="cs-CZ" dirty="0">
              <a:latin typeface="Bauhaus 93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auhaus 93" pitchFamily="82" charset="0"/>
              </a:rPr>
              <a:t>Tenké střevo</a:t>
            </a:r>
            <a:br>
              <a:rPr lang="cs-CZ" dirty="0" smtClean="0">
                <a:latin typeface="Bauhaus 93" pitchFamily="82" charset="0"/>
              </a:rPr>
            </a:b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Bauhaus 93" pitchFamily="82" charset="0"/>
              </a:rPr>
              <a:t>Dvanáctník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Je nejdůležitější částí střeva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Ústí sem tři vývody-vývod žaludku, vývod slinivky břišní,  vývod žlučníku z jater</a:t>
            </a:r>
          </a:p>
          <a:p>
            <a:endParaRPr lang="cs-CZ" dirty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Je místem zvýšeného výskytu vředů</a:t>
            </a:r>
          </a:p>
          <a:p>
            <a:endParaRPr lang="cs-CZ" dirty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Délka cca 20 cm, šířka cca 3,5 cm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Lačník, kyčelník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Bauhaus 93" pitchFamily="82" charset="0"/>
              </a:rPr>
              <a:t>Lačník- nejdelší část tenkého střeva</a:t>
            </a:r>
          </a:p>
          <a:p>
            <a:endParaRPr lang="cs-CZ" dirty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Kyčelník-nejkratší část tenkého střeva</a:t>
            </a:r>
            <a:endParaRPr lang="cs-CZ" dirty="0">
              <a:latin typeface="Bauhaus 93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Tlusté střevo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Konečná část trávící trubice.</a:t>
            </a:r>
          </a:p>
          <a:p>
            <a:r>
              <a:rPr lang="cs-CZ" dirty="0" smtClean="0">
                <a:latin typeface="Bauhaus 93" pitchFamily="82" charset="0"/>
              </a:rPr>
              <a:t>Šířka 6 cm</a:t>
            </a:r>
          </a:p>
          <a:p>
            <a:pPr>
              <a:buNone/>
            </a:pPr>
            <a:r>
              <a:rPr lang="cs-CZ" dirty="0" smtClean="0">
                <a:latin typeface="Bauhaus 93" pitchFamily="82" charset="0"/>
              </a:rPr>
              <a:t>    Probíhá zde zahušťování a vyměšování</a:t>
            </a:r>
          </a:p>
          <a:p>
            <a:pPr>
              <a:buNone/>
            </a:pPr>
            <a:r>
              <a:rPr lang="cs-CZ" dirty="0" smtClean="0">
                <a:latin typeface="Bauhaus 93" pitchFamily="82" charset="0"/>
              </a:rPr>
              <a:t>    Dochází zde ke vstřebávání minerálů, vitamínů a vody do organismu</a:t>
            </a:r>
          </a:p>
          <a:p>
            <a:pPr>
              <a:buNone/>
            </a:pPr>
            <a:r>
              <a:rPr lang="cs-CZ" dirty="0" smtClean="0">
                <a:latin typeface="Bauhaus 93" pitchFamily="82" charset="0"/>
              </a:rPr>
              <a:t>    Zahušťování nepotřebného vede k tvorbě výkalů- ve formě stolice odchází ven z těla</a:t>
            </a:r>
          </a:p>
          <a:p>
            <a:pPr>
              <a:buNone/>
            </a:pPr>
            <a:r>
              <a:rPr lang="cs-CZ" dirty="0" smtClean="0">
                <a:latin typeface="Bauhaus 93" pitchFamily="82" charset="0"/>
              </a:rPr>
              <a:t>    Na jejich tvorbě se podílí řada bakterií</a:t>
            </a:r>
            <a:endParaRPr lang="cs-CZ" dirty="0">
              <a:latin typeface="Bauhaus 93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auhaus 93" pitchFamily="82" charset="0"/>
              </a:rPr>
              <a:t>Části tlustého střeva</a:t>
            </a:r>
            <a:br>
              <a:rPr lang="cs-CZ" dirty="0" smtClean="0">
                <a:latin typeface="Bauhaus 93" pitchFamily="82" charset="0"/>
              </a:rPr>
            </a:b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Slepé střevo-nejširší část-červovitý výběžek</a:t>
            </a:r>
          </a:p>
          <a:p>
            <a:r>
              <a:rPr lang="cs-CZ" dirty="0" smtClean="0">
                <a:latin typeface="Bauhaus 93" pitchFamily="82" charset="0"/>
              </a:rPr>
              <a:t>Tračník  -vzestupný</a:t>
            </a:r>
          </a:p>
          <a:p>
            <a:r>
              <a:rPr lang="cs-CZ" dirty="0" smtClean="0">
                <a:latin typeface="Bauhaus 93" pitchFamily="82" charset="0"/>
              </a:rPr>
              <a:t>               -příčný</a:t>
            </a:r>
          </a:p>
          <a:p>
            <a:r>
              <a:rPr lang="cs-CZ" dirty="0">
                <a:latin typeface="Bauhaus 93" pitchFamily="82" charset="0"/>
              </a:rPr>
              <a:t> </a:t>
            </a:r>
            <a:r>
              <a:rPr lang="cs-CZ" dirty="0" smtClean="0">
                <a:latin typeface="Bauhaus 93" pitchFamily="82" charset="0"/>
              </a:rPr>
              <a:t>              -sestupný</a:t>
            </a:r>
          </a:p>
          <a:p>
            <a:endParaRPr lang="cs-CZ" dirty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Konečník- ústí ven řitním otvorem</a:t>
            </a:r>
            <a:endParaRPr lang="cs-CZ" dirty="0">
              <a:latin typeface="Bauhaus 93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Bauhaus 93" pitchFamily="82" charset="0"/>
              </a:rPr>
              <a:t>Vytvořeno jako DUM do předmětu přírodopis na ZŠ a MŠ 17.listopadu 1325, Mladá Boleslav pro 8.ročník základní školy.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Materiál slouží k doplnění učiva o lidském těle.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Materiál je vhodné prezentovat pomocí  interaktivní tabule.</a:t>
            </a:r>
          </a:p>
          <a:p>
            <a:endParaRPr lang="cs-CZ" dirty="0" smtClean="0">
              <a:latin typeface="Bauhaus 93" pitchFamily="82" charset="0"/>
            </a:endParaRPr>
          </a:p>
          <a:p>
            <a:r>
              <a:rPr lang="cs-CZ" dirty="0" smtClean="0">
                <a:latin typeface="Bauhaus 93" pitchFamily="82" charset="0"/>
              </a:rPr>
              <a:t>Materiál byl vytvořen a pilotován </a:t>
            </a:r>
            <a:r>
              <a:rPr lang="cs-CZ" smtClean="0">
                <a:latin typeface="Bauhaus 93" pitchFamily="82" charset="0"/>
              </a:rPr>
              <a:t>v II. </a:t>
            </a:r>
            <a:r>
              <a:rPr lang="cs-CZ" dirty="0" smtClean="0">
                <a:latin typeface="Bauhaus 93" pitchFamily="82" charset="0"/>
              </a:rPr>
              <a:t>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Citace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Vlastní zdroje</a:t>
            </a:r>
            <a:endParaRPr lang="cs-CZ" dirty="0">
              <a:latin typeface="Bauhaus 93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330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Trávící soustava</vt:lpstr>
      <vt:lpstr>Nejsou svaly jako svaly</vt:lpstr>
      <vt:lpstr>Co žaludek obsahuje?</vt:lpstr>
      <vt:lpstr>Střevo </vt:lpstr>
      <vt:lpstr>Části tenkého střeva</vt:lpstr>
      <vt:lpstr>Tenké střevo </vt:lpstr>
      <vt:lpstr>Lačník, kyčelník</vt:lpstr>
      <vt:lpstr>Tlusté střevo</vt:lpstr>
      <vt:lpstr>Části tlustého střeva </vt:lpstr>
      <vt:lpstr>Snímek 10</vt:lpstr>
      <vt:lpstr>Citace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Žaludek, střevo</dc:title>
  <dc:creator>Mamka</dc:creator>
  <cp:lastModifiedBy>Mamka</cp:lastModifiedBy>
  <cp:revision>11</cp:revision>
  <dcterms:created xsi:type="dcterms:W3CDTF">2011-12-31T13:06:33Z</dcterms:created>
  <dcterms:modified xsi:type="dcterms:W3CDTF">2012-03-24T18:58:59Z</dcterms:modified>
</cp:coreProperties>
</file>