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9" autoAdjust="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20265-BEFA-4890-8C15-BCB9C291D1E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48497-C14F-44DF-AA89-5C0189D056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20265-BEFA-4890-8C15-BCB9C291D1E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48497-C14F-44DF-AA89-5C0189D056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20265-BEFA-4890-8C15-BCB9C291D1E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48497-C14F-44DF-AA89-5C0189D056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20265-BEFA-4890-8C15-BCB9C291D1E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48497-C14F-44DF-AA89-5C0189D056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20265-BEFA-4890-8C15-BCB9C291D1E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48497-C14F-44DF-AA89-5C0189D056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20265-BEFA-4890-8C15-BCB9C291D1E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48497-C14F-44DF-AA89-5C0189D056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20265-BEFA-4890-8C15-BCB9C291D1E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48497-C14F-44DF-AA89-5C0189D056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20265-BEFA-4890-8C15-BCB9C291D1E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48497-C14F-44DF-AA89-5C0189D056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20265-BEFA-4890-8C15-BCB9C291D1E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48497-C14F-44DF-AA89-5C0189D056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20265-BEFA-4890-8C15-BCB9C291D1E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48497-C14F-44DF-AA89-5C0189D056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20265-BEFA-4890-8C15-BCB9C291D1E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48497-C14F-44DF-AA89-5C0189D056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020265-BEFA-4890-8C15-BCB9C291D1E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C48497-C14F-44DF-AA89-5C0189D0561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Matura MT Script Capitals" pitchFamily="66" charset="0"/>
              </a:rPr>
              <a:t>Vylučovací soustava</a:t>
            </a:r>
            <a:endParaRPr lang="cs-CZ" dirty="0">
              <a:latin typeface="Matura MT Script Capitals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783160"/>
          </a:xfrm>
        </p:spPr>
        <p:txBody>
          <a:bodyPr>
            <a:normAutofit fontScale="77500" lnSpcReduction="20000"/>
          </a:bodyPr>
          <a:lstStyle/>
          <a:p>
            <a:pPr>
              <a:defRPr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Autor: Mgr. Iva </a:t>
            </a:r>
            <a:r>
              <a:rPr lang="cs-CZ" dirty="0" err="1" smtClean="0"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Hirschová</a:t>
            </a:r>
            <a:endParaRPr lang="cs-CZ" dirty="0" smtClean="0">
              <a:solidFill>
                <a:schemeClr val="bg2">
                  <a:lumMod val="10000"/>
                </a:schemeClr>
              </a:solidFill>
              <a:latin typeface="Matura MT Script Capitals" pitchFamily="66" charset="0"/>
            </a:endParaRPr>
          </a:p>
          <a:p>
            <a:pPr>
              <a:defRPr/>
            </a:pPr>
            <a:endParaRPr lang="cs-CZ" dirty="0" smtClean="0">
              <a:solidFill>
                <a:schemeClr val="bg2">
                  <a:lumMod val="10000"/>
                </a:schemeClr>
              </a:solidFill>
              <a:latin typeface="Matura MT Script Capitals" pitchFamily="66" charset="0"/>
            </a:endParaRPr>
          </a:p>
          <a:p>
            <a:pPr>
              <a:defRPr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VY_32_INOVACE_11_Ledviny</a:t>
            </a:r>
          </a:p>
          <a:p>
            <a:pPr>
              <a:defRPr/>
            </a:pPr>
            <a:endParaRPr lang="cs-CZ" dirty="0" smtClean="0">
              <a:solidFill>
                <a:schemeClr val="bg2">
                  <a:lumMod val="10000"/>
                </a:schemeClr>
              </a:solidFill>
              <a:latin typeface="Matura MT Script Capitals" pitchFamily="66" charset="0"/>
            </a:endParaRPr>
          </a:p>
          <a:p>
            <a:pPr>
              <a:defRPr/>
            </a:pPr>
            <a:endParaRPr lang="cs-CZ" dirty="0" smtClean="0">
              <a:solidFill>
                <a:schemeClr val="bg2">
                  <a:lumMod val="10000"/>
                </a:schemeClr>
              </a:solidFill>
              <a:latin typeface="Matura MT Script Capitals" pitchFamily="66" charset="0"/>
            </a:endParaRPr>
          </a:p>
          <a:p>
            <a:pPr>
              <a:defRPr/>
            </a:pPr>
            <a:endParaRPr lang="cs-CZ" dirty="0" smtClean="0">
              <a:solidFill>
                <a:schemeClr val="bg2">
                  <a:lumMod val="10000"/>
                </a:schemeClr>
              </a:solidFill>
              <a:latin typeface="Matura MT Script Capitals" pitchFamily="66" charset="0"/>
            </a:endParaRPr>
          </a:p>
          <a:p>
            <a:pPr>
              <a:defRPr/>
            </a:pPr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Vytvořeno v rámci projektu „EU peníze školám“.</a:t>
            </a:r>
          </a:p>
          <a:p>
            <a:pPr>
              <a:defRPr/>
            </a:pPr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OP VK oblast podpory 1.4 s názvem Zlepšení podmínek pro vzdělávání na základních školách.</a:t>
            </a:r>
          </a:p>
          <a:p>
            <a:endParaRPr lang="cs-CZ" dirty="0">
              <a:latin typeface="Matura MT Script Capitals" pitchFamily="66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latin typeface="Matura MT Script Capitals" pitchFamily="66" charset="0"/>
              </a:rPr>
              <a:t>Co je vylučování?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Zbavení se nepotřebného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I naše tělo vylučuje to, co nepotřebuje-pokud dobře funguje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Co vylučujeme?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tekutinu- čím? potem, dýcháním, močí, stolicí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Proč?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Jak bylo řečeno- zbavujeme se nepotřebného a regulujeme teplotu</a:t>
            </a:r>
            <a:endParaRPr lang="cs-CZ" dirty="0">
              <a:latin typeface="Matura MT Script Capital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Matura MT Script Capitals" pitchFamily="66" charset="0"/>
              </a:rPr>
              <a:t>Stavba vylučovací soustavy</a:t>
            </a:r>
            <a:endParaRPr lang="cs-CZ" dirty="0">
              <a:latin typeface="Matura MT Script Capital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Ledviny</a:t>
            </a:r>
          </a:p>
          <a:p>
            <a:pPr>
              <a:buFont typeface="Wingdings" pitchFamily="2" charset="2"/>
              <a:buChar char="ü"/>
            </a:pPr>
            <a:endParaRPr lang="cs-CZ" dirty="0" smtClean="0">
              <a:latin typeface="Matura MT Script Capitals" pitchFamily="66" charset="0"/>
            </a:endParaRP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Močovody</a:t>
            </a:r>
          </a:p>
          <a:p>
            <a:pPr>
              <a:buFont typeface="Wingdings" pitchFamily="2" charset="2"/>
              <a:buChar char="ü"/>
            </a:pPr>
            <a:endParaRPr lang="cs-CZ" dirty="0" smtClean="0">
              <a:latin typeface="Matura MT Script Capitals" pitchFamily="66" charset="0"/>
            </a:endParaRPr>
          </a:p>
          <a:p>
            <a:pPr>
              <a:buFont typeface="Wingdings" pitchFamily="2" charset="2"/>
              <a:buChar char="ü"/>
            </a:pPr>
            <a:r>
              <a:rPr lang="cs-CZ" dirty="0">
                <a:latin typeface="Matura MT Script Capitals" pitchFamily="66" charset="0"/>
              </a:rPr>
              <a:t> </a:t>
            </a:r>
            <a:r>
              <a:rPr lang="cs-CZ" dirty="0" smtClean="0">
                <a:latin typeface="Matura MT Script Capitals" pitchFamily="66" charset="0"/>
              </a:rPr>
              <a:t>Močový měchýř</a:t>
            </a:r>
          </a:p>
          <a:p>
            <a:pPr>
              <a:buFont typeface="Wingdings" pitchFamily="2" charset="2"/>
              <a:buChar char="ü"/>
            </a:pPr>
            <a:endParaRPr lang="cs-CZ" dirty="0" smtClean="0">
              <a:latin typeface="Matura MT Script Capitals" pitchFamily="66" charset="0"/>
            </a:endParaRPr>
          </a:p>
          <a:p>
            <a:pPr>
              <a:buFont typeface="Wingdings" pitchFamily="2" charset="2"/>
              <a:buChar char="ü"/>
            </a:pPr>
            <a:r>
              <a:rPr lang="cs-CZ" dirty="0">
                <a:latin typeface="Matura MT Script Capitals" pitchFamily="66" charset="0"/>
              </a:rPr>
              <a:t> </a:t>
            </a:r>
            <a:r>
              <a:rPr lang="cs-CZ" dirty="0" smtClean="0">
                <a:latin typeface="Matura MT Script Capitals" pitchFamily="66" charset="0"/>
              </a:rPr>
              <a:t>Močová trubice</a:t>
            </a:r>
          </a:p>
          <a:p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Matura MT Script Capitals" pitchFamily="66" charset="0"/>
              </a:rPr>
              <a:t>Ledviny</a:t>
            </a:r>
            <a:endParaRPr lang="cs-CZ" dirty="0">
              <a:latin typeface="Matura MT Script Capital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Párový orgán  v bederní oblasti páteře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Ledvina je tvořena- kůrou, dření, pánvičkou</a:t>
            </a:r>
          </a:p>
          <a:p>
            <a:pPr>
              <a:buFont typeface="Wingdings" pitchFamily="2" charset="2"/>
              <a:buChar char="ü"/>
            </a:pPr>
            <a:endParaRPr lang="cs-CZ" dirty="0" smtClean="0">
              <a:latin typeface="Matura MT Script Capitals" pitchFamily="66" charset="0"/>
            </a:endParaRP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Filtruje se v nich krev, čímž se </a:t>
            </a:r>
            <a:r>
              <a:rPr lang="cs-CZ" dirty="0" smtClean="0">
                <a:latin typeface="Matura MT Script Capitals" pitchFamily="66" charset="0"/>
              </a:rPr>
              <a:t>odstraňují </a:t>
            </a:r>
            <a:r>
              <a:rPr lang="cs-CZ" dirty="0" smtClean="0">
                <a:latin typeface="Matura MT Script Capitals" pitchFamily="66" charset="0"/>
              </a:rPr>
              <a:t>škodlivé látky z těla ven- močí</a:t>
            </a:r>
          </a:p>
          <a:p>
            <a:pPr>
              <a:buNone/>
            </a:pPr>
            <a:endParaRPr lang="cs-CZ" dirty="0" smtClean="0">
              <a:latin typeface="Matura MT Script Capitals" pitchFamily="66" charset="0"/>
            </a:endParaRP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Jednotkou vyluč. </a:t>
            </a:r>
            <a:r>
              <a:rPr lang="cs-CZ" dirty="0" smtClean="0">
                <a:latin typeface="Matura MT Script Capitals" pitchFamily="66" charset="0"/>
              </a:rPr>
              <a:t>soustavy- </a:t>
            </a:r>
            <a:r>
              <a:rPr lang="cs-CZ" dirty="0" smtClean="0">
                <a:latin typeface="Matura MT Script Capitals" pitchFamily="66" charset="0"/>
              </a:rPr>
              <a:t>nefron</a:t>
            </a:r>
          </a:p>
          <a:p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Matura MT Script Capitals" pitchFamily="66" charset="0"/>
              </a:rPr>
              <a:t>Nefron</a:t>
            </a:r>
            <a:endParaRPr lang="cs-CZ" dirty="0">
              <a:latin typeface="Matura MT Script Capital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Základ tvoří </a:t>
            </a:r>
            <a:r>
              <a:rPr lang="cs-CZ" dirty="0" err="1" smtClean="0">
                <a:latin typeface="Matura MT Script Capitals" pitchFamily="66" charset="0"/>
              </a:rPr>
              <a:t>Bowmanovo</a:t>
            </a:r>
            <a:r>
              <a:rPr lang="cs-CZ" dirty="0" smtClean="0">
                <a:latin typeface="Matura MT Script Capitals" pitchFamily="66" charset="0"/>
              </a:rPr>
              <a:t> pouzdro ve kterém jsou vlásečnice uspořádány do kruhovitého tvaru a tvoří </a:t>
            </a:r>
            <a:r>
              <a:rPr lang="cs-CZ" dirty="0" smtClean="0">
                <a:latin typeface="Matura MT Script Capitals" pitchFamily="66" charset="0"/>
              </a:rPr>
              <a:t>glomerulus, </a:t>
            </a:r>
            <a:r>
              <a:rPr lang="cs-CZ" dirty="0" smtClean="0">
                <a:latin typeface="Matura MT Script Capitals" pitchFamily="66" charset="0"/>
              </a:rPr>
              <a:t>odsud se </a:t>
            </a:r>
            <a:r>
              <a:rPr lang="cs-CZ" dirty="0">
                <a:latin typeface="Matura MT Script Capitals" pitchFamily="66" charset="0"/>
              </a:rPr>
              <a:t> </a:t>
            </a:r>
            <a:r>
              <a:rPr lang="cs-CZ" dirty="0" smtClean="0">
                <a:latin typeface="Matura MT Script Capitals" pitchFamily="66" charset="0"/>
              </a:rPr>
              <a:t>do </a:t>
            </a:r>
            <a:r>
              <a:rPr lang="cs-CZ" dirty="0" err="1" smtClean="0">
                <a:latin typeface="Matura MT Script Capitals" pitchFamily="66" charset="0"/>
              </a:rPr>
              <a:t>Bowmanova</a:t>
            </a:r>
            <a:r>
              <a:rPr lang="cs-CZ" dirty="0" smtClean="0">
                <a:latin typeface="Matura MT Script Capitals" pitchFamily="66" charset="0"/>
              </a:rPr>
              <a:t> váčku dostává tekutina mimo bílkoviny!-vzniká filtrát (filtrace je dělící metoda) a tzv. prvotní- primární moč (obsahuje ještě živiny). Z váčků přechází primární moč přes řadu kliček a dochází ke zpětnému návratu vody do těla. Dále pak přes kanálek druhého řádu až do sběrného kanálku, kde se další filtrací tvoří druhotná-sekundární moč.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To vše jde přes kůru, dřeň až do pánvičky- kde se tvoří  konečná- finální moč</a:t>
            </a:r>
            <a:endParaRPr lang="cs-CZ" dirty="0">
              <a:latin typeface="Matura MT Script Capital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Matura MT Script Capitals" pitchFamily="66" charset="0"/>
              </a:rPr>
              <a:t>Moč</a:t>
            </a:r>
            <a:endParaRPr lang="cs-CZ" dirty="0">
              <a:latin typeface="Matura MT Script Capital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 </a:t>
            </a:r>
            <a:r>
              <a:rPr lang="cs-CZ" dirty="0" smtClean="0">
                <a:latin typeface="Matura MT Script Capitals" pitchFamily="66" charset="0"/>
              </a:rPr>
              <a:t>Moč:  voda</a:t>
            </a:r>
          </a:p>
          <a:p>
            <a:pPr>
              <a:buFont typeface="Wingdings" pitchFamily="2" charset="2"/>
              <a:buChar char="ü"/>
            </a:pPr>
            <a:r>
              <a:rPr lang="cs-CZ" dirty="0">
                <a:latin typeface="Matura MT Script Capitals" pitchFamily="66" charset="0"/>
              </a:rPr>
              <a:t> </a:t>
            </a:r>
            <a:r>
              <a:rPr lang="cs-CZ" dirty="0" smtClean="0">
                <a:latin typeface="Matura MT Script Capitals" pitchFamily="66" charset="0"/>
              </a:rPr>
              <a:t>          chlorid sodný </a:t>
            </a:r>
            <a:r>
              <a:rPr lang="cs-CZ" dirty="0" err="1" smtClean="0">
                <a:latin typeface="Matura MT Script Capitals" pitchFamily="66" charset="0"/>
              </a:rPr>
              <a:t>NaCl</a:t>
            </a:r>
            <a:endParaRPr lang="cs-CZ" dirty="0" smtClean="0">
              <a:latin typeface="Matura MT Script Capitals" pitchFamily="66" charset="0"/>
            </a:endParaRP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           močovina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Za jeden den se vytvoří cca 1,5 l moči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Pít je nutno pravidelně! Nejméně 2 l denně-dále dle potřeby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Čím je moč tmavší- tím je více koncentrovaná a organismus má málo tekutin! </a:t>
            </a:r>
            <a:endParaRPr lang="cs-CZ" dirty="0">
              <a:latin typeface="Matura MT Script Capital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Matura MT Script Capitals" pitchFamily="66" charset="0"/>
              </a:rPr>
              <a:t>Močový měchýř</a:t>
            </a:r>
            <a:endParaRPr lang="cs-CZ" dirty="0">
              <a:latin typeface="Matura MT Script Capital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Moč z ledvin do močového měchýře odvádějí močovody- jsou párové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Močový měchýř leží v </a:t>
            </a:r>
            <a:r>
              <a:rPr lang="cs-CZ" dirty="0" smtClean="0">
                <a:latin typeface="Matura MT Script Capitals" pitchFamily="66" charset="0"/>
              </a:rPr>
              <a:t>pánevní </a:t>
            </a:r>
            <a:r>
              <a:rPr lang="cs-CZ" dirty="0" smtClean="0">
                <a:latin typeface="Matura MT Script Capitals" pitchFamily="66" charset="0"/>
              </a:rPr>
              <a:t>dutině a má tvar hrušky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Sběrný orgán pojme cca 0,5 l. (0,8 l. max.)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Mýtus o „prasknutí“moč. měchýře-  v důsledku zadržení moči- NE!( dva druhy svaloviny)-v případě naplnění na max. –samovolný únik</a:t>
            </a:r>
          </a:p>
          <a:p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Matura MT Script Capitals" pitchFamily="66" charset="0"/>
              </a:rPr>
              <a:t>Močová trubice</a:t>
            </a:r>
            <a:endParaRPr lang="cs-CZ" dirty="0">
              <a:latin typeface="Matura MT Script Capital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Je jedna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U žen kratší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U mužů delší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Ženy tedy mají tři otvory- vylučovací, pohlavní, vývod trávící soustavy (konečník)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Muži mají  dva otvory – močopohlavní a vývod trávící soustavy (konečník)</a:t>
            </a:r>
            <a:endParaRPr lang="cs-CZ" dirty="0">
              <a:latin typeface="Matura MT Script Capital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Vytvořeno jako DUM do předmětu přírodopis na ZŠ a MŠ 17.listopadu 1325, Mladá Boleslav pro 8.ročník základní školy.</a:t>
            </a:r>
          </a:p>
          <a:p>
            <a:pPr>
              <a:buFont typeface="Wingdings" pitchFamily="2" charset="2"/>
              <a:buChar char="ü"/>
            </a:pPr>
            <a:endParaRPr lang="cs-CZ" dirty="0" smtClean="0">
              <a:solidFill>
                <a:schemeClr val="bg2">
                  <a:lumMod val="10000"/>
                </a:schemeClr>
              </a:solidFill>
              <a:latin typeface="Matura MT Script Capitals" pitchFamily="66" charset="0"/>
            </a:endParaRP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Materiál slouží k doplnění učiva o lidském těle.</a:t>
            </a:r>
          </a:p>
          <a:p>
            <a:pPr>
              <a:buFont typeface="Wingdings" pitchFamily="2" charset="2"/>
              <a:buChar char="ü"/>
            </a:pPr>
            <a:endParaRPr lang="cs-CZ" dirty="0" smtClean="0">
              <a:solidFill>
                <a:schemeClr val="bg2">
                  <a:lumMod val="10000"/>
                </a:schemeClr>
              </a:solidFill>
              <a:latin typeface="Matura MT Script Capitals" pitchFamily="66" charset="0"/>
            </a:endParaRP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Materiál je vhodné prezentovat pomocí  interaktivní tabule.</a:t>
            </a:r>
          </a:p>
          <a:p>
            <a:pPr>
              <a:buFont typeface="Wingdings" pitchFamily="2" charset="2"/>
              <a:buChar char="ü"/>
            </a:pPr>
            <a:endParaRPr lang="cs-CZ" dirty="0" smtClean="0">
              <a:solidFill>
                <a:schemeClr val="bg2">
                  <a:lumMod val="10000"/>
                </a:schemeClr>
              </a:solidFill>
              <a:latin typeface="Matura MT Script Capitals" pitchFamily="66" charset="0"/>
            </a:endParaRP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Materiál byl vytvořen a pilotován v I. pololetí školního roku 2011/2012</a:t>
            </a:r>
          </a:p>
          <a:p>
            <a:endParaRPr lang="cs-CZ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Matura MT Script Capitals" pitchFamily="66" charset="0"/>
              </a:rPr>
              <a:t>Citace </a:t>
            </a:r>
            <a:endParaRPr lang="cs-CZ" dirty="0">
              <a:latin typeface="Matura MT Script Capital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Matura MT Script Capitals" pitchFamily="66" charset="0"/>
              </a:rPr>
              <a:t>Vlastní zdroje</a:t>
            </a:r>
            <a:endParaRPr lang="cs-CZ" dirty="0">
              <a:latin typeface="Matura MT Script Capitals" pitchFamily="66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409</Words>
  <Application>Microsoft Office PowerPoint</Application>
  <PresentationFormat>Předvádění na obrazovce (4:3)</PresentationFormat>
  <Paragraphs>61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Vylučovací soustava</vt:lpstr>
      <vt:lpstr> Co je vylučování? </vt:lpstr>
      <vt:lpstr>Stavba vylučovací soustavy</vt:lpstr>
      <vt:lpstr>Ledviny</vt:lpstr>
      <vt:lpstr>Nefron</vt:lpstr>
      <vt:lpstr>Moč</vt:lpstr>
      <vt:lpstr>Močový měchýř</vt:lpstr>
      <vt:lpstr>Močová trubice</vt:lpstr>
      <vt:lpstr>Snímek 9</vt:lpstr>
      <vt:lpstr>Citace </vt:lpstr>
    </vt:vector>
  </TitlesOfParts>
  <Company>Lucka a Lenka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Vylučovací soustava</dc:title>
  <dc:creator>Mamka</dc:creator>
  <cp:lastModifiedBy>Dum</cp:lastModifiedBy>
  <cp:revision>10</cp:revision>
  <dcterms:created xsi:type="dcterms:W3CDTF">2011-12-31T14:07:31Z</dcterms:created>
  <dcterms:modified xsi:type="dcterms:W3CDTF">2012-12-18T15:04:24Z</dcterms:modified>
</cp:coreProperties>
</file>