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70" r:id="rId5"/>
    <p:sldId id="269" r:id="rId6"/>
    <p:sldId id="275" r:id="rId7"/>
    <p:sldId id="276" r:id="rId8"/>
    <p:sldId id="277" r:id="rId9"/>
    <p:sldId id="263"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94660"/>
  </p:normalViewPr>
  <p:slideViewPr>
    <p:cSldViewPr>
      <p:cViewPr varScale="1">
        <p:scale>
          <a:sx n="91" d="100"/>
          <a:sy n="91" d="100"/>
        </p:scale>
        <p:origin x="-41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916428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1462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211449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16651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651672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90736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020412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606233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282087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2090738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257229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44FD92-0FE5-4C8A-BCD2-88CA5A5D424A}" type="slidenum">
              <a:rPr lang="cs-CZ" smtClean="0"/>
              <a:pPr/>
              <a:t>‹#›</a:t>
            </a:fld>
            <a:endParaRPr lang="cs-CZ"/>
          </a:p>
        </p:txBody>
      </p:sp>
    </p:spTree>
    <p:extLst>
      <p:ext uri="{BB962C8B-B14F-4D97-AF65-F5344CB8AC3E}">
        <p14:creationId xmlns:p14="http://schemas.microsoft.com/office/powerpoint/2010/main" val="3974881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office.microsoft.com/"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flipV="1">
            <a:off x="-612576" y="7677472"/>
            <a:ext cx="9937104" cy="504056"/>
          </a:xfrm>
        </p:spPr>
        <p:txBody>
          <a:bodyPr>
            <a:normAutofit fontScale="90000"/>
          </a:bodyPr>
          <a:lstStyle/>
          <a:p>
            <a:pPr algn="l"/>
            <a:endParaRPr lang="cs-CZ" sz="3600" dirty="0"/>
          </a:p>
        </p:txBody>
      </p:sp>
      <p:sp>
        <p:nvSpPr>
          <p:cNvPr id="3" name="Podnadpis 2"/>
          <p:cNvSpPr>
            <a:spLocks noGrp="1"/>
          </p:cNvSpPr>
          <p:nvPr>
            <p:ph type="subTitle" idx="1"/>
          </p:nvPr>
        </p:nvSpPr>
        <p:spPr>
          <a:xfrm flipV="1">
            <a:off x="3059832" y="7173416"/>
            <a:ext cx="5680720" cy="504056"/>
          </a:xfrm>
        </p:spPr>
        <p:txBody>
          <a:bodyPr>
            <a:normAutofit fontScale="92500" lnSpcReduction="10000"/>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0166" y="500042"/>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ulka 4"/>
          <p:cNvGraphicFramePr>
            <a:graphicFrameLocks noGrp="1"/>
          </p:cNvGraphicFramePr>
          <p:nvPr>
            <p:extLst>
              <p:ext uri="{D42A27DB-BD31-4B8C-83A1-F6EECF244321}">
                <p14:modId xmlns:p14="http://schemas.microsoft.com/office/powerpoint/2010/main" val="2520804067"/>
              </p:ext>
            </p:extLst>
          </p:nvPr>
        </p:nvGraphicFramePr>
        <p:xfrm>
          <a:off x="928662" y="2357430"/>
          <a:ext cx="7128792" cy="3517236"/>
        </p:xfrm>
        <a:graphic>
          <a:graphicData uri="http://schemas.openxmlformats.org/drawingml/2006/table">
            <a:tbl>
              <a:tblPr firstRow="1" bandRow="1">
                <a:tableStyleId>{5940675A-B579-460E-94D1-54222C63F5DA}</a:tableStyleId>
              </a:tblPr>
              <a:tblGrid>
                <a:gridCol w="7128792"/>
              </a:tblGrid>
              <a:tr h="524178">
                <a:tc>
                  <a:txBody>
                    <a:bodyPr/>
                    <a:lstStyle/>
                    <a:p>
                      <a:pPr algn="l"/>
                      <a:r>
                        <a:rPr lang="cs-CZ" sz="2400" b="1" dirty="0" smtClean="0"/>
                        <a:t>Název</a:t>
                      </a:r>
                      <a:r>
                        <a:rPr lang="cs-CZ" sz="2400" b="1" baseline="0" dirty="0" smtClean="0"/>
                        <a:t> školy: </a:t>
                      </a:r>
                      <a:r>
                        <a:rPr lang="cs-CZ" sz="2400" baseline="0" dirty="0" smtClean="0"/>
                        <a:t>Základní škola a Mateřská škola při dětské           léčebně, Janské Lázně, Horní promenáda 268</a:t>
                      </a:r>
                    </a:p>
                  </a:txBody>
                  <a:tcPr/>
                </a:tc>
              </a:tr>
              <a:tr h="524178">
                <a:tc>
                  <a:txBody>
                    <a:bodyPr/>
                    <a:lstStyle/>
                    <a:p>
                      <a:r>
                        <a:rPr lang="cs-CZ" sz="2400" b="1" dirty="0" smtClean="0"/>
                        <a:t>Autor: </a:t>
                      </a:r>
                      <a:r>
                        <a:rPr lang="cs-CZ" sz="2400" dirty="0" smtClean="0"/>
                        <a:t>Mgr. Lucie Pospíšilová</a:t>
                      </a:r>
                      <a:endParaRPr lang="cs-CZ" sz="2400" baseline="0" dirty="0" smtClean="0"/>
                    </a:p>
                    <a:p>
                      <a:r>
                        <a:rPr lang="cs-CZ" sz="2400" b="1" baseline="0" dirty="0" smtClean="0"/>
                        <a:t>Datum</a:t>
                      </a:r>
                      <a:r>
                        <a:rPr lang="cs-CZ" sz="2400" b="1" baseline="0" smtClean="0"/>
                        <a:t>: </a:t>
                      </a:r>
                      <a:r>
                        <a:rPr lang="cs-CZ" sz="2400" b="0" baseline="0" smtClean="0"/>
                        <a:t>23.10.2012</a:t>
                      </a:r>
                      <a:endParaRPr lang="cs-CZ" sz="2400" b="0" baseline="0" dirty="0" smtClean="0"/>
                    </a:p>
                  </a:txBody>
                  <a:tcPr/>
                </a:tc>
              </a:tr>
              <a:tr h="524178">
                <a:tc>
                  <a:txBody>
                    <a:bodyPr/>
                    <a:lstStyle/>
                    <a:p>
                      <a:r>
                        <a:rPr lang="cs-CZ" sz="2400" b="1" dirty="0" smtClean="0"/>
                        <a:t>Název</a:t>
                      </a:r>
                      <a:r>
                        <a:rPr lang="cs-CZ" sz="2400" b="1" smtClean="0"/>
                        <a:t>: </a:t>
                      </a:r>
                      <a:r>
                        <a:rPr lang="cs-CZ" sz="2400" smtClean="0"/>
                        <a:t>VY_32_INOVACE_17_Anglický </a:t>
                      </a:r>
                      <a:r>
                        <a:rPr lang="cs-CZ" sz="2400" dirty="0" smtClean="0"/>
                        <a:t>jazyk</a:t>
                      </a:r>
                      <a:endParaRPr lang="cs-CZ" sz="2400" dirty="0"/>
                    </a:p>
                  </a:txBody>
                  <a:tcPr/>
                </a:tc>
              </a:tr>
              <a:tr h="524178">
                <a:tc>
                  <a:txBody>
                    <a:bodyPr/>
                    <a:lstStyle/>
                    <a:p>
                      <a:r>
                        <a:rPr lang="cs-CZ" sz="2400" b="1" dirty="0" smtClean="0"/>
                        <a:t>Téma: </a:t>
                      </a:r>
                      <a:r>
                        <a:rPr lang="cs-CZ" sz="2400" b="0" dirty="0" smtClean="0"/>
                        <a:t>Use </a:t>
                      </a:r>
                      <a:r>
                        <a:rPr lang="cs-CZ" sz="2400" b="0" dirty="0" err="1" smtClean="0"/>
                        <a:t>of</a:t>
                      </a:r>
                      <a:r>
                        <a:rPr lang="cs-CZ" sz="2400" b="0" dirty="0" smtClean="0"/>
                        <a:t> </a:t>
                      </a:r>
                      <a:r>
                        <a:rPr lang="cs-CZ" sz="2400" b="0" dirty="0" err="1" smtClean="0"/>
                        <a:t>English</a:t>
                      </a:r>
                      <a:r>
                        <a:rPr lang="cs-CZ" sz="2400" b="0" smtClean="0"/>
                        <a:t>- </a:t>
                      </a:r>
                      <a:r>
                        <a:rPr lang="cs-CZ" sz="2400" smtClean="0"/>
                        <a:t>Things</a:t>
                      </a:r>
                      <a:r>
                        <a:rPr lang="cs-CZ" sz="2400" dirty="0" smtClean="0"/>
                        <a:t> </a:t>
                      </a:r>
                      <a:r>
                        <a:rPr lang="cs-CZ" sz="2400" dirty="0" err="1" smtClean="0"/>
                        <a:t>around</a:t>
                      </a:r>
                      <a:r>
                        <a:rPr lang="cs-CZ" sz="2400" dirty="0" smtClean="0"/>
                        <a:t> </a:t>
                      </a:r>
                      <a:r>
                        <a:rPr lang="cs-CZ" sz="2400" dirty="0" err="1" smtClean="0"/>
                        <a:t>us</a:t>
                      </a:r>
                      <a:endParaRPr lang="cs-CZ" sz="2400" baseline="0" dirty="0" smtClean="0"/>
                    </a:p>
                    <a:p>
                      <a:r>
                        <a:rPr lang="cs-CZ" sz="2400" b="1" baseline="0" dirty="0" smtClean="0"/>
                        <a:t>Ročník: </a:t>
                      </a:r>
                      <a:r>
                        <a:rPr lang="cs-CZ" sz="2400" baseline="0" dirty="0" smtClean="0"/>
                        <a:t>6.-7.</a:t>
                      </a:r>
                      <a:endParaRPr lang="cs-CZ" sz="2400" dirty="0" smtClean="0"/>
                    </a:p>
                  </a:txBody>
                  <a:tcPr/>
                </a:tc>
              </a:tr>
              <a:tr h="524178">
                <a:tc>
                  <a:txBody>
                    <a:bodyPr/>
                    <a:lstStyle/>
                    <a:p>
                      <a:r>
                        <a:rPr lang="cs-CZ" sz="2400" b="1" dirty="0" smtClean="0"/>
                        <a:t>Číslo projektu: </a:t>
                      </a:r>
                      <a:r>
                        <a:rPr lang="cs-CZ" sz="2400" b="0" dirty="0" smtClean="0"/>
                        <a:t>CZ.1.07/1.4.00/21.2979</a:t>
                      </a:r>
                      <a:endParaRPr lang="cs-CZ" sz="2400" b="1" dirty="0"/>
                    </a:p>
                  </a:txBody>
                  <a:tcPr/>
                </a:tc>
              </a:tr>
            </a:tbl>
          </a:graphicData>
        </a:graphic>
      </p:graphicFrame>
    </p:spTree>
    <p:extLst>
      <p:ext uri="{BB962C8B-B14F-4D97-AF65-F5344CB8AC3E}">
        <p14:creationId xmlns:p14="http://schemas.microsoft.com/office/powerpoint/2010/main" val="3994054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1143000"/>
          </a:xfrm>
        </p:spPr>
        <p:txBody>
          <a:bodyPr/>
          <a:lstStyle/>
          <a:p>
            <a:r>
              <a:rPr lang="cs-CZ" b="1" dirty="0" smtClean="0">
                <a:latin typeface="Times New Roman" pitchFamily="18" charset="0"/>
                <a:cs typeface="Times New Roman" pitchFamily="18" charset="0"/>
              </a:rPr>
              <a:t>      </a:t>
            </a:r>
            <a:r>
              <a:rPr lang="cs-CZ" b="1" dirty="0" err="1" smtClean="0">
                <a:latin typeface="Times New Roman" pitchFamily="18" charset="0"/>
                <a:cs typeface="Times New Roman" pitchFamily="18" charset="0"/>
              </a:rPr>
              <a:t>Things</a:t>
            </a:r>
            <a:r>
              <a:rPr lang="cs-CZ" b="1" dirty="0" smtClean="0">
                <a:latin typeface="Times New Roman" pitchFamily="18" charset="0"/>
                <a:cs typeface="Times New Roman" pitchFamily="18" charset="0"/>
              </a:rPr>
              <a:t> </a:t>
            </a:r>
            <a:r>
              <a:rPr lang="cs-CZ" b="1" dirty="0" err="1" smtClean="0">
                <a:latin typeface="Times New Roman" pitchFamily="18" charset="0"/>
                <a:cs typeface="Times New Roman" pitchFamily="18" charset="0"/>
              </a:rPr>
              <a:t>around</a:t>
            </a:r>
            <a:r>
              <a:rPr lang="cs-CZ" b="1" dirty="0" smtClean="0">
                <a:latin typeface="Times New Roman" pitchFamily="18" charset="0"/>
                <a:cs typeface="Times New Roman" pitchFamily="18" charset="0"/>
              </a:rPr>
              <a:t> </a:t>
            </a:r>
            <a:r>
              <a:rPr lang="cs-CZ" b="1" dirty="0" err="1" smtClean="0">
                <a:latin typeface="Times New Roman" pitchFamily="18" charset="0"/>
                <a:cs typeface="Times New Roman" pitchFamily="18" charset="0"/>
              </a:rPr>
              <a:t>us</a:t>
            </a:r>
            <a:endParaRPr lang="cs-CZ" b="1" dirty="0">
              <a:latin typeface="Times New Roman" pitchFamily="18" charset="0"/>
              <a:cs typeface="Times New Roman" pitchFamily="18" charset="0"/>
            </a:endParaRPr>
          </a:p>
        </p:txBody>
      </p:sp>
      <p:sp>
        <p:nvSpPr>
          <p:cNvPr id="3" name="Zástupný symbol pro obsah 2"/>
          <p:cNvSpPr>
            <a:spLocks noGrp="1"/>
          </p:cNvSpPr>
          <p:nvPr>
            <p:ph idx="1"/>
          </p:nvPr>
        </p:nvSpPr>
        <p:spPr>
          <a:xfrm>
            <a:off x="428596" y="2500306"/>
            <a:ext cx="7786742" cy="2571768"/>
          </a:xfrm>
        </p:spPr>
        <p:txBody>
          <a:bodyPr>
            <a:normAutofit/>
          </a:bodyPr>
          <a:lstStyle/>
          <a:p>
            <a:pPr algn="ctr">
              <a:buNone/>
            </a:pPr>
            <a:r>
              <a:rPr lang="cs-CZ" b="1" dirty="0" smtClean="0">
                <a:latin typeface="Times New Roman" pitchFamily="18" charset="0"/>
                <a:cs typeface="Times New Roman" pitchFamily="18" charset="0"/>
              </a:rPr>
              <a:t>Pojďme společně hádat, které věci, jež běžně míváme doma, Vám popisuji.</a:t>
            </a:r>
          </a:p>
          <a:p>
            <a:pPr algn="ctr">
              <a:buNone/>
            </a:pPr>
            <a:endParaRPr lang="cs-CZ" b="1" dirty="0" smtClean="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a:bodyPr>
          <a:lstStyle/>
          <a:p>
            <a:r>
              <a:rPr lang="cs-CZ" sz="3200" b="1" dirty="0" smtClean="0">
                <a:latin typeface="Times New Roman" pitchFamily="18" charset="0"/>
                <a:cs typeface="Times New Roman" pitchFamily="18" charset="0"/>
              </a:rPr>
              <a:t>Nejdříve ze všeho si musíte poradit s těmito písmenkovými přesmyčkami:</a:t>
            </a:r>
            <a:endParaRPr lang="cs-CZ" sz="32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600" b="1" dirty="0" smtClean="0">
                <a:latin typeface="Times New Roman" pitchFamily="18" charset="0"/>
                <a:cs typeface="Times New Roman" pitchFamily="18" charset="0"/>
              </a:rPr>
              <a:t>Přesmyčky:</a:t>
            </a:r>
            <a:br>
              <a:rPr lang="cs-CZ" sz="36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100" b="1" dirty="0" err="1" smtClean="0">
                <a:latin typeface="Times New Roman" pitchFamily="18" charset="0"/>
                <a:cs typeface="Times New Roman" pitchFamily="18" charset="0"/>
              </a:rPr>
              <a:t>labl</a:t>
            </a:r>
            <a:r>
              <a:rPr lang="cs-CZ" sz="3100" b="1" dirty="0" smtClean="0">
                <a:latin typeface="Times New Roman" pitchFamily="18" charset="0"/>
                <a:cs typeface="Times New Roman" pitchFamily="18" charset="0"/>
              </a:rPr>
              <a:t> = </a:t>
            </a:r>
            <a:br>
              <a:rPr lang="cs-CZ" sz="3100" b="1" dirty="0" smtClean="0">
                <a:latin typeface="Times New Roman" pitchFamily="18" charset="0"/>
                <a:cs typeface="Times New Roman" pitchFamily="18" charset="0"/>
              </a:rPr>
            </a:br>
            <a:r>
              <a:rPr lang="cs-CZ" sz="3100" b="1" dirty="0" err="1" smtClean="0">
                <a:latin typeface="Times New Roman" pitchFamily="18" charset="0"/>
                <a:cs typeface="Times New Roman" pitchFamily="18" charset="0"/>
              </a:rPr>
              <a:t>elabt</a:t>
            </a:r>
            <a:r>
              <a:rPr lang="cs-CZ" sz="3100" b="1" dirty="0" smtClean="0">
                <a:latin typeface="Times New Roman" pitchFamily="18" charset="0"/>
                <a:cs typeface="Times New Roman" pitchFamily="18" charset="0"/>
              </a:rPr>
              <a:t> =</a:t>
            </a:r>
            <a:br>
              <a:rPr lang="cs-CZ" sz="3100" b="1" dirty="0" smtClean="0">
                <a:latin typeface="Times New Roman" pitchFamily="18" charset="0"/>
                <a:cs typeface="Times New Roman" pitchFamily="18" charset="0"/>
              </a:rPr>
            </a:br>
            <a:r>
              <a:rPr lang="cs-CZ" sz="3100" b="1" dirty="0" err="1" smtClean="0">
                <a:latin typeface="Times New Roman" pitchFamily="18" charset="0"/>
                <a:cs typeface="Times New Roman" pitchFamily="18" charset="0"/>
              </a:rPr>
              <a:t>oobk</a:t>
            </a:r>
            <a:r>
              <a:rPr lang="cs-CZ" sz="3100" b="1" dirty="0" smtClean="0">
                <a:latin typeface="Times New Roman" pitchFamily="18" charset="0"/>
                <a:cs typeface="Times New Roman" pitchFamily="18" charset="0"/>
              </a:rPr>
              <a:t> =</a:t>
            </a:r>
            <a:br>
              <a:rPr lang="cs-CZ" sz="3100" b="1" dirty="0" smtClean="0">
                <a:latin typeface="Times New Roman" pitchFamily="18" charset="0"/>
                <a:cs typeface="Times New Roman" pitchFamily="18" charset="0"/>
              </a:rPr>
            </a:br>
            <a:r>
              <a:rPr lang="cs-CZ" sz="3100" b="1" dirty="0" err="1" smtClean="0">
                <a:latin typeface="Times New Roman" pitchFamily="18" charset="0"/>
                <a:cs typeface="Times New Roman" pitchFamily="18" charset="0"/>
              </a:rPr>
              <a:t>vt</a:t>
            </a:r>
            <a:r>
              <a:rPr lang="cs-CZ" sz="3100" b="1" dirty="0" smtClean="0">
                <a:latin typeface="Times New Roman" pitchFamily="18" charset="0"/>
                <a:cs typeface="Times New Roman" pitchFamily="18" charset="0"/>
              </a:rPr>
              <a:t> =</a:t>
            </a:r>
            <a:br>
              <a:rPr lang="cs-CZ" sz="3100" b="1" dirty="0" smtClean="0">
                <a:latin typeface="Times New Roman" pitchFamily="18" charset="0"/>
                <a:cs typeface="Times New Roman" pitchFamily="18" charset="0"/>
              </a:rPr>
            </a:br>
            <a:r>
              <a:rPr lang="cs-CZ" sz="3100" b="1" dirty="0" err="1" smtClean="0">
                <a:latin typeface="Times New Roman" pitchFamily="18" charset="0"/>
                <a:cs typeface="Times New Roman" pitchFamily="18" charset="0"/>
              </a:rPr>
              <a:t>keib</a:t>
            </a:r>
            <a:r>
              <a:rPr lang="cs-CZ" sz="3100" b="1" dirty="0" smtClean="0">
                <a:latin typeface="Times New Roman" pitchFamily="18" charset="0"/>
                <a:cs typeface="Times New Roman" pitchFamily="18" charset="0"/>
              </a:rPr>
              <a:t> = </a:t>
            </a:r>
            <a:br>
              <a:rPr lang="cs-CZ" sz="3100" b="1" dirty="0" smtClean="0">
                <a:latin typeface="Times New Roman" pitchFamily="18" charset="0"/>
                <a:cs typeface="Times New Roman" pitchFamily="18" charset="0"/>
              </a:rPr>
            </a:br>
            <a:r>
              <a:rPr lang="cs-CZ" sz="3100" b="1" dirty="0" err="1" smtClean="0">
                <a:latin typeface="Times New Roman" pitchFamily="18" charset="0"/>
                <a:cs typeface="Times New Roman" pitchFamily="18" charset="0"/>
              </a:rPr>
              <a:t>ordo</a:t>
            </a:r>
            <a:r>
              <a:rPr lang="cs-CZ" sz="3100" b="1" dirty="0" smtClean="0">
                <a:latin typeface="Times New Roman" pitchFamily="18" charset="0"/>
                <a:cs typeface="Times New Roman" pitchFamily="18" charset="0"/>
              </a:rPr>
              <a:t> =</a:t>
            </a:r>
            <a:br>
              <a:rPr lang="cs-CZ" sz="3100" b="1" dirty="0" smtClean="0">
                <a:latin typeface="Times New Roman" pitchFamily="18" charset="0"/>
                <a:cs typeface="Times New Roman" pitchFamily="18" charset="0"/>
              </a:rPr>
            </a:br>
            <a:r>
              <a:rPr lang="cs-CZ" sz="3100" b="1" dirty="0" err="1" smtClean="0">
                <a:latin typeface="Times New Roman" pitchFamily="18" charset="0"/>
                <a:cs typeface="Times New Roman" pitchFamily="18" charset="0"/>
              </a:rPr>
              <a:t>aplm</a:t>
            </a:r>
            <a:r>
              <a:rPr lang="cs-CZ" sz="3100" b="1" dirty="0" smtClean="0">
                <a:latin typeface="Times New Roman" pitchFamily="18" charset="0"/>
                <a:cs typeface="Times New Roman" pitchFamily="18" charset="0"/>
              </a:rPr>
              <a:t> =</a:t>
            </a:r>
            <a:br>
              <a:rPr lang="cs-CZ" sz="3100" b="1" dirty="0" smtClean="0">
                <a:latin typeface="Times New Roman" pitchFamily="18" charset="0"/>
                <a:cs typeface="Times New Roman" pitchFamily="18" charset="0"/>
              </a:rPr>
            </a:br>
            <a:r>
              <a:rPr lang="cs-CZ" sz="3100" b="1" dirty="0" err="1" smtClean="0">
                <a:latin typeface="Times New Roman" pitchFamily="18" charset="0"/>
                <a:cs typeface="Times New Roman" pitchFamily="18" charset="0"/>
              </a:rPr>
              <a:t>agb</a:t>
            </a:r>
            <a:r>
              <a:rPr lang="cs-CZ" sz="3100" b="1" dirty="0" smtClean="0">
                <a:latin typeface="Times New Roman" pitchFamily="18" charset="0"/>
                <a:cs typeface="Times New Roman" pitchFamily="18" charset="0"/>
              </a:rPr>
              <a:t> =</a:t>
            </a:r>
            <a:br>
              <a:rPr lang="cs-CZ" sz="3100" b="1" dirty="0" smtClean="0">
                <a:latin typeface="Times New Roman" pitchFamily="18" charset="0"/>
                <a:cs typeface="Times New Roman" pitchFamily="18" charset="0"/>
              </a:rPr>
            </a:br>
            <a:r>
              <a:rPr lang="cs-CZ" sz="3100" b="1" dirty="0" err="1" smtClean="0">
                <a:latin typeface="Times New Roman" pitchFamily="18" charset="0"/>
                <a:cs typeface="Times New Roman" pitchFamily="18" charset="0"/>
              </a:rPr>
              <a:t>enp</a:t>
            </a:r>
            <a:r>
              <a:rPr lang="cs-CZ" sz="3100" b="1" dirty="0" smtClean="0">
                <a:latin typeface="Times New Roman" pitchFamily="18" charset="0"/>
                <a:cs typeface="Times New Roman" pitchFamily="18" charset="0"/>
              </a:rPr>
              <a:t> =</a:t>
            </a:r>
            <a:br>
              <a:rPr lang="cs-CZ" sz="3100" b="1" dirty="0" smtClean="0">
                <a:latin typeface="Times New Roman" pitchFamily="18" charset="0"/>
                <a:cs typeface="Times New Roman" pitchFamily="18" charset="0"/>
              </a:rPr>
            </a:br>
            <a:r>
              <a:rPr lang="cs-CZ" sz="3100" b="1" dirty="0" err="1" smtClean="0">
                <a:latin typeface="Times New Roman" pitchFamily="18" charset="0"/>
                <a:cs typeface="Times New Roman" pitchFamily="18" charset="0"/>
              </a:rPr>
              <a:t>otepenhle</a:t>
            </a:r>
            <a:r>
              <a:rPr lang="cs-CZ" sz="3100" b="1" dirty="0" smtClean="0">
                <a:latin typeface="Times New Roman" pitchFamily="18" charset="0"/>
                <a:cs typeface="Times New Roman" pitchFamily="18" charset="0"/>
              </a:rPr>
              <a:t> =</a:t>
            </a:r>
            <a:endParaRPr lang="cs-CZ" sz="31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4000" b="1" dirty="0" smtClean="0">
                <a:latin typeface="Times New Roman" pitchFamily="18" charset="0"/>
                <a:cs typeface="Times New Roman" pitchFamily="18" charset="0"/>
              </a:rPr>
              <a:t>Přesmyčky – </a:t>
            </a:r>
            <a:r>
              <a:rPr lang="cs-CZ" sz="4000" b="1" dirty="0" smtClean="0">
                <a:solidFill>
                  <a:srgbClr val="FF0000"/>
                </a:solidFill>
                <a:latin typeface="Times New Roman" pitchFamily="18" charset="0"/>
                <a:cs typeface="Times New Roman" pitchFamily="18" charset="0"/>
              </a:rPr>
              <a:t>řešení</a:t>
            </a:r>
            <a:br>
              <a:rPr lang="cs-CZ" sz="4000" b="1" dirty="0" smtClean="0">
                <a:solidFill>
                  <a:srgbClr val="FF0000"/>
                </a:solidFill>
                <a:latin typeface="Times New Roman" pitchFamily="18" charset="0"/>
                <a:cs typeface="Times New Roman" pitchFamily="18" charset="0"/>
              </a:rPr>
            </a:br>
            <a:r>
              <a:rPr lang="cs-CZ" sz="4000" b="1" dirty="0">
                <a:solidFill>
                  <a:srgbClr val="FF0000"/>
                </a:solidFill>
                <a:latin typeface="Times New Roman" pitchFamily="18" charset="0"/>
                <a:cs typeface="Times New Roman" pitchFamily="18" charset="0"/>
              </a:rPr>
              <a:t/>
            </a:r>
            <a:br>
              <a:rPr lang="cs-CZ" sz="4000" b="1" dirty="0">
                <a:solidFill>
                  <a:srgbClr val="FF0000"/>
                </a:solidFill>
                <a:latin typeface="Times New Roman" pitchFamily="18" charset="0"/>
                <a:cs typeface="Times New Roman" pitchFamily="18" charset="0"/>
              </a:rPr>
            </a:br>
            <a:r>
              <a:rPr lang="cs-CZ" sz="4000" b="1" dirty="0">
                <a:solidFill>
                  <a:srgbClr val="FF0000"/>
                </a:solidFill>
                <a:latin typeface="Times New Roman" pitchFamily="18" charset="0"/>
                <a:cs typeface="Times New Roman" pitchFamily="18" charset="0"/>
              </a:rPr>
              <a:t/>
            </a:r>
            <a:br>
              <a:rPr lang="cs-CZ" sz="4000" b="1" dirty="0">
                <a:solidFill>
                  <a:srgbClr val="FF0000"/>
                </a:solidFill>
                <a:latin typeface="Times New Roman" pitchFamily="18" charset="0"/>
                <a:cs typeface="Times New Roman" pitchFamily="18" charset="0"/>
              </a:rPr>
            </a:br>
            <a:r>
              <a:rPr lang="cs-CZ" sz="2700" b="1" dirty="0" err="1">
                <a:latin typeface="Times New Roman" pitchFamily="18" charset="0"/>
                <a:cs typeface="Times New Roman" pitchFamily="18" charset="0"/>
              </a:rPr>
              <a:t>labl</a:t>
            </a:r>
            <a:r>
              <a:rPr lang="cs-CZ" sz="2700" b="1" dirty="0">
                <a:latin typeface="Times New Roman" pitchFamily="18" charset="0"/>
                <a:cs typeface="Times New Roman" pitchFamily="18" charset="0"/>
              </a:rPr>
              <a:t> = </a:t>
            </a:r>
            <a:r>
              <a:rPr lang="cs-CZ" sz="2700" b="1" dirty="0" err="1" smtClean="0">
                <a:solidFill>
                  <a:srgbClr val="FF0000"/>
                </a:solidFill>
                <a:latin typeface="Times New Roman" pitchFamily="18" charset="0"/>
                <a:cs typeface="Times New Roman" pitchFamily="18" charset="0"/>
              </a:rPr>
              <a:t>ball</a:t>
            </a:r>
            <a:r>
              <a:rPr lang="cs-CZ" sz="2700" b="1" dirty="0">
                <a:latin typeface="Times New Roman" pitchFamily="18" charset="0"/>
                <a:cs typeface="Times New Roman" pitchFamily="18" charset="0"/>
              </a:rPr>
              <a:t/>
            </a:r>
            <a:br>
              <a:rPr lang="cs-CZ" sz="2700" b="1" dirty="0">
                <a:latin typeface="Times New Roman" pitchFamily="18" charset="0"/>
                <a:cs typeface="Times New Roman" pitchFamily="18" charset="0"/>
              </a:rPr>
            </a:br>
            <a:r>
              <a:rPr lang="cs-CZ" sz="2700" b="1" dirty="0" err="1">
                <a:latin typeface="Times New Roman" pitchFamily="18" charset="0"/>
                <a:cs typeface="Times New Roman" pitchFamily="18" charset="0"/>
              </a:rPr>
              <a:t>elabt</a:t>
            </a:r>
            <a:r>
              <a:rPr lang="cs-CZ" sz="2700" b="1" dirty="0">
                <a:latin typeface="Times New Roman" pitchFamily="18" charset="0"/>
                <a:cs typeface="Times New Roman" pitchFamily="18" charset="0"/>
              </a:rPr>
              <a:t> </a:t>
            </a:r>
            <a:r>
              <a:rPr lang="cs-CZ" sz="2700" b="1" dirty="0" smtClean="0">
                <a:latin typeface="Times New Roman" pitchFamily="18" charset="0"/>
                <a:cs typeface="Times New Roman" pitchFamily="18" charset="0"/>
              </a:rPr>
              <a:t>= </a:t>
            </a:r>
            <a:r>
              <a:rPr lang="cs-CZ" sz="2700" b="1" dirty="0" smtClean="0">
                <a:solidFill>
                  <a:srgbClr val="FF0000"/>
                </a:solidFill>
                <a:latin typeface="Times New Roman" pitchFamily="18" charset="0"/>
                <a:cs typeface="Times New Roman" pitchFamily="18" charset="0"/>
              </a:rPr>
              <a:t>table</a:t>
            </a:r>
            <a:r>
              <a:rPr lang="cs-CZ" sz="2700" b="1" dirty="0">
                <a:solidFill>
                  <a:srgbClr val="FF0000"/>
                </a:solidFill>
                <a:latin typeface="Times New Roman" pitchFamily="18" charset="0"/>
                <a:cs typeface="Times New Roman" pitchFamily="18" charset="0"/>
              </a:rPr>
              <a:t/>
            </a:r>
            <a:br>
              <a:rPr lang="cs-CZ" sz="2700" b="1" dirty="0">
                <a:solidFill>
                  <a:srgbClr val="FF0000"/>
                </a:solidFill>
                <a:latin typeface="Times New Roman" pitchFamily="18" charset="0"/>
                <a:cs typeface="Times New Roman" pitchFamily="18" charset="0"/>
              </a:rPr>
            </a:br>
            <a:r>
              <a:rPr lang="cs-CZ" sz="2700" b="1" dirty="0" err="1">
                <a:latin typeface="Times New Roman" pitchFamily="18" charset="0"/>
                <a:cs typeface="Times New Roman" pitchFamily="18" charset="0"/>
              </a:rPr>
              <a:t>oobk</a:t>
            </a:r>
            <a:r>
              <a:rPr lang="cs-CZ" sz="2700" b="1" dirty="0">
                <a:latin typeface="Times New Roman" pitchFamily="18" charset="0"/>
                <a:cs typeface="Times New Roman" pitchFamily="18" charset="0"/>
              </a:rPr>
              <a:t> </a:t>
            </a:r>
            <a:r>
              <a:rPr lang="cs-CZ" sz="2700" b="1" dirty="0" smtClean="0">
                <a:latin typeface="Times New Roman" pitchFamily="18" charset="0"/>
                <a:cs typeface="Times New Roman" pitchFamily="18" charset="0"/>
              </a:rPr>
              <a:t>= </a:t>
            </a:r>
            <a:r>
              <a:rPr lang="cs-CZ" sz="2700" b="1" dirty="0" err="1" smtClean="0">
                <a:solidFill>
                  <a:srgbClr val="FF0000"/>
                </a:solidFill>
                <a:latin typeface="Times New Roman" pitchFamily="18" charset="0"/>
                <a:cs typeface="Times New Roman" pitchFamily="18" charset="0"/>
              </a:rPr>
              <a:t>book</a:t>
            </a:r>
            <a:r>
              <a:rPr lang="cs-CZ" sz="2700" b="1" dirty="0">
                <a:latin typeface="Times New Roman" pitchFamily="18" charset="0"/>
                <a:cs typeface="Times New Roman" pitchFamily="18" charset="0"/>
              </a:rPr>
              <a:t/>
            </a:r>
            <a:br>
              <a:rPr lang="cs-CZ" sz="2700" b="1" dirty="0">
                <a:latin typeface="Times New Roman" pitchFamily="18" charset="0"/>
                <a:cs typeface="Times New Roman" pitchFamily="18" charset="0"/>
              </a:rPr>
            </a:br>
            <a:r>
              <a:rPr lang="cs-CZ" sz="2700" b="1" dirty="0" err="1">
                <a:latin typeface="Times New Roman" pitchFamily="18" charset="0"/>
                <a:cs typeface="Times New Roman" pitchFamily="18" charset="0"/>
              </a:rPr>
              <a:t>vt</a:t>
            </a:r>
            <a:r>
              <a:rPr lang="cs-CZ" sz="2700" b="1" dirty="0">
                <a:latin typeface="Times New Roman" pitchFamily="18" charset="0"/>
                <a:cs typeface="Times New Roman" pitchFamily="18" charset="0"/>
              </a:rPr>
              <a:t> </a:t>
            </a:r>
            <a:r>
              <a:rPr lang="cs-CZ" sz="2700" b="1" dirty="0" smtClean="0">
                <a:latin typeface="Times New Roman" pitchFamily="18" charset="0"/>
                <a:cs typeface="Times New Roman" pitchFamily="18" charset="0"/>
              </a:rPr>
              <a:t>= </a:t>
            </a:r>
            <a:r>
              <a:rPr lang="cs-CZ" sz="2700" b="1" dirty="0" err="1" smtClean="0">
                <a:solidFill>
                  <a:srgbClr val="FF0000"/>
                </a:solidFill>
                <a:latin typeface="Times New Roman" pitchFamily="18" charset="0"/>
                <a:cs typeface="Times New Roman" pitchFamily="18" charset="0"/>
              </a:rPr>
              <a:t>tv</a:t>
            </a:r>
            <a:r>
              <a:rPr lang="cs-CZ" sz="2700" b="1" dirty="0">
                <a:latin typeface="Times New Roman" pitchFamily="18" charset="0"/>
                <a:cs typeface="Times New Roman" pitchFamily="18" charset="0"/>
              </a:rPr>
              <a:t/>
            </a:r>
            <a:br>
              <a:rPr lang="cs-CZ" sz="2700" b="1" dirty="0">
                <a:latin typeface="Times New Roman" pitchFamily="18" charset="0"/>
                <a:cs typeface="Times New Roman" pitchFamily="18" charset="0"/>
              </a:rPr>
            </a:br>
            <a:r>
              <a:rPr lang="cs-CZ" sz="2700" b="1" dirty="0" err="1">
                <a:latin typeface="Times New Roman" pitchFamily="18" charset="0"/>
                <a:cs typeface="Times New Roman" pitchFamily="18" charset="0"/>
              </a:rPr>
              <a:t>keib</a:t>
            </a:r>
            <a:r>
              <a:rPr lang="cs-CZ" sz="2700" b="1" dirty="0">
                <a:latin typeface="Times New Roman" pitchFamily="18" charset="0"/>
                <a:cs typeface="Times New Roman" pitchFamily="18" charset="0"/>
              </a:rPr>
              <a:t> = </a:t>
            </a:r>
            <a:r>
              <a:rPr lang="cs-CZ" sz="2700" b="1" dirty="0" smtClean="0">
                <a:solidFill>
                  <a:srgbClr val="FF0000"/>
                </a:solidFill>
                <a:latin typeface="Times New Roman" pitchFamily="18" charset="0"/>
                <a:cs typeface="Times New Roman" pitchFamily="18" charset="0"/>
              </a:rPr>
              <a:t>bike</a:t>
            </a:r>
            <a:r>
              <a:rPr lang="cs-CZ" sz="2700" b="1" dirty="0">
                <a:latin typeface="Times New Roman" pitchFamily="18" charset="0"/>
                <a:cs typeface="Times New Roman" pitchFamily="18" charset="0"/>
              </a:rPr>
              <a:t/>
            </a:r>
            <a:br>
              <a:rPr lang="cs-CZ" sz="2700" b="1" dirty="0">
                <a:latin typeface="Times New Roman" pitchFamily="18" charset="0"/>
                <a:cs typeface="Times New Roman" pitchFamily="18" charset="0"/>
              </a:rPr>
            </a:br>
            <a:r>
              <a:rPr lang="cs-CZ" sz="2700" b="1" dirty="0" err="1">
                <a:latin typeface="Times New Roman" pitchFamily="18" charset="0"/>
                <a:cs typeface="Times New Roman" pitchFamily="18" charset="0"/>
              </a:rPr>
              <a:t>ordo</a:t>
            </a:r>
            <a:r>
              <a:rPr lang="cs-CZ" sz="2700" b="1" dirty="0">
                <a:latin typeface="Times New Roman" pitchFamily="18" charset="0"/>
                <a:cs typeface="Times New Roman" pitchFamily="18" charset="0"/>
              </a:rPr>
              <a:t> </a:t>
            </a:r>
            <a:r>
              <a:rPr lang="cs-CZ" sz="2700" b="1" dirty="0" smtClean="0">
                <a:latin typeface="Times New Roman" pitchFamily="18" charset="0"/>
                <a:cs typeface="Times New Roman" pitchFamily="18" charset="0"/>
              </a:rPr>
              <a:t>= </a:t>
            </a:r>
            <a:r>
              <a:rPr lang="cs-CZ" sz="2700" b="1" dirty="0" err="1" smtClean="0">
                <a:solidFill>
                  <a:srgbClr val="FF0000"/>
                </a:solidFill>
                <a:latin typeface="Times New Roman" pitchFamily="18" charset="0"/>
                <a:cs typeface="Times New Roman" pitchFamily="18" charset="0"/>
              </a:rPr>
              <a:t>door</a:t>
            </a:r>
            <a:r>
              <a:rPr lang="cs-CZ" sz="2700" b="1" dirty="0">
                <a:latin typeface="Times New Roman" pitchFamily="18" charset="0"/>
                <a:cs typeface="Times New Roman" pitchFamily="18" charset="0"/>
              </a:rPr>
              <a:t/>
            </a:r>
            <a:br>
              <a:rPr lang="cs-CZ" sz="2700" b="1" dirty="0">
                <a:latin typeface="Times New Roman" pitchFamily="18" charset="0"/>
                <a:cs typeface="Times New Roman" pitchFamily="18" charset="0"/>
              </a:rPr>
            </a:br>
            <a:r>
              <a:rPr lang="cs-CZ" sz="2700" b="1" dirty="0" err="1">
                <a:latin typeface="Times New Roman" pitchFamily="18" charset="0"/>
                <a:cs typeface="Times New Roman" pitchFamily="18" charset="0"/>
              </a:rPr>
              <a:t>aplm</a:t>
            </a:r>
            <a:r>
              <a:rPr lang="cs-CZ" sz="2700" b="1" dirty="0">
                <a:latin typeface="Times New Roman" pitchFamily="18" charset="0"/>
                <a:cs typeface="Times New Roman" pitchFamily="18" charset="0"/>
              </a:rPr>
              <a:t> </a:t>
            </a:r>
            <a:r>
              <a:rPr lang="cs-CZ" sz="2700" b="1" dirty="0" smtClean="0">
                <a:latin typeface="Times New Roman" pitchFamily="18" charset="0"/>
                <a:cs typeface="Times New Roman" pitchFamily="18" charset="0"/>
              </a:rPr>
              <a:t>= </a:t>
            </a:r>
            <a:r>
              <a:rPr lang="cs-CZ" sz="2700" b="1" dirty="0" smtClean="0">
                <a:solidFill>
                  <a:srgbClr val="FF0000"/>
                </a:solidFill>
                <a:latin typeface="Times New Roman" pitchFamily="18" charset="0"/>
                <a:cs typeface="Times New Roman" pitchFamily="18" charset="0"/>
              </a:rPr>
              <a:t>lamp</a:t>
            </a:r>
            <a:r>
              <a:rPr lang="cs-CZ" sz="2700" b="1" dirty="0">
                <a:latin typeface="Times New Roman" pitchFamily="18" charset="0"/>
                <a:cs typeface="Times New Roman" pitchFamily="18" charset="0"/>
              </a:rPr>
              <a:t/>
            </a:r>
            <a:br>
              <a:rPr lang="cs-CZ" sz="2700" b="1" dirty="0">
                <a:latin typeface="Times New Roman" pitchFamily="18" charset="0"/>
                <a:cs typeface="Times New Roman" pitchFamily="18" charset="0"/>
              </a:rPr>
            </a:br>
            <a:r>
              <a:rPr lang="cs-CZ" sz="2700" b="1" dirty="0" err="1">
                <a:latin typeface="Times New Roman" pitchFamily="18" charset="0"/>
                <a:cs typeface="Times New Roman" pitchFamily="18" charset="0"/>
              </a:rPr>
              <a:t>agb</a:t>
            </a:r>
            <a:r>
              <a:rPr lang="cs-CZ" sz="2700" b="1" dirty="0">
                <a:latin typeface="Times New Roman" pitchFamily="18" charset="0"/>
                <a:cs typeface="Times New Roman" pitchFamily="18" charset="0"/>
              </a:rPr>
              <a:t> </a:t>
            </a:r>
            <a:r>
              <a:rPr lang="cs-CZ" sz="2700" b="1" dirty="0" smtClean="0">
                <a:latin typeface="Times New Roman" pitchFamily="18" charset="0"/>
                <a:cs typeface="Times New Roman" pitchFamily="18" charset="0"/>
              </a:rPr>
              <a:t>= </a:t>
            </a:r>
            <a:r>
              <a:rPr lang="cs-CZ" sz="2700" b="1" dirty="0" err="1" smtClean="0">
                <a:solidFill>
                  <a:srgbClr val="FF0000"/>
                </a:solidFill>
                <a:latin typeface="Times New Roman" pitchFamily="18" charset="0"/>
                <a:cs typeface="Times New Roman" pitchFamily="18" charset="0"/>
              </a:rPr>
              <a:t>bag</a:t>
            </a:r>
            <a:r>
              <a:rPr lang="cs-CZ" sz="2700" b="1" dirty="0">
                <a:latin typeface="Times New Roman" pitchFamily="18" charset="0"/>
                <a:cs typeface="Times New Roman" pitchFamily="18" charset="0"/>
              </a:rPr>
              <a:t/>
            </a:r>
            <a:br>
              <a:rPr lang="cs-CZ" sz="2700" b="1" dirty="0">
                <a:latin typeface="Times New Roman" pitchFamily="18" charset="0"/>
                <a:cs typeface="Times New Roman" pitchFamily="18" charset="0"/>
              </a:rPr>
            </a:br>
            <a:r>
              <a:rPr lang="cs-CZ" sz="2700" b="1" dirty="0" err="1">
                <a:latin typeface="Times New Roman" pitchFamily="18" charset="0"/>
                <a:cs typeface="Times New Roman" pitchFamily="18" charset="0"/>
              </a:rPr>
              <a:t>enp</a:t>
            </a:r>
            <a:r>
              <a:rPr lang="cs-CZ" sz="2700" b="1" dirty="0">
                <a:latin typeface="Times New Roman" pitchFamily="18" charset="0"/>
                <a:cs typeface="Times New Roman" pitchFamily="18" charset="0"/>
              </a:rPr>
              <a:t> </a:t>
            </a:r>
            <a:r>
              <a:rPr lang="cs-CZ" sz="2700" b="1" dirty="0" smtClean="0">
                <a:latin typeface="Times New Roman" pitchFamily="18" charset="0"/>
                <a:cs typeface="Times New Roman" pitchFamily="18" charset="0"/>
              </a:rPr>
              <a:t>= </a:t>
            </a:r>
            <a:r>
              <a:rPr lang="cs-CZ" sz="2700" b="1" dirty="0" err="1" smtClean="0">
                <a:solidFill>
                  <a:srgbClr val="FF0000"/>
                </a:solidFill>
                <a:latin typeface="Times New Roman" pitchFamily="18" charset="0"/>
                <a:cs typeface="Times New Roman" pitchFamily="18" charset="0"/>
              </a:rPr>
              <a:t>pen</a:t>
            </a:r>
            <a:r>
              <a:rPr lang="cs-CZ" sz="2700" b="1" dirty="0">
                <a:latin typeface="Times New Roman" pitchFamily="18" charset="0"/>
                <a:cs typeface="Times New Roman" pitchFamily="18" charset="0"/>
              </a:rPr>
              <a:t/>
            </a:r>
            <a:br>
              <a:rPr lang="cs-CZ" sz="2700" b="1" dirty="0">
                <a:latin typeface="Times New Roman" pitchFamily="18" charset="0"/>
                <a:cs typeface="Times New Roman" pitchFamily="18" charset="0"/>
              </a:rPr>
            </a:br>
            <a:r>
              <a:rPr lang="cs-CZ" sz="2700" b="1" dirty="0" err="1">
                <a:latin typeface="Times New Roman" pitchFamily="18" charset="0"/>
                <a:cs typeface="Times New Roman" pitchFamily="18" charset="0"/>
              </a:rPr>
              <a:t>otepenhle</a:t>
            </a:r>
            <a:r>
              <a:rPr lang="cs-CZ" sz="2700" b="1" dirty="0">
                <a:latin typeface="Times New Roman" pitchFamily="18" charset="0"/>
                <a:cs typeface="Times New Roman" pitchFamily="18" charset="0"/>
              </a:rPr>
              <a:t> </a:t>
            </a:r>
            <a:r>
              <a:rPr lang="cs-CZ" sz="2700" b="1" dirty="0" smtClean="0">
                <a:latin typeface="Times New Roman" pitchFamily="18" charset="0"/>
                <a:cs typeface="Times New Roman" pitchFamily="18" charset="0"/>
              </a:rPr>
              <a:t>= </a:t>
            </a:r>
            <a:r>
              <a:rPr lang="cs-CZ" sz="2700" b="1" dirty="0" err="1" smtClean="0">
                <a:solidFill>
                  <a:srgbClr val="FF0000"/>
                </a:solidFill>
                <a:latin typeface="Times New Roman" pitchFamily="18" charset="0"/>
                <a:cs typeface="Times New Roman" pitchFamily="18" charset="0"/>
              </a:rPr>
              <a:t>telephone</a:t>
            </a:r>
            <a:endParaRPr lang="cs-CZ" sz="2700" b="1" dirty="0">
              <a:solidFill>
                <a:srgbClr val="FF0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a:latin typeface="Times New Roman" pitchFamily="18" charset="0"/>
                <a:cs typeface="Times New Roman" pitchFamily="18" charset="0"/>
              </a:rPr>
              <a:t/>
            </a:r>
            <a:br>
              <a:rPr lang="cs-CZ" sz="3600" b="1" dirty="0">
                <a:latin typeface="Times New Roman" pitchFamily="18" charset="0"/>
                <a:cs typeface="Times New Roman" pitchFamily="18" charset="0"/>
              </a:rPr>
            </a:b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200" b="1" dirty="0" err="1" smtClean="0">
                <a:latin typeface="Times New Roman" pitchFamily="18" charset="0"/>
                <a:cs typeface="Times New Roman" pitchFamily="18" charset="0"/>
              </a:rPr>
              <a:t>What</a:t>
            </a:r>
            <a:r>
              <a:rPr lang="cs-CZ" sz="3200" b="1" dirty="0" smtClean="0">
                <a:latin typeface="Times New Roman" pitchFamily="18" charset="0"/>
                <a:cs typeface="Times New Roman" pitchFamily="18" charset="0"/>
              </a:rPr>
              <a:t> </a:t>
            </a:r>
            <a:r>
              <a:rPr lang="cs-CZ" sz="3200" b="1" dirty="0" err="1" smtClean="0">
                <a:latin typeface="Times New Roman" pitchFamily="18" charset="0"/>
                <a:cs typeface="Times New Roman" pitchFamily="18" charset="0"/>
              </a:rPr>
              <a:t>is</a:t>
            </a:r>
            <a:r>
              <a:rPr lang="cs-CZ" sz="3200" b="1" dirty="0" smtClean="0">
                <a:latin typeface="Times New Roman" pitchFamily="18" charset="0"/>
                <a:cs typeface="Times New Roman" pitchFamily="18" charset="0"/>
              </a:rPr>
              <a:t> </a:t>
            </a:r>
            <a:r>
              <a:rPr lang="cs-CZ" sz="3200" b="1" dirty="0" err="1" smtClean="0">
                <a:latin typeface="Times New Roman" pitchFamily="18" charset="0"/>
                <a:cs typeface="Times New Roman" pitchFamily="18" charset="0"/>
              </a:rPr>
              <a:t>it</a:t>
            </a:r>
            <a:r>
              <a:rPr lang="cs-CZ" sz="3200" b="1" dirty="0" smtClean="0">
                <a:latin typeface="Times New Roman" pitchFamily="18" charset="0"/>
                <a:cs typeface="Times New Roman" pitchFamily="18" charset="0"/>
              </a:rPr>
              <a:t>?</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1. </a:t>
            </a:r>
            <a:r>
              <a:rPr lang="cs-CZ" sz="2400" b="1" dirty="0" err="1" smtClean="0">
                <a:latin typeface="Times New Roman" pitchFamily="18" charset="0"/>
                <a:cs typeface="Times New Roman" pitchFamily="18" charset="0"/>
              </a:rPr>
              <a:t>It‘s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usually</a:t>
            </a:r>
            <a:r>
              <a:rPr lang="cs-CZ" sz="2400" b="1" dirty="0" smtClean="0">
                <a:latin typeface="Times New Roman" pitchFamily="18" charset="0"/>
                <a:cs typeface="Times New Roman" pitchFamily="18" charset="0"/>
              </a:rPr>
              <a:t> in a </a:t>
            </a:r>
            <a:r>
              <a:rPr lang="cs-CZ" sz="2400" b="1" dirty="0" err="1" smtClean="0">
                <a:latin typeface="Times New Roman" pitchFamily="18" charset="0"/>
                <a:cs typeface="Times New Roman" pitchFamily="18" charset="0"/>
              </a:rPr>
              <a:t>kitchen</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sit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around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and </a:t>
            </a:r>
            <a:r>
              <a:rPr lang="cs-CZ" sz="2400" b="1" dirty="0" err="1" smtClean="0">
                <a:latin typeface="Times New Roman" pitchFamily="18" charset="0"/>
                <a:cs typeface="Times New Roman" pitchFamily="18" charset="0"/>
              </a:rPr>
              <a:t>eat</a:t>
            </a:r>
            <a:r>
              <a:rPr lang="cs-CZ" sz="2400" b="1" dirty="0" smtClean="0">
                <a:latin typeface="Times New Roman" pitchFamily="18" charset="0"/>
                <a:cs typeface="Times New Roman" pitchFamily="18" charset="0"/>
              </a:rPr>
              <a:t> a </a:t>
            </a:r>
            <a:r>
              <a:rPr lang="cs-CZ" sz="2400" b="1" dirty="0" err="1" smtClean="0">
                <a:latin typeface="Times New Roman" pitchFamily="18" charset="0"/>
                <a:cs typeface="Times New Roman" pitchFamily="18" charset="0"/>
              </a:rPr>
              <a:t>meal</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there</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2.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use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when</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dark</a:t>
            </a:r>
            <a:r>
              <a:rPr lang="cs-CZ" sz="2400" b="1" dirty="0" smtClean="0">
                <a:latin typeface="Times New Roman" pitchFamily="18" charset="0"/>
                <a:cs typeface="Times New Roman" pitchFamily="18" charset="0"/>
              </a:rPr>
              <a:t> and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need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light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3.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can</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ride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has </a:t>
            </a:r>
            <a:r>
              <a:rPr lang="cs-CZ" sz="2400" b="1" dirty="0" err="1" smtClean="0">
                <a:latin typeface="Times New Roman" pitchFamily="18" charset="0"/>
                <a:cs typeface="Times New Roman" pitchFamily="18" charset="0"/>
              </a:rPr>
              <a:t>two</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wheels</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4. </a:t>
            </a:r>
            <a:r>
              <a:rPr lang="cs-CZ" sz="2400" b="1" dirty="0" err="1" smtClean="0">
                <a:latin typeface="Times New Roman" pitchFamily="18" charset="0"/>
                <a:cs typeface="Times New Roman" pitchFamily="18" charset="0"/>
              </a:rPr>
              <a:t>It‘s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round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can</a:t>
            </a:r>
            <a:r>
              <a:rPr lang="cs-CZ" sz="2400" b="1" dirty="0" smtClean="0">
                <a:latin typeface="Times New Roman" pitchFamily="18" charset="0"/>
                <a:cs typeface="Times New Roman" pitchFamily="18" charset="0"/>
              </a:rPr>
              <a:t> play </a:t>
            </a:r>
            <a:r>
              <a:rPr lang="cs-CZ" sz="2400" b="1" dirty="0" err="1" smtClean="0">
                <a:latin typeface="Times New Roman" pitchFamily="18" charset="0"/>
                <a:cs typeface="Times New Roman" pitchFamily="18" charset="0"/>
              </a:rPr>
              <a:t>some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kinds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of</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sports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with</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5. </a:t>
            </a:r>
            <a:r>
              <a:rPr lang="cs-CZ" sz="2400" b="1" dirty="0" err="1" smtClean="0">
                <a:latin typeface="Times New Roman" pitchFamily="18" charset="0"/>
                <a:cs typeface="Times New Roman" pitchFamily="18" charset="0"/>
              </a:rPr>
              <a:t>It‘s</a:t>
            </a:r>
            <a:r>
              <a:rPr lang="cs-CZ" sz="2400" b="1" dirty="0" smtClean="0">
                <a:latin typeface="Times New Roman" pitchFamily="18" charset="0"/>
                <a:cs typeface="Times New Roman" pitchFamily="18" charset="0"/>
              </a:rPr>
              <a:t> a </a:t>
            </a:r>
            <a:r>
              <a:rPr lang="cs-CZ" sz="2400" b="1" dirty="0" err="1" smtClean="0">
                <a:latin typeface="Times New Roman" pitchFamily="18" charset="0"/>
                <a:cs typeface="Times New Roman" pitchFamily="18" charset="0"/>
              </a:rPr>
              <a:t>thing</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have</a:t>
            </a:r>
            <a:r>
              <a:rPr lang="cs-CZ" sz="2400" b="1" dirty="0" smtClean="0">
                <a:latin typeface="Times New Roman" pitchFamily="18" charset="0"/>
                <a:cs typeface="Times New Roman" pitchFamily="18" charset="0"/>
              </a:rPr>
              <a:t> in </a:t>
            </a:r>
            <a:r>
              <a:rPr lang="cs-CZ" sz="2400" b="1" dirty="0" err="1" smtClean="0">
                <a:latin typeface="Times New Roman" pitchFamily="18" charset="0"/>
                <a:cs typeface="Times New Roman" pitchFamily="18" charset="0"/>
              </a:rPr>
              <a:t>all</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houses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open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and </a:t>
            </a:r>
            <a:r>
              <a:rPr lang="cs-CZ" sz="2400" b="1" dirty="0" err="1" smtClean="0">
                <a:latin typeface="Times New Roman" pitchFamily="18" charset="0"/>
                <a:cs typeface="Times New Roman" pitchFamily="18" charset="0"/>
              </a:rPr>
              <a:t>close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can</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lock</a:t>
            </a:r>
            <a:r>
              <a:rPr lang="cs-CZ" sz="2400" b="1" dirty="0" smtClean="0">
                <a:latin typeface="Times New Roman" pitchFamily="18" charset="0"/>
                <a:cs typeface="Times New Roman" pitchFamily="18" charset="0"/>
              </a:rPr>
              <a:t> and </a:t>
            </a:r>
            <a:r>
              <a:rPr lang="cs-CZ" sz="2400" b="1" dirty="0" err="1" smtClean="0">
                <a:latin typeface="Times New Roman" pitchFamily="18" charset="0"/>
                <a:cs typeface="Times New Roman" pitchFamily="18" charset="0"/>
              </a:rPr>
              <a:t>unlock</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6.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watch</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usually</a:t>
            </a:r>
            <a:r>
              <a:rPr lang="cs-CZ" sz="2400" b="1" dirty="0" smtClean="0">
                <a:latin typeface="Times New Roman" pitchFamily="18" charset="0"/>
                <a:cs typeface="Times New Roman" pitchFamily="18" charset="0"/>
              </a:rPr>
              <a:t> in a </a:t>
            </a:r>
            <a:r>
              <a:rPr lang="cs-CZ" sz="2400" b="1" dirty="0" err="1" smtClean="0">
                <a:latin typeface="Times New Roman" pitchFamily="18" charset="0"/>
                <a:cs typeface="Times New Roman" pitchFamily="18" charset="0"/>
              </a:rPr>
              <a:t>living</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room</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or</a:t>
            </a:r>
            <a:r>
              <a:rPr lang="cs-CZ" sz="2400" b="1" dirty="0" smtClean="0">
                <a:latin typeface="Times New Roman" pitchFamily="18" charset="0"/>
                <a:cs typeface="Times New Roman" pitchFamily="18" charset="0"/>
              </a:rPr>
              <a:t> in a </a:t>
            </a:r>
            <a:r>
              <a:rPr lang="cs-CZ" sz="2400" b="1" dirty="0" err="1" smtClean="0">
                <a:latin typeface="Times New Roman" pitchFamily="18" charset="0"/>
                <a:cs typeface="Times New Roman" pitchFamily="18" charset="0"/>
              </a:rPr>
              <a:t>bedroom</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7.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put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all</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our</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school</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books</a:t>
            </a:r>
            <a:r>
              <a:rPr lang="cs-CZ" sz="2400" b="1" dirty="0" smtClean="0">
                <a:latin typeface="Times New Roman" pitchFamily="18" charset="0"/>
                <a:cs typeface="Times New Roman" pitchFamily="18" charset="0"/>
              </a:rPr>
              <a:t> in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8.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use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when</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want</a:t>
            </a:r>
            <a:r>
              <a:rPr lang="cs-CZ" sz="2400" b="1" dirty="0" smtClean="0">
                <a:latin typeface="Times New Roman" pitchFamily="18" charset="0"/>
                <a:cs typeface="Times New Roman" pitchFamily="18" charset="0"/>
              </a:rPr>
              <a:t> to </a:t>
            </a:r>
            <a:r>
              <a:rPr lang="cs-CZ" sz="2400" b="1" dirty="0" err="1" smtClean="0">
                <a:latin typeface="Times New Roman" pitchFamily="18" charset="0"/>
                <a:cs typeface="Times New Roman" pitchFamily="18" charset="0"/>
              </a:rPr>
              <a:t>speak</a:t>
            </a:r>
            <a:r>
              <a:rPr lang="cs-CZ" sz="2400" b="1" dirty="0" smtClean="0">
                <a:latin typeface="Times New Roman" pitchFamily="18" charset="0"/>
                <a:cs typeface="Times New Roman" pitchFamily="18" charset="0"/>
              </a:rPr>
              <a:t> to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people</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9.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can</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write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with</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10. </a:t>
            </a:r>
            <a:r>
              <a:rPr lang="cs-CZ" sz="2400" b="1" dirty="0" err="1" smtClean="0">
                <a:latin typeface="Times New Roman" pitchFamily="18" charset="0"/>
                <a:cs typeface="Times New Roman" pitchFamily="18" charset="0"/>
              </a:rPr>
              <a:t>It‘s</a:t>
            </a:r>
            <a:r>
              <a:rPr lang="cs-CZ" sz="2400" b="1" dirty="0" smtClean="0">
                <a:latin typeface="Times New Roman" pitchFamily="18" charset="0"/>
                <a:cs typeface="Times New Roman" pitchFamily="18" charset="0"/>
              </a:rPr>
              <a:t> a </a:t>
            </a:r>
            <a:r>
              <a:rPr lang="cs-CZ" sz="2400" b="1" dirty="0" err="1" smtClean="0">
                <a:latin typeface="Times New Roman" pitchFamily="18" charset="0"/>
                <a:cs typeface="Times New Roman" pitchFamily="18" charset="0"/>
              </a:rPr>
              <a:t>thing</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read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usually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have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at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home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or</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we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can</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borrow</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from</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library</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
            </a:r>
            <a:br>
              <a:rPr lang="cs-CZ" sz="24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
            </a:r>
            <a:br>
              <a:rPr lang="cs-CZ" sz="2400" b="1" dirty="0" smtClean="0">
                <a:latin typeface="Times New Roman" pitchFamily="18" charset="0"/>
                <a:cs typeface="Times New Roman" pitchFamily="18" charset="0"/>
              </a:rPr>
            </a:b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a:latin typeface="Times New Roman" pitchFamily="18" charset="0"/>
                <a:cs typeface="Times New Roman" pitchFamily="18" charset="0"/>
              </a:rPr>
              <a:t/>
            </a:r>
            <a:br>
              <a:rPr lang="cs-CZ" sz="3600" b="1" dirty="0">
                <a:latin typeface="Times New Roman" pitchFamily="18" charset="0"/>
                <a:cs typeface="Times New Roman" pitchFamily="18" charset="0"/>
              </a:rPr>
            </a:br>
            <a:r>
              <a:rPr lang="cs-CZ" sz="3600" b="1" dirty="0" err="1" smtClean="0">
                <a:latin typeface="Times New Roman" pitchFamily="18" charset="0"/>
                <a:cs typeface="Times New Roman" pitchFamily="18" charset="0"/>
              </a:rPr>
              <a:t>What</a:t>
            </a:r>
            <a:r>
              <a:rPr lang="cs-CZ" sz="3600" b="1" dirty="0" smtClean="0">
                <a:latin typeface="Times New Roman" pitchFamily="18" charset="0"/>
                <a:cs typeface="Times New Roman" pitchFamily="18" charset="0"/>
              </a:rPr>
              <a:t> </a:t>
            </a:r>
            <a:r>
              <a:rPr lang="cs-CZ" sz="3600" b="1" dirty="0" err="1" smtClean="0">
                <a:latin typeface="Times New Roman" pitchFamily="18" charset="0"/>
                <a:cs typeface="Times New Roman" pitchFamily="18" charset="0"/>
              </a:rPr>
              <a:t>is</a:t>
            </a:r>
            <a:r>
              <a:rPr lang="cs-CZ" sz="3600" b="1" dirty="0" smtClean="0">
                <a:latin typeface="Times New Roman" pitchFamily="18" charset="0"/>
                <a:cs typeface="Times New Roman" pitchFamily="18" charset="0"/>
              </a:rPr>
              <a:t> </a:t>
            </a:r>
            <a:r>
              <a:rPr lang="cs-CZ" sz="3600" b="1" dirty="0" err="1" smtClean="0">
                <a:latin typeface="Times New Roman" pitchFamily="18" charset="0"/>
                <a:cs typeface="Times New Roman" pitchFamily="18" charset="0"/>
              </a:rPr>
              <a:t>it</a:t>
            </a:r>
            <a:r>
              <a:rPr lang="cs-CZ" sz="3600" b="1" dirty="0" smtClean="0">
                <a:latin typeface="Times New Roman" pitchFamily="18" charset="0"/>
                <a:cs typeface="Times New Roman" pitchFamily="18" charset="0"/>
              </a:rPr>
              <a:t>?</a:t>
            </a:r>
            <a:br>
              <a:rPr lang="cs-CZ" sz="3600" b="1" dirty="0" smtClean="0">
                <a:latin typeface="Times New Roman" pitchFamily="18" charset="0"/>
                <a:cs typeface="Times New Roman" pitchFamily="18" charset="0"/>
              </a:rPr>
            </a:br>
            <a:r>
              <a:rPr lang="cs-CZ" sz="3100" b="1" dirty="0" err="1" smtClean="0">
                <a:latin typeface="Times New Roman" pitchFamily="18" charset="0"/>
                <a:cs typeface="Times New Roman" pitchFamily="18" charset="0"/>
              </a:rPr>
              <a:t>Put</a:t>
            </a:r>
            <a:r>
              <a:rPr lang="cs-CZ" sz="3100" b="1" dirty="0" smtClean="0">
                <a:latin typeface="Times New Roman" pitchFamily="18" charset="0"/>
                <a:cs typeface="Times New Roman" pitchFamily="18" charset="0"/>
              </a:rPr>
              <a:t> </a:t>
            </a:r>
            <a:r>
              <a:rPr lang="cs-CZ" sz="3100" b="1" dirty="0" err="1" smtClean="0">
                <a:latin typeface="Times New Roman" pitchFamily="18" charset="0"/>
                <a:cs typeface="Times New Roman" pitchFamily="18" charset="0"/>
              </a:rPr>
              <a:t>the</a:t>
            </a:r>
            <a:r>
              <a:rPr lang="cs-CZ" sz="3100" b="1" dirty="0" smtClean="0">
                <a:latin typeface="Times New Roman" pitchFamily="18" charset="0"/>
                <a:cs typeface="Times New Roman" pitchFamily="18" charset="0"/>
              </a:rPr>
              <a:t> </a:t>
            </a:r>
            <a:r>
              <a:rPr lang="cs-CZ" sz="3100" b="1" dirty="0" err="1" smtClean="0">
                <a:latin typeface="Times New Roman" pitchFamily="18" charset="0"/>
                <a:cs typeface="Times New Roman" pitchFamily="18" charset="0"/>
              </a:rPr>
              <a:t>number</a:t>
            </a:r>
            <a:r>
              <a:rPr lang="cs-CZ" sz="3100" b="1" dirty="0" smtClean="0">
                <a:latin typeface="Times New Roman" pitchFamily="18" charset="0"/>
                <a:cs typeface="Times New Roman" pitchFamily="18" charset="0"/>
              </a:rPr>
              <a:t> </a:t>
            </a:r>
            <a:r>
              <a:rPr lang="cs-CZ" sz="3100" b="1" dirty="0" err="1" smtClean="0">
                <a:latin typeface="Times New Roman" pitchFamily="18" charset="0"/>
                <a:cs typeface="Times New Roman" pitchFamily="18" charset="0"/>
              </a:rPr>
              <a:t>of</a:t>
            </a:r>
            <a:r>
              <a:rPr lang="cs-CZ" sz="3100" b="1" dirty="0" smtClean="0">
                <a:latin typeface="Times New Roman" pitchFamily="18" charset="0"/>
                <a:cs typeface="Times New Roman" pitchFamily="18" charset="0"/>
              </a:rPr>
              <a:t> </a:t>
            </a:r>
            <a:r>
              <a:rPr lang="cs-CZ" sz="3100" b="1" dirty="0" err="1" smtClean="0">
                <a:latin typeface="Times New Roman" pitchFamily="18" charset="0"/>
                <a:cs typeface="Times New Roman" pitchFamily="18" charset="0"/>
              </a:rPr>
              <a:t>the</a:t>
            </a:r>
            <a:r>
              <a:rPr lang="cs-CZ" sz="3100" b="1" dirty="0" smtClean="0">
                <a:latin typeface="Times New Roman" pitchFamily="18" charset="0"/>
                <a:cs typeface="Times New Roman" pitchFamily="18" charset="0"/>
              </a:rPr>
              <a:t> </a:t>
            </a:r>
            <a:r>
              <a:rPr lang="cs-CZ" sz="3100" b="1" dirty="0" err="1" smtClean="0">
                <a:latin typeface="Times New Roman" pitchFamily="18" charset="0"/>
                <a:cs typeface="Times New Roman" pitchFamily="18" charset="0"/>
              </a:rPr>
              <a:t>right</a:t>
            </a:r>
            <a:r>
              <a:rPr lang="cs-CZ" sz="3100" b="1" dirty="0" smtClean="0">
                <a:latin typeface="Times New Roman" pitchFamily="18" charset="0"/>
                <a:cs typeface="Times New Roman" pitchFamily="18" charset="0"/>
              </a:rPr>
              <a:t> </a:t>
            </a:r>
            <a:r>
              <a:rPr lang="cs-CZ" sz="3100" b="1" dirty="0" err="1" smtClean="0">
                <a:latin typeface="Times New Roman" pitchFamily="18" charset="0"/>
                <a:cs typeface="Times New Roman" pitchFamily="18" charset="0"/>
              </a:rPr>
              <a:t>description</a:t>
            </a:r>
            <a:r>
              <a:rPr lang="cs-CZ" sz="3100" b="1" dirty="0" smtClean="0">
                <a:latin typeface="Times New Roman" pitchFamily="18" charset="0"/>
                <a:cs typeface="Times New Roman" pitchFamily="18" charset="0"/>
              </a:rPr>
              <a:t> to a </a:t>
            </a:r>
            <a:r>
              <a:rPr lang="cs-CZ" sz="3100" b="1" dirty="0" err="1" smtClean="0">
                <a:latin typeface="Times New Roman" pitchFamily="18" charset="0"/>
                <a:cs typeface="Times New Roman" pitchFamily="18" charset="0"/>
              </a:rPr>
              <a:t>right</a:t>
            </a:r>
            <a:r>
              <a:rPr lang="cs-CZ" sz="3100" b="1" dirty="0" smtClean="0">
                <a:latin typeface="Times New Roman" pitchFamily="18" charset="0"/>
                <a:cs typeface="Times New Roman" pitchFamily="18" charset="0"/>
              </a:rPr>
              <a:t> </a:t>
            </a:r>
            <a:r>
              <a:rPr lang="cs-CZ" sz="3100" b="1" dirty="0" err="1" smtClean="0">
                <a:latin typeface="Times New Roman" pitchFamily="18" charset="0"/>
                <a:cs typeface="Times New Roman" pitchFamily="18" charset="0"/>
              </a:rPr>
              <a:t>word</a:t>
            </a:r>
            <a:r>
              <a:rPr lang="cs-CZ" sz="3100" b="1" dirty="0" smtClean="0">
                <a:latin typeface="Times New Roman" pitchFamily="18" charset="0"/>
                <a:cs typeface="Times New Roman" pitchFamily="18" charset="0"/>
              </a:rPr>
              <a:t>:</a:t>
            </a:r>
            <a:br>
              <a:rPr lang="cs-CZ" sz="3100" b="1" dirty="0" smtClean="0">
                <a:latin typeface="Times New Roman" pitchFamily="18" charset="0"/>
                <a:cs typeface="Times New Roman" pitchFamily="18" charset="0"/>
              </a:rPr>
            </a:br>
            <a:r>
              <a:rPr lang="cs-CZ" sz="3100" b="1" dirty="0">
                <a:latin typeface="Times New Roman" pitchFamily="18" charset="0"/>
                <a:cs typeface="Times New Roman" pitchFamily="18" charset="0"/>
              </a:rPr>
              <a:t/>
            </a:r>
            <a:br>
              <a:rPr lang="cs-CZ" sz="3100" b="1" dirty="0">
                <a:latin typeface="Times New Roman" pitchFamily="18" charset="0"/>
                <a:cs typeface="Times New Roman" pitchFamily="18" charset="0"/>
              </a:rPr>
            </a:br>
            <a:r>
              <a:rPr lang="cs-CZ" sz="3100" b="1" dirty="0" smtClean="0">
                <a:latin typeface="Times New Roman" pitchFamily="18" charset="0"/>
                <a:cs typeface="Times New Roman" pitchFamily="18" charset="0"/>
              </a:rPr>
              <a:t/>
            </a:r>
            <a:br>
              <a:rPr lang="cs-CZ" sz="31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A) </a:t>
            </a:r>
            <a:r>
              <a:rPr lang="cs-CZ" sz="2400" b="1" dirty="0" err="1" smtClean="0">
                <a:latin typeface="Times New Roman" pitchFamily="18" charset="0"/>
                <a:cs typeface="Times New Roman" pitchFamily="18" charset="0"/>
              </a:rPr>
              <a:t>ball</a:t>
            </a:r>
            <a:r>
              <a:rPr lang="cs-CZ" sz="2400" b="1" dirty="0" smtClean="0">
                <a:latin typeface="Times New Roman" pitchFamily="18" charset="0"/>
                <a:cs typeface="Times New Roman" pitchFamily="18" charset="0"/>
              </a:rPr>
              <a:t> =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B) table =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C) </a:t>
            </a:r>
            <a:r>
              <a:rPr lang="cs-CZ" sz="2400" b="1" dirty="0" err="1" smtClean="0">
                <a:latin typeface="Times New Roman" pitchFamily="18" charset="0"/>
                <a:cs typeface="Times New Roman" pitchFamily="18" charset="0"/>
              </a:rPr>
              <a:t>book</a:t>
            </a:r>
            <a:r>
              <a:rPr lang="cs-CZ" sz="2400" b="1" dirty="0" smtClean="0">
                <a:latin typeface="Times New Roman" pitchFamily="18" charset="0"/>
                <a:cs typeface="Times New Roman" pitchFamily="18" charset="0"/>
              </a:rPr>
              <a:t> =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D) TV =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E) bike =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F) </a:t>
            </a:r>
            <a:r>
              <a:rPr lang="cs-CZ" sz="2400" b="1" dirty="0" err="1" smtClean="0">
                <a:latin typeface="Times New Roman" pitchFamily="18" charset="0"/>
                <a:cs typeface="Times New Roman" pitchFamily="18" charset="0"/>
              </a:rPr>
              <a:t>door</a:t>
            </a:r>
            <a:r>
              <a:rPr lang="cs-CZ" sz="2400" b="1" dirty="0" smtClean="0">
                <a:latin typeface="Times New Roman" pitchFamily="18" charset="0"/>
                <a:cs typeface="Times New Roman" pitchFamily="18" charset="0"/>
              </a:rPr>
              <a:t> =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G) lamp =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H) </a:t>
            </a:r>
            <a:r>
              <a:rPr lang="cs-CZ" sz="2400" b="1" dirty="0" err="1" smtClean="0">
                <a:latin typeface="Times New Roman" pitchFamily="18" charset="0"/>
                <a:cs typeface="Times New Roman" pitchFamily="18" charset="0"/>
              </a:rPr>
              <a:t>bag</a:t>
            </a:r>
            <a:r>
              <a:rPr lang="cs-CZ" sz="2400" b="1" dirty="0" smtClean="0">
                <a:latin typeface="Times New Roman" pitchFamily="18" charset="0"/>
                <a:cs typeface="Times New Roman" pitchFamily="18" charset="0"/>
              </a:rPr>
              <a:t> =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I) </a:t>
            </a:r>
            <a:r>
              <a:rPr lang="cs-CZ" sz="2400" b="1" dirty="0" err="1" smtClean="0">
                <a:latin typeface="Times New Roman" pitchFamily="18" charset="0"/>
                <a:cs typeface="Times New Roman" pitchFamily="18" charset="0"/>
              </a:rPr>
              <a:t>pen</a:t>
            </a:r>
            <a:r>
              <a:rPr lang="cs-CZ" sz="2400" b="1" dirty="0" smtClean="0">
                <a:latin typeface="Times New Roman" pitchFamily="18" charset="0"/>
                <a:cs typeface="Times New Roman" pitchFamily="18" charset="0"/>
              </a:rPr>
              <a:t> =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J) </a:t>
            </a:r>
            <a:r>
              <a:rPr lang="cs-CZ" sz="2400" b="1" dirty="0" err="1" smtClean="0">
                <a:latin typeface="Times New Roman" pitchFamily="18" charset="0"/>
                <a:cs typeface="Times New Roman" pitchFamily="18" charset="0"/>
              </a:rPr>
              <a:t>telephone</a:t>
            </a:r>
            <a:r>
              <a:rPr lang="cs-CZ" sz="2400" b="1" dirty="0" smtClean="0">
                <a:latin typeface="Times New Roman" pitchFamily="18" charset="0"/>
                <a:cs typeface="Times New Roman" pitchFamily="18" charset="0"/>
              </a:rPr>
              <a:t> = ?</a:t>
            </a: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a:latin typeface="Times New Roman" pitchFamily="18" charset="0"/>
                <a:cs typeface="Times New Roman" pitchFamily="18" charset="0"/>
              </a:rPr>
              <a:t/>
            </a:r>
            <a:br>
              <a:rPr lang="cs-CZ" sz="3600" b="1" dirty="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
            </a:r>
            <a:br>
              <a:rPr lang="cs-CZ" sz="2400" b="1" dirty="0" smtClean="0">
                <a:latin typeface="Times New Roman" pitchFamily="18" charset="0"/>
                <a:cs typeface="Times New Roman" pitchFamily="18" charset="0"/>
              </a:rPr>
            </a:b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4000" b="1" dirty="0" err="1">
                <a:latin typeface="Times New Roman" pitchFamily="18" charset="0"/>
                <a:cs typeface="Times New Roman" pitchFamily="18" charset="0"/>
              </a:rPr>
              <a:t>What</a:t>
            </a:r>
            <a:r>
              <a:rPr lang="cs-CZ" sz="4000" b="1" dirty="0">
                <a:latin typeface="Times New Roman" pitchFamily="18" charset="0"/>
                <a:cs typeface="Times New Roman" pitchFamily="18" charset="0"/>
              </a:rPr>
              <a:t> </a:t>
            </a:r>
            <a:r>
              <a:rPr lang="cs-CZ" sz="4000" b="1" dirty="0" err="1">
                <a:latin typeface="Times New Roman" pitchFamily="18" charset="0"/>
                <a:cs typeface="Times New Roman" pitchFamily="18" charset="0"/>
              </a:rPr>
              <a:t>is</a:t>
            </a:r>
            <a:r>
              <a:rPr lang="cs-CZ" sz="4000" b="1" dirty="0">
                <a:latin typeface="Times New Roman" pitchFamily="18" charset="0"/>
                <a:cs typeface="Times New Roman" pitchFamily="18" charset="0"/>
              </a:rPr>
              <a:t> </a:t>
            </a:r>
            <a:r>
              <a:rPr lang="cs-CZ" sz="4000" b="1" dirty="0" err="1">
                <a:latin typeface="Times New Roman" pitchFamily="18" charset="0"/>
                <a:cs typeface="Times New Roman" pitchFamily="18" charset="0"/>
              </a:rPr>
              <a:t>it</a:t>
            </a:r>
            <a:r>
              <a:rPr lang="cs-CZ" sz="4000" b="1" dirty="0" smtClean="0">
                <a:latin typeface="Times New Roman" pitchFamily="18" charset="0"/>
                <a:cs typeface="Times New Roman" pitchFamily="18" charset="0"/>
              </a:rPr>
              <a:t>? - </a:t>
            </a:r>
            <a:r>
              <a:rPr lang="cs-CZ" sz="4000" b="1" dirty="0" smtClean="0">
                <a:solidFill>
                  <a:srgbClr val="FF0000"/>
                </a:solidFill>
                <a:latin typeface="Times New Roman" pitchFamily="18" charset="0"/>
                <a:cs typeface="Times New Roman" pitchFamily="18" charset="0"/>
              </a:rPr>
              <a:t>řešení</a:t>
            </a:r>
            <a:r>
              <a:rPr lang="cs-CZ" sz="4000" b="1" dirty="0">
                <a:latin typeface="Times New Roman" pitchFamily="18" charset="0"/>
                <a:cs typeface="Times New Roman" pitchFamily="18" charset="0"/>
              </a:rPr>
              <a:t/>
            </a:r>
            <a:br>
              <a:rPr lang="cs-CZ" sz="4000" b="1" dirty="0">
                <a:latin typeface="Times New Roman" pitchFamily="18" charset="0"/>
                <a:cs typeface="Times New Roman" pitchFamily="18" charset="0"/>
              </a:rPr>
            </a:br>
            <a:r>
              <a:rPr lang="cs-CZ" sz="3600" b="1" dirty="0" err="1">
                <a:latin typeface="Times New Roman" pitchFamily="18" charset="0"/>
                <a:cs typeface="Times New Roman" pitchFamily="18" charset="0"/>
              </a:rPr>
              <a:t>Put</a:t>
            </a:r>
            <a:r>
              <a:rPr lang="cs-CZ" sz="3600" b="1" dirty="0">
                <a:latin typeface="Times New Roman" pitchFamily="18" charset="0"/>
                <a:cs typeface="Times New Roman" pitchFamily="18" charset="0"/>
              </a:rPr>
              <a:t> </a:t>
            </a:r>
            <a:r>
              <a:rPr lang="cs-CZ" sz="3600" b="1" dirty="0" err="1">
                <a:latin typeface="Times New Roman" pitchFamily="18" charset="0"/>
                <a:cs typeface="Times New Roman" pitchFamily="18" charset="0"/>
              </a:rPr>
              <a:t>the</a:t>
            </a:r>
            <a:r>
              <a:rPr lang="cs-CZ" sz="3600" b="1" dirty="0">
                <a:latin typeface="Times New Roman" pitchFamily="18" charset="0"/>
                <a:cs typeface="Times New Roman" pitchFamily="18" charset="0"/>
              </a:rPr>
              <a:t> </a:t>
            </a:r>
            <a:r>
              <a:rPr lang="cs-CZ" sz="3600" b="1" dirty="0" err="1">
                <a:latin typeface="Times New Roman" pitchFamily="18" charset="0"/>
                <a:cs typeface="Times New Roman" pitchFamily="18" charset="0"/>
              </a:rPr>
              <a:t>right</a:t>
            </a:r>
            <a:r>
              <a:rPr lang="cs-CZ" sz="3600" b="1" dirty="0">
                <a:latin typeface="Times New Roman" pitchFamily="18" charset="0"/>
                <a:cs typeface="Times New Roman" pitchFamily="18" charset="0"/>
              </a:rPr>
              <a:t> </a:t>
            </a:r>
            <a:r>
              <a:rPr lang="cs-CZ" sz="3600" b="1" dirty="0" err="1">
                <a:latin typeface="Times New Roman" pitchFamily="18" charset="0"/>
                <a:cs typeface="Times New Roman" pitchFamily="18" charset="0"/>
              </a:rPr>
              <a:t>description</a:t>
            </a:r>
            <a:r>
              <a:rPr lang="cs-CZ" sz="3600" b="1" dirty="0">
                <a:latin typeface="Times New Roman" pitchFamily="18" charset="0"/>
                <a:cs typeface="Times New Roman" pitchFamily="18" charset="0"/>
              </a:rPr>
              <a:t> to a </a:t>
            </a:r>
            <a:r>
              <a:rPr lang="cs-CZ" sz="3600" b="1" dirty="0" err="1">
                <a:latin typeface="Times New Roman" pitchFamily="18" charset="0"/>
                <a:cs typeface="Times New Roman" pitchFamily="18" charset="0"/>
              </a:rPr>
              <a:t>right</a:t>
            </a:r>
            <a:r>
              <a:rPr lang="cs-CZ" sz="3600" b="1" dirty="0">
                <a:latin typeface="Times New Roman" pitchFamily="18" charset="0"/>
                <a:cs typeface="Times New Roman" pitchFamily="18" charset="0"/>
              </a:rPr>
              <a:t> </a:t>
            </a:r>
            <a:r>
              <a:rPr lang="cs-CZ" sz="3600" b="1" dirty="0" err="1">
                <a:latin typeface="Times New Roman" pitchFamily="18" charset="0"/>
                <a:cs typeface="Times New Roman" pitchFamily="18" charset="0"/>
              </a:rPr>
              <a:t>word</a:t>
            </a:r>
            <a:r>
              <a:rPr lang="cs-CZ" sz="3600" b="1" dirty="0">
                <a:latin typeface="Times New Roman" pitchFamily="18" charset="0"/>
                <a:cs typeface="Times New Roman" pitchFamily="18" charset="0"/>
              </a:rPr>
              <a:t>:</a:t>
            </a:r>
            <a:br>
              <a:rPr lang="cs-CZ" sz="3600" b="1" dirty="0">
                <a:latin typeface="Times New Roman" pitchFamily="18" charset="0"/>
                <a:cs typeface="Times New Roman" pitchFamily="18" charset="0"/>
              </a:rPr>
            </a:br>
            <a:r>
              <a:rPr lang="cs-CZ" sz="3600" b="1" dirty="0">
                <a:latin typeface="Times New Roman" pitchFamily="18" charset="0"/>
                <a:cs typeface="Times New Roman" pitchFamily="18" charset="0"/>
              </a:rPr>
              <a:t/>
            </a:r>
            <a:br>
              <a:rPr lang="cs-CZ" sz="3600" b="1" dirty="0">
                <a:latin typeface="Times New Roman" pitchFamily="18" charset="0"/>
                <a:cs typeface="Times New Roman" pitchFamily="18" charset="0"/>
              </a:rPr>
            </a:br>
            <a:r>
              <a:rPr lang="cs-CZ" sz="3600" b="1" dirty="0">
                <a:latin typeface="Times New Roman" pitchFamily="18" charset="0"/>
                <a:cs typeface="Times New Roman" pitchFamily="18" charset="0"/>
              </a:rPr>
              <a:t/>
            </a:r>
            <a:br>
              <a:rPr lang="cs-CZ" sz="3600" b="1" dirty="0">
                <a:latin typeface="Times New Roman" pitchFamily="18" charset="0"/>
                <a:cs typeface="Times New Roman" pitchFamily="18" charset="0"/>
              </a:rPr>
            </a:br>
            <a:r>
              <a:rPr lang="cs-CZ" sz="2800" b="1" dirty="0" smtClean="0">
                <a:latin typeface="Times New Roman" pitchFamily="18" charset="0"/>
                <a:cs typeface="Times New Roman" pitchFamily="18" charset="0"/>
              </a:rPr>
              <a:t>A) </a:t>
            </a:r>
            <a:r>
              <a:rPr lang="cs-CZ" sz="2800" b="1" dirty="0" err="1">
                <a:latin typeface="Times New Roman" pitchFamily="18" charset="0"/>
                <a:cs typeface="Times New Roman" pitchFamily="18" charset="0"/>
              </a:rPr>
              <a:t>ball</a:t>
            </a:r>
            <a:r>
              <a:rPr lang="cs-CZ" sz="2800" b="1" dirty="0">
                <a:latin typeface="Times New Roman" pitchFamily="18" charset="0"/>
                <a:cs typeface="Times New Roman" pitchFamily="18" charset="0"/>
              </a:rPr>
              <a:t> = </a:t>
            </a:r>
            <a:r>
              <a:rPr lang="cs-CZ" sz="2800" b="1" dirty="0" smtClean="0">
                <a:solidFill>
                  <a:srgbClr val="FF0000"/>
                </a:solidFill>
                <a:latin typeface="Times New Roman" pitchFamily="18" charset="0"/>
                <a:cs typeface="Times New Roman" pitchFamily="18" charset="0"/>
              </a:rPr>
              <a:t>4</a:t>
            </a:r>
            <a:r>
              <a:rPr lang="cs-CZ" sz="2800" b="1" dirty="0">
                <a:solidFill>
                  <a:srgbClr val="FF0000"/>
                </a:solidFill>
                <a:latin typeface="Times New Roman" pitchFamily="18" charset="0"/>
                <a:cs typeface="Times New Roman" pitchFamily="18" charset="0"/>
              </a:rPr>
              <a:t/>
            </a:r>
            <a:br>
              <a:rPr lang="cs-CZ" sz="2800" b="1" dirty="0">
                <a:solidFill>
                  <a:srgbClr val="FF0000"/>
                </a:solidFill>
                <a:latin typeface="Times New Roman" pitchFamily="18" charset="0"/>
                <a:cs typeface="Times New Roman" pitchFamily="18" charset="0"/>
              </a:rPr>
            </a:br>
            <a:r>
              <a:rPr lang="cs-CZ" sz="2800" b="1" dirty="0" smtClean="0">
                <a:latin typeface="Times New Roman" pitchFamily="18" charset="0"/>
                <a:cs typeface="Times New Roman" pitchFamily="18" charset="0"/>
              </a:rPr>
              <a:t>B) </a:t>
            </a:r>
            <a:r>
              <a:rPr lang="cs-CZ" sz="2800" b="1" dirty="0">
                <a:latin typeface="Times New Roman" pitchFamily="18" charset="0"/>
                <a:cs typeface="Times New Roman" pitchFamily="18" charset="0"/>
              </a:rPr>
              <a:t>table = </a:t>
            </a:r>
            <a:r>
              <a:rPr lang="cs-CZ" sz="2800" b="1" dirty="0" smtClean="0">
                <a:solidFill>
                  <a:srgbClr val="FF0000"/>
                </a:solidFill>
                <a:latin typeface="Times New Roman" pitchFamily="18" charset="0"/>
                <a:cs typeface="Times New Roman" pitchFamily="18" charset="0"/>
              </a:rPr>
              <a:t>1</a:t>
            </a:r>
            <a:r>
              <a:rPr lang="cs-CZ" sz="2800" b="1" dirty="0">
                <a:latin typeface="Times New Roman" pitchFamily="18" charset="0"/>
                <a:cs typeface="Times New Roman" pitchFamily="18" charset="0"/>
              </a:rPr>
              <a:t/>
            </a:r>
            <a:br>
              <a:rPr lang="cs-CZ" sz="2800" b="1" dirty="0">
                <a:latin typeface="Times New Roman" pitchFamily="18" charset="0"/>
                <a:cs typeface="Times New Roman" pitchFamily="18" charset="0"/>
              </a:rPr>
            </a:br>
            <a:r>
              <a:rPr lang="cs-CZ" sz="2800" b="1" dirty="0" smtClean="0">
                <a:latin typeface="Times New Roman" pitchFamily="18" charset="0"/>
                <a:cs typeface="Times New Roman" pitchFamily="18" charset="0"/>
              </a:rPr>
              <a:t>C) </a:t>
            </a:r>
            <a:r>
              <a:rPr lang="cs-CZ" sz="2800" b="1" dirty="0" err="1">
                <a:latin typeface="Times New Roman" pitchFamily="18" charset="0"/>
                <a:cs typeface="Times New Roman" pitchFamily="18" charset="0"/>
              </a:rPr>
              <a:t>book</a:t>
            </a:r>
            <a:r>
              <a:rPr lang="cs-CZ" sz="2800" b="1" dirty="0">
                <a:latin typeface="Times New Roman" pitchFamily="18" charset="0"/>
                <a:cs typeface="Times New Roman" pitchFamily="18" charset="0"/>
              </a:rPr>
              <a:t> = </a:t>
            </a:r>
            <a:r>
              <a:rPr lang="cs-CZ" sz="2800" b="1" dirty="0" smtClean="0">
                <a:solidFill>
                  <a:srgbClr val="FF0000"/>
                </a:solidFill>
                <a:latin typeface="Times New Roman" pitchFamily="18" charset="0"/>
                <a:cs typeface="Times New Roman" pitchFamily="18" charset="0"/>
              </a:rPr>
              <a:t>10</a:t>
            </a:r>
            <a:r>
              <a:rPr lang="cs-CZ" sz="2800" b="1" dirty="0">
                <a:latin typeface="Times New Roman" pitchFamily="18" charset="0"/>
                <a:cs typeface="Times New Roman" pitchFamily="18" charset="0"/>
              </a:rPr>
              <a:t/>
            </a:r>
            <a:br>
              <a:rPr lang="cs-CZ" sz="2800" b="1" dirty="0">
                <a:latin typeface="Times New Roman" pitchFamily="18" charset="0"/>
                <a:cs typeface="Times New Roman" pitchFamily="18" charset="0"/>
              </a:rPr>
            </a:br>
            <a:r>
              <a:rPr lang="cs-CZ" sz="2800" b="1" dirty="0" smtClean="0">
                <a:latin typeface="Times New Roman" pitchFamily="18" charset="0"/>
                <a:cs typeface="Times New Roman" pitchFamily="18" charset="0"/>
              </a:rPr>
              <a:t>D) </a:t>
            </a:r>
            <a:r>
              <a:rPr lang="cs-CZ" sz="2800" b="1" dirty="0">
                <a:latin typeface="Times New Roman" pitchFamily="18" charset="0"/>
                <a:cs typeface="Times New Roman" pitchFamily="18" charset="0"/>
              </a:rPr>
              <a:t>TV = </a:t>
            </a:r>
            <a:r>
              <a:rPr lang="cs-CZ" sz="2800" b="1" dirty="0" smtClean="0">
                <a:solidFill>
                  <a:srgbClr val="FF0000"/>
                </a:solidFill>
                <a:latin typeface="Times New Roman" pitchFamily="18" charset="0"/>
                <a:cs typeface="Times New Roman" pitchFamily="18" charset="0"/>
              </a:rPr>
              <a:t>6</a:t>
            </a:r>
            <a:r>
              <a:rPr lang="cs-CZ" sz="2800" b="1" dirty="0">
                <a:latin typeface="Times New Roman" pitchFamily="18" charset="0"/>
                <a:cs typeface="Times New Roman" pitchFamily="18" charset="0"/>
              </a:rPr>
              <a:t/>
            </a:r>
            <a:br>
              <a:rPr lang="cs-CZ" sz="2800" b="1" dirty="0">
                <a:latin typeface="Times New Roman" pitchFamily="18" charset="0"/>
                <a:cs typeface="Times New Roman" pitchFamily="18" charset="0"/>
              </a:rPr>
            </a:br>
            <a:r>
              <a:rPr lang="cs-CZ" sz="2800" b="1" dirty="0" smtClean="0">
                <a:latin typeface="Times New Roman" pitchFamily="18" charset="0"/>
                <a:cs typeface="Times New Roman" pitchFamily="18" charset="0"/>
              </a:rPr>
              <a:t>E) </a:t>
            </a:r>
            <a:r>
              <a:rPr lang="cs-CZ" sz="2800" b="1" dirty="0">
                <a:latin typeface="Times New Roman" pitchFamily="18" charset="0"/>
                <a:cs typeface="Times New Roman" pitchFamily="18" charset="0"/>
              </a:rPr>
              <a:t>bike = </a:t>
            </a:r>
            <a:r>
              <a:rPr lang="cs-CZ" sz="2800" b="1" dirty="0" smtClean="0">
                <a:solidFill>
                  <a:srgbClr val="FF0000"/>
                </a:solidFill>
                <a:latin typeface="Times New Roman" pitchFamily="18" charset="0"/>
                <a:cs typeface="Times New Roman" pitchFamily="18" charset="0"/>
              </a:rPr>
              <a:t>3</a:t>
            </a:r>
            <a:r>
              <a:rPr lang="cs-CZ" sz="2800" b="1" dirty="0">
                <a:latin typeface="Times New Roman" pitchFamily="18" charset="0"/>
                <a:cs typeface="Times New Roman" pitchFamily="18" charset="0"/>
              </a:rPr>
              <a:t/>
            </a:r>
            <a:br>
              <a:rPr lang="cs-CZ" sz="2800" b="1" dirty="0">
                <a:latin typeface="Times New Roman" pitchFamily="18" charset="0"/>
                <a:cs typeface="Times New Roman" pitchFamily="18" charset="0"/>
              </a:rPr>
            </a:br>
            <a:r>
              <a:rPr lang="cs-CZ" sz="2800" b="1" dirty="0" smtClean="0">
                <a:latin typeface="Times New Roman" pitchFamily="18" charset="0"/>
                <a:cs typeface="Times New Roman" pitchFamily="18" charset="0"/>
              </a:rPr>
              <a:t>F) </a:t>
            </a:r>
            <a:r>
              <a:rPr lang="cs-CZ" sz="2800" b="1" dirty="0" err="1">
                <a:latin typeface="Times New Roman" pitchFamily="18" charset="0"/>
                <a:cs typeface="Times New Roman" pitchFamily="18" charset="0"/>
              </a:rPr>
              <a:t>door</a:t>
            </a:r>
            <a:r>
              <a:rPr lang="cs-CZ" sz="2800" b="1" dirty="0">
                <a:latin typeface="Times New Roman" pitchFamily="18" charset="0"/>
                <a:cs typeface="Times New Roman" pitchFamily="18" charset="0"/>
              </a:rPr>
              <a:t> = </a:t>
            </a:r>
            <a:r>
              <a:rPr lang="cs-CZ" sz="2800" b="1" dirty="0" smtClean="0">
                <a:solidFill>
                  <a:srgbClr val="FF0000"/>
                </a:solidFill>
                <a:latin typeface="Times New Roman" pitchFamily="18" charset="0"/>
                <a:cs typeface="Times New Roman" pitchFamily="18" charset="0"/>
              </a:rPr>
              <a:t>5</a:t>
            </a:r>
            <a:r>
              <a:rPr lang="cs-CZ" sz="2800" b="1" dirty="0">
                <a:latin typeface="Times New Roman" pitchFamily="18" charset="0"/>
                <a:cs typeface="Times New Roman" pitchFamily="18" charset="0"/>
              </a:rPr>
              <a:t/>
            </a:r>
            <a:br>
              <a:rPr lang="cs-CZ" sz="2800" b="1" dirty="0">
                <a:latin typeface="Times New Roman" pitchFamily="18" charset="0"/>
                <a:cs typeface="Times New Roman" pitchFamily="18" charset="0"/>
              </a:rPr>
            </a:br>
            <a:r>
              <a:rPr lang="cs-CZ" sz="2800" b="1" dirty="0" smtClean="0">
                <a:latin typeface="Times New Roman" pitchFamily="18" charset="0"/>
                <a:cs typeface="Times New Roman" pitchFamily="18" charset="0"/>
              </a:rPr>
              <a:t>G) lamp </a:t>
            </a:r>
            <a:r>
              <a:rPr lang="cs-CZ" sz="2800" b="1" dirty="0">
                <a:latin typeface="Times New Roman" pitchFamily="18" charset="0"/>
                <a:cs typeface="Times New Roman" pitchFamily="18" charset="0"/>
              </a:rPr>
              <a:t>= </a:t>
            </a:r>
            <a:r>
              <a:rPr lang="cs-CZ" sz="2800" b="1" dirty="0" smtClean="0">
                <a:solidFill>
                  <a:srgbClr val="FF0000"/>
                </a:solidFill>
                <a:latin typeface="Times New Roman" pitchFamily="18" charset="0"/>
                <a:cs typeface="Times New Roman" pitchFamily="18" charset="0"/>
              </a:rPr>
              <a:t>2</a:t>
            </a:r>
            <a:r>
              <a:rPr lang="cs-CZ" sz="2800" b="1" dirty="0">
                <a:latin typeface="Times New Roman" pitchFamily="18" charset="0"/>
                <a:cs typeface="Times New Roman" pitchFamily="18" charset="0"/>
              </a:rPr>
              <a:t/>
            </a:r>
            <a:br>
              <a:rPr lang="cs-CZ" sz="2800" b="1" dirty="0">
                <a:latin typeface="Times New Roman" pitchFamily="18" charset="0"/>
                <a:cs typeface="Times New Roman" pitchFamily="18" charset="0"/>
              </a:rPr>
            </a:br>
            <a:r>
              <a:rPr lang="cs-CZ" sz="2800" b="1" dirty="0" smtClean="0">
                <a:latin typeface="Times New Roman" pitchFamily="18" charset="0"/>
                <a:cs typeface="Times New Roman" pitchFamily="18" charset="0"/>
              </a:rPr>
              <a:t>H) </a:t>
            </a:r>
            <a:r>
              <a:rPr lang="cs-CZ" sz="2800" b="1" dirty="0" err="1">
                <a:latin typeface="Times New Roman" pitchFamily="18" charset="0"/>
                <a:cs typeface="Times New Roman" pitchFamily="18" charset="0"/>
              </a:rPr>
              <a:t>bag</a:t>
            </a:r>
            <a:r>
              <a:rPr lang="cs-CZ" sz="2800" b="1" dirty="0">
                <a:latin typeface="Times New Roman" pitchFamily="18" charset="0"/>
                <a:cs typeface="Times New Roman" pitchFamily="18" charset="0"/>
              </a:rPr>
              <a:t> = </a:t>
            </a:r>
            <a:r>
              <a:rPr lang="cs-CZ" sz="2800" b="1" dirty="0" smtClean="0">
                <a:solidFill>
                  <a:srgbClr val="FF0000"/>
                </a:solidFill>
                <a:latin typeface="Times New Roman" pitchFamily="18" charset="0"/>
                <a:cs typeface="Times New Roman" pitchFamily="18" charset="0"/>
              </a:rPr>
              <a:t>7</a:t>
            </a:r>
            <a:r>
              <a:rPr lang="cs-CZ" sz="2800" b="1" dirty="0">
                <a:latin typeface="Times New Roman" pitchFamily="18" charset="0"/>
                <a:cs typeface="Times New Roman" pitchFamily="18" charset="0"/>
              </a:rPr>
              <a:t/>
            </a:r>
            <a:br>
              <a:rPr lang="cs-CZ" sz="2800" b="1" dirty="0">
                <a:latin typeface="Times New Roman" pitchFamily="18" charset="0"/>
                <a:cs typeface="Times New Roman" pitchFamily="18" charset="0"/>
              </a:rPr>
            </a:br>
            <a:r>
              <a:rPr lang="cs-CZ" sz="2800" b="1" dirty="0" smtClean="0">
                <a:latin typeface="Times New Roman" pitchFamily="18" charset="0"/>
                <a:cs typeface="Times New Roman" pitchFamily="18" charset="0"/>
              </a:rPr>
              <a:t>I) </a:t>
            </a:r>
            <a:r>
              <a:rPr lang="cs-CZ" sz="2800" b="1" dirty="0" err="1" smtClean="0">
                <a:latin typeface="Times New Roman" pitchFamily="18" charset="0"/>
                <a:cs typeface="Times New Roman" pitchFamily="18" charset="0"/>
              </a:rPr>
              <a:t>pen</a:t>
            </a:r>
            <a:r>
              <a:rPr lang="cs-CZ" sz="2800" b="1" dirty="0" smtClean="0">
                <a:latin typeface="Times New Roman" pitchFamily="18" charset="0"/>
                <a:cs typeface="Times New Roman" pitchFamily="18" charset="0"/>
              </a:rPr>
              <a:t> </a:t>
            </a:r>
            <a:r>
              <a:rPr lang="cs-CZ" sz="2800" b="1" dirty="0">
                <a:latin typeface="Times New Roman" pitchFamily="18" charset="0"/>
                <a:cs typeface="Times New Roman" pitchFamily="18" charset="0"/>
              </a:rPr>
              <a:t>= </a:t>
            </a:r>
            <a:r>
              <a:rPr lang="cs-CZ" sz="2800" b="1" dirty="0" smtClean="0">
                <a:solidFill>
                  <a:srgbClr val="FF0000"/>
                </a:solidFill>
                <a:latin typeface="Times New Roman" pitchFamily="18" charset="0"/>
                <a:cs typeface="Times New Roman" pitchFamily="18" charset="0"/>
              </a:rPr>
              <a:t>9</a:t>
            </a:r>
            <a:r>
              <a:rPr lang="cs-CZ" sz="2800" b="1" dirty="0">
                <a:latin typeface="Times New Roman" pitchFamily="18" charset="0"/>
                <a:cs typeface="Times New Roman" pitchFamily="18" charset="0"/>
              </a:rPr>
              <a:t/>
            </a:r>
            <a:br>
              <a:rPr lang="cs-CZ" sz="2800" b="1" dirty="0">
                <a:latin typeface="Times New Roman" pitchFamily="18" charset="0"/>
                <a:cs typeface="Times New Roman" pitchFamily="18" charset="0"/>
              </a:rPr>
            </a:br>
            <a:r>
              <a:rPr lang="cs-CZ" sz="2800" b="1" dirty="0" smtClean="0">
                <a:latin typeface="Times New Roman" pitchFamily="18" charset="0"/>
                <a:cs typeface="Times New Roman" pitchFamily="18" charset="0"/>
              </a:rPr>
              <a:t>J) </a:t>
            </a:r>
            <a:r>
              <a:rPr lang="cs-CZ" sz="2800" b="1" dirty="0" err="1">
                <a:latin typeface="Times New Roman" pitchFamily="18" charset="0"/>
                <a:cs typeface="Times New Roman" pitchFamily="18" charset="0"/>
              </a:rPr>
              <a:t>telephone</a:t>
            </a:r>
            <a:r>
              <a:rPr lang="cs-CZ" sz="2800" b="1" dirty="0">
                <a:latin typeface="Times New Roman" pitchFamily="18" charset="0"/>
                <a:cs typeface="Times New Roman" pitchFamily="18" charset="0"/>
              </a:rPr>
              <a:t> = </a:t>
            </a:r>
            <a:r>
              <a:rPr lang="cs-CZ" sz="2800" b="1" dirty="0" smtClean="0">
                <a:solidFill>
                  <a:srgbClr val="FF0000"/>
                </a:solidFill>
                <a:latin typeface="Times New Roman" pitchFamily="18" charset="0"/>
                <a:cs typeface="Times New Roman" pitchFamily="18" charset="0"/>
              </a:rPr>
              <a:t>8</a:t>
            </a:r>
            <a:r>
              <a:rPr lang="cs-CZ" sz="4000" b="1" dirty="0">
                <a:latin typeface="Times New Roman" pitchFamily="18" charset="0"/>
                <a:cs typeface="Times New Roman" pitchFamily="18" charset="0"/>
              </a:rPr>
              <a:t/>
            </a:r>
            <a:br>
              <a:rPr lang="cs-CZ" sz="4000" b="1" dirty="0">
                <a:latin typeface="Times New Roman" pitchFamily="18" charset="0"/>
                <a:cs typeface="Times New Roman" pitchFamily="18" charset="0"/>
              </a:rPr>
            </a:b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57158" y="428604"/>
            <a:ext cx="7786742" cy="5286412"/>
          </a:xfrm>
        </p:spPr>
        <p:txBody>
          <a:bodyPr>
            <a:normAutofit/>
          </a:bodyPr>
          <a:lstStyle/>
          <a:p>
            <a:pPr>
              <a:buNone/>
            </a:pPr>
            <a:r>
              <a:rPr lang="cs-CZ" dirty="0" smtClean="0">
                <a:latin typeface="Times New Roman" pitchFamily="18" charset="0"/>
                <a:cs typeface="Times New Roman" pitchFamily="18" charset="0"/>
              </a:rPr>
              <a:t>Zdroj:</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Vlastní tvorba</a:t>
            </a:r>
          </a:p>
          <a:p>
            <a:pPr>
              <a:buNone/>
            </a:pPr>
            <a:r>
              <a:rPr lang="cs-CZ" dirty="0" smtClean="0">
                <a:latin typeface="Times New Roman" pitchFamily="18" charset="0"/>
                <a:cs typeface="Times New Roman" pitchFamily="18" charset="0"/>
              </a:rPr>
              <a:t>Obrázek:</a:t>
            </a:r>
          </a:p>
          <a:p>
            <a:pPr>
              <a:buNone/>
            </a:pPr>
            <a:r>
              <a:rPr lang="cs-CZ" sz="2800"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hlinkClick r:id="rId3"/>
              </a:rPr>
              <a:t>www.office.</a:t>
            </a:r>
            <a:r>
              <a:rPr lang="cs-CZ" sz="2800" dirty="0" err="1" smtClean="0">
                <a:latin typeface="Times New Roman" pitchFamily="18" charset="0"/>
                <a:cs typeface="Times New Roman" pitchFamily="18" charset="0"/>
                <a:hlinkClick r:id="rId3"/>
              </a:rPr>
              <a:t>microsoft.com</a:t>
            </a:r>
            <a:endParaRPr lang="cs-CZ" sz="2800" dirty="0" smtClean="0">
              <a:latin typeface="Times New Roman" pitchFamily="18" charset="0"/>
              <a:cs typeface="Times New Roman" pitchFamily="18" charset="0"/>
            </a:endParaRPr>
          </a:p>
          <a:p>
            <a:pPr>
              <a:buNone/>
            </a:pPr>
            <a:r>
              <a:rPr lang="cs-CZ" dirty="0" smtClean="0">
                <a:latin typeface="Times New Roman" pitchFamily="18" charset="0"/>
                <a:cs typeface="Times New Roman" pitchFamily="18" charset="0"/>
              </a:rPr>
              <a:t>Anotace:</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Jedná se o velice krátké ovšem přínosné cvičení, které procvičí žáky z porozumění anglickému </a:t>
            </a:r>
            <a:r>
              <a:rPr lang="cs-CZ" sz="2800" smtClean="0">
                <a:latin typeface="Times New Roman" pitchFamily="18" charset="0"/>
                <a:cs typeface="Times New Roman" pitchFamily="18" charset="0"/>
              </a:rPr>
              <a:t>popisu běžných věcí</a:t>
            </a:r>
            <a:r>
              <a:rPr lang="cs-CZ" sz="2800" dirty="0" smtClean="0">
                <a:latin typeface="Times New Roman" pitchFamily="18" charset="0"/>
                <a:cs typeface="Times New Roman" pitchFamily="18" charset="0"/>
              </a:rPr>
              <a:t>.</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710</TotalTime>
  <Words>112</Words>
  <Application>Microsoft Office PowerPoint</Application>
  <PresentationFormat>Předvádění na obrazovce (4:3)</PresentationFormat>
  <Paragraphs>21</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      Things around us</vt:lpstr>
      <vt:lpstr>Nejdříve ze všeho si musíte poradit s těmito písmenkovými přesmyčkami:</vt:lpstr>
      <vt:lpstr>Přesmyčky:  labl =  elabt = oobk = vt = keib =  ordo = aplm = agb = enp = otepenhle =</vt:lpstr>
      <vt:lpstr>  Přesmyčky – řešení   labl = ball elabt = table oobk = book vt = tv keib = bike ordo = door aplm = lamp agb = bag enp = pen otepenhle = telephone</vt:lpstr>
      <vt:lpstr>      What is it?  1. It‘s usually in a kitchen. We sit around it and eat a meal there. 2. We use it when it‘s dark and you need light. 3. We can ride it. It has two wheels. 4. It‘s round. We can play some kinds of sports with it. 5. It‘s a thing we have in all houses. We open it and close it. We can lock and unlock it. 6. We watch it. It‘s usually in a living room or in a bedroom. 7. We put all our school books in it. 8. We use it when we want to speak to the people. 9. We can write with it. 10. It‘s a thing we read. We usually have it at home or we can borrow it from the library.      </vt:lpstr>
      <vt:lpstr>     What is it? Put the number of the right description to a right word:   A) ball = ? B) table = ? C) book = ? D) TV = ? E) bike = ? F) door = ? G) lamp = ? H) bag = ? I) pen = ? J) telephone = ?    </vt:lpstr>
      <vt:lpstr>   What is it? - řešení Put the right description to a right word:   A) ball = 4 B) table = 1 C) book = 10 D) TV = 6 E) bike = 3 F) door = 5 G) lamp = 2 H) bag = 7 I) pen = 9 J) telephone = 8 </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Autor:</dc:title>
  <dc:creator>NB</dc:creator>
  <cp:lastModifiedBy>Vesna202261</cp:lastModifiedBy>
  <cp:revision>86</cp:revision>
  <dcterms:created xsi:type="dcterms:W3CDTF">2011-12-27T20:15:32Z</dcterms:created>
  <dcterms:modified xsi:type="dcterms:W3CDTF">2012-12-18T12:10:06Z</dcterms:modified>
</cp:coreProperties>
</file>