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1" r:id="rId1"/>
  </p:sldMasterIdLst>
  <p:sldIdLst>
    <p:sldId id="381" r:id="rId2"/>
    <p:sldId id="376" r:id="rId3"/>
    <p:sldId id="377" r:id="rId4"/>
    <p:sldId id="378" r:id="rId5"/>
    <p:sldId id="379" r:id="rId6"/>
    <p:sldId id="380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0FA127"/>
    <a:srgbClr val="99CCFF"/>
    <a:srgbClr val="666699"/>
    <a:srgbClr val="FFF8B9"/>
    <a:srgbClr val="6633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5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6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7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8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grpSp>
          <p:nvGrpSpPr>
            <p:cNvPr id="9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0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11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12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13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14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</p:grpSp>
      </p:grpSp>
      <p:grpSp>
        <p:nvGrpSpPr>
          <p:cNvPr id="15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6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17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18" name="Freeform 21"/>
            <p:cNvSpPr>
              <a:spLocks/>
            </p:cNvSpPr>
            <p:nvPr userDrawn="1"/>
          </p:nvSpPr>
          <p:spPr bwMode="auto">
            <a:xfrm rot="7320404">
              <a:off x="5000" y="2913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grpSp>
          <p:nvGrpSpPr>
            <p:cNvPr id="19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9" cy="667"/>
              <a:chOff x="4986" y="2752"/>
              <a:chExt cx="469" cy="667"/>
            </a:xfrm>
          </p:grpSpPr>
          <p:sp>
            <p:nvSpPr>
              <p:cNvPr id="20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21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22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23" name="Freeform 26"/>
              <p:cNvSpPr>
                <a:spLocks/>
              </p:cNvSpPr>
              <p:nvPr userDrawn="1"/>
            </p:nvSpPr>
            <p:spPr bwMode="auto">
              <a:xfrm rot="7320404">
                <a:off x="5364" y="2873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24" name="Freeform 27"/>
              <p:cNvSpPr>
                <a:spLocks/>
              </p:cNvSpPr>
              <p:nvPr userDrawn="1"/>
            </p:nvSpPr>
            <p:spPr bwMode="auto">
              <a:xfrm rot="7320404">
                <a:off x="5137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</p:grpSp>
      </p:grpSp>
      <p:sp>
        <p:nvSpPr>
          <p:cNvPr id="25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26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27" name="Rectangle 5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8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" name="Rectangle 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5CFEBB-C455-4B09-A673-E65F8CC198A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FC92DC-1F9B-4195-97BC-E315E008251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E2587-C7AC-4E30-9AB7-7231BA1A8F7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177B7F-B2D1-4026-BFC7-D7344AF46DED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28702-4DC1-45E6-B652-60C57C7965C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D30A1-F17C-4D67-9120-3311D8C666E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42B8E-1FAB-42A5-ADCD-8998082A9F6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5716F-2334-4DF3-B67D-4F3B7DE3FCF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C214D-E051-40EC-ACFF-C738733792E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8BF340-EE7C-4489-BDD9-01FC3D76F81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4B7F9E-5441-4303-93C0-688243DC3FB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78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789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78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7AEB649-B82F-426B-BC97-D6840E7580E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  <p:sp>
        <p:nvSpPr>
          <p:cNvPr id="37896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37897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cs-CZ" dirty="0"/>
          </a:p>
        </p:txBody>
      </p:sp>
      <p:grpSp>
        <p:nvGrpSpPr>
          <p:cNvPr id="3082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37899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0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1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2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3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4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5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6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07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grpSp>
          <p:nvGrpSpPr>
            <p:cNvPr id="3108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3109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37910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11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12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</p:grpSp>
          <p:sp>
            <p:nvSpPr>
              <p:cNvPr id="37913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37914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sp>
            <p:nvSpPr>
              <p:cNvPr id="37915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grpSp>
            <p:nvGrpSpPr>
              <p:cNvPr id="3113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37917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18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19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0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1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2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3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24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</p:grpSp>
        </p:grpSp>
      </p:grpSp>
      <p:grpSp>
        <p:nvGrpSpPr>
          <p:cNvPr id="3083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37926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  <p:sp>
          <p:nvSpPr>
            <p:cNvPr id="37927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</p:grpSp>
      <p:grpSp>
        <p:nvGrpSpPr>
          <p:cNvPr id="3084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3085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37930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cs-CZ" dirty="0"/>
              </a:p>
            </p:txBody>
          </p:sp>
          <p:grpSp>
            <p:nvGrpSpPr>
              <p:cNvPr id="3088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37932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3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60" y="320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4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70" y="170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5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6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309" y="885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7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794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8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  <p:sp>
              <p:nvSpPr>
                <p:cNvPr id="37939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59" y="130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cs-CZ" dirty="0"/>
                </a:p>
              </p:txBody>
            </p:sp>
          </p:grpSp>
        </p:grpSp>
        <p:sp>
          <p:nvSpPr>
            <p:cNvPr id="37940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26" r:id="rId2"/>
    <p:sldLayoutId id="2147483827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s-tremosnice.cz/" TargetMode="External"/><Relationship Id="rId2" Type="http://schemas.openxmlformats.org/officeDocument/2006/relationships/hyperlink" Target="mailto:zskola@tremosnice.cz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828800"/>
            <a:ext cx="7696200" cy="4600596"/>
          </a:xfrm>
        </p:spPr>
        <p:txBody>
          <a:bodyPr/>
          <a:lstStyle/>
          <a:p>
            <a:pPr algn="ctr">
              <a:buNone/>
            </a:pP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Základní škola Třemošnice, okres Chrudim, Pardubický kraj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538 43 Třemošnice, Internátní 217; IČ: 70989176, tel: 469 661 719, 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emaiI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 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zskola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@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2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www.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zs</a:t>
            </a:r>
            <a:r>
              <a:rPr lang="cs-CZ" sz="16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-</a:t>
            </a:r>
            <a:r>
              <a:rPr lang="cs-CZ" sz="1600" u="sng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  <a:hlinkClick r:id="rId3"/>
              </a:rPr>
              <a:t>tremosnice.cz</a:t>
            </a: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Registrační číslo: CZ.1.07/1.4.00/21.2459</a:t>
            </a:r>
            <a:b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Název: Škola pro každého – kvalita a efektivnost ve využití lidských zdrojů</a:t>
            </a:r>
          </a:p>
          <a:p>
            <a:pPr algn="ctr">
              <a:buNone/>
            </a:pPr>
            <a:endParaRPr lang="cs-CZ" sz="1800" b="1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Výukový materiál</a:t>
            </a: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VY_52_INOVACE_26_ Biokatalyzátory-enzymy</a:t>
            </a:r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Název materiálu (téma): </a:t>
            </a:r>
            <a:r>
              <a:rPr lang="cs-CZ" sz="1800" dirty="0"/>
              <a:t>Bílkoviny-vlastnosti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Sada:Chemie,2. stupeň</a:t>
            </a:r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Autor:Ing. Luděk Škrovánek</a:t>
            </a:r>
          </a:p>
          <a:p>
            <a:pPr algn="ctr">
              <a:buNone/>
            </a:pP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Anotace: </a:t>
            </a:r>
            <a:r>
              <a:rPr lang="cs-CZ" sz="1800" dirty="0" smtClean="0"/>
              <a:t>Biokatalyzátory-enzymy</a:t>
            </a:r>
            <a:endParaRPr lang="cs-CZ" sz="1800" dirty="0"/>
          </a:p>
          <a:p>
            <a:pPr algn="ctr"/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cs-CZ" sz="1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(práce s interaktivní tabulí, pracovní list)</a:t>
            </a:r>
          </a:p>
          <a:p>
            <a:pPr algn="ctr"/>
            <a:endParaRPr lang="cs-CZ" sz="1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/>
            <a:r>
              <a:rPr lang="cs-CZ" sz="11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© Výukový materiál je majetkem ZŠ Třemošnice, okres Chrudim, Pardubický kraj, 2012</a:t>
            </a:r>
          </a:p>
          <a:p>
            <a:endParaRPr lang="cs-CZ" dirty="0"/>
          </a:p>
        </p:txBody>
      </p:sp>
      <p:pic>
        <p:nvPicPr>
          <p:cNvPr id="4" name="Obrázek 0" descr="logolink_OPVK_IPo_PPv3_color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85786" y="428604"/>
            <a:ext cx="5602235" cy="144780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5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0FA127"/>
                </a:solidFill>
              </a:rPr>
              <a:t>BIOKATALYZÁTORY</a:t>
            </a:r>
            <a:endParaRPr lang="cs-CZ" dirty="0" smtClean="0">
              <a:solidFill>
                <a:srgbClr val="0FA127"/>
              </a:solidFill>
            </a:endParaRP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501062" cy="3929062"/>
          </a:xfrm>
        </p:spPr>
        <p:txBody>
          <a:bodyPr/>
          <a:lstStyle/>
          <a:p>
            <a:pPr>
              <a:buFontTx/>
              <a:buChar char="-"/>
            </a:pPr>
            <a:r>
              <a:rPr lang="cs-CZ" smtClean="0"/>
              <a:t>katalyzují chemické reakce v organismech</a:t>
            </a:r>
          </a:p>
          <a:p>
            <a:pPr>
              <a:buFontTx/>
              <a:buChar char="-"/>
            </a:pPr>
            <a:r>
              <a:rPr lang="cs-CZ" smtClean="0"/>
              <a:t>buňky si je samy produkují</a:t>
            </a:r>
          </a:p>
          <a:p>
            <a:pPr>
              <a:buFontTx/>
              <a:buChar char="-"/>
            </a:pPr>
            <a:r>
              <a:rPr lang="cs-CZ" smtClean="0"/>
              <a:t>dělení: </a:t>
            </a:r>
            <a:r>
              <a:rPr lang="cs-CZ" smtClean="0">
                <a:solidFill>
                  <a:srgbClr val="00B050"/>
                </a:solidFill>
              </a:rPr>
              <a:t>ENZYMY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          </a:t>
            </a:r>
            <a:r>
              <a:rPr lang="cs-CZ" smtClean="0">
                <a:solidFill>
                  <a:schemeClr val="bg2"/>
                </a:solidFill>
              </a:rPr>
              <a:t>VITAMINY</a:t>
            </a: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>           </a:t>
            </a:r>
            <a:r>
              <a:rPr lang="cs-CZ" smtClean="0">
                <a:solidFill>
                  <a:srgbClr val="C00000"/>
                </a:solidFill>
              </a:rPr>
              <a:t>HORMONY</a:t>
            </a:r>
          </a:p>
          <a:p>
            <a:pPr>
              <a:buFontTx/>
              <a:buNone/>
            </a:pPr>
            <a:r>
              <a:rPr lang="cs-CZ" smtClean="0">
                <a:solidFill>
                  <a:srgbClr val="00B050"/>
                </a:solidFill>
              </a:rPr>
              <a:t>Metabolismus</a:t>
            </a:r>
            <a:r>
              <a:rPr lang="cs-CZ" smtClean="0"/>
              <a:t> = látková výměna (soubory složitých reakcí)&gt;&gt;&gt; </a:t>
            </a:r>
            <a:r>
              <a:rPr lang="cs-CZ" smtClean="0">
                <a:solidFill>
                  <a:srgbClr val="00B050"/>
                </a:solidFill>
              </a:rPr>
              <a:t>zákl. projev života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5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0FA127"/>
                </a:solidFill>
              </a:rPr>
              <a:t>BIOKATALYZÁTORY</a:t>
            </a:r>
            <a:endParaRPr lang="cs-CZ" dirty="0" smtClean="0">
              <a:solidFill>
                <a:srgbClr val="0FA127"/>
              </a:solidFill>
            </a:endParaRP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501062" cy="4143375"/>
          </a:xfrm>
        </p:spPr>
        <p:txBody>
          <a:bodyPr/>
          <a:lstStyle/>
          <a:p>
            <a:pPr>
              <a:buFontTx/>
              <a:buNone/>
            </a:pPr>
            <a:r>
              <a:rPr lang="cs-CZ" u="sng" smtClean="0">
                <a:solidFill>
                  <a:srgbClr val="00B050"/>
                </a:solidFill>
              </a:rPr>
              <a:t>ENZYMY</a:t>
            </a:r>
          </a:p>
          <a:p>
            <a:pPr>
              <a:buFontTx/>
              <a:buChar char="-"/>
            </a:pPr>
            <a:r>
              <a:rPr lang="cs-CZ" smtClean="0"/>
              <a:t>makromolekuly</a:t>
            </a:r>
          </a:p>
          <a:p>
            <a:pPr>
              <a:buFontTx/>
              <a:buChar char="-"/>
            </a:pPr>
            <a:r>
              <a:rPr lang="cs-CZ" smtClean="0"/>
              <a:t>základ = bílkovina</a:t>
            </a:r>
          </a:p>
          <a:p>
            <a:pPr>
              <a:buFontTx/>
              <a:buChar char="-"/>
            </a:pPr>
            <a:r>
              <a:rPr lang="cs-CZ" smtClean="0">
                <a:solidFill>
                  <a:srgbClr val="C00000"/>
                </a:solidFill>
              </a:rPr>
              <a:t>přesný účinek v organismu</a:t>
            </a:r>
          </a:p>
          <a:p>
            <a:pPr>
              <a:buFontTx/>
              <a:buChar char="-"/>
            </a:pPr>
            <a:r>
              <a:rPr lang="cs-CZ" smtClean="0"/>
              <a:t>v nepatrném množství</a:t>
            </a:r>
          </a:p>
          <a:p>
            <a:pPr>
              <a:buFontTx/>
              <a:buChar char="-"/>
            </a:pPr>
            <a:r>
              <a:rPr lang="cs-CZ" smtClean="0"/>
              <a:t>v buňkách rostlin a hub</a:t>
            </a:r>
          </a:p>
          <a:p>
            <a:pPr>
              <a:buFontTx/>
              <a:buChar char="-"/>
            </a:pPr>
            <a:r>
              <a:rPr lang="cs-CZ" smtClean="0"/>
              <a:t>v krvi živočichů (buňky)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5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0FA127"/>
                </a:solidFill>
              </a:rPr>
              <a:t>BIOKATALYZÁTORY</a:t>
            </a:r>
            <a:endParaRPr lang="cs-CZ" dirty="0" smtClean="0">
              <a:solidFill>
                <a:srgbClr val="0FA127"/>
              </a:solidFill>
            </a:endParaRP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501062" cy="4143375"/>
          </a:xfrm>
        </p:spPr>
        <p:txBody>
          <a:bodyPr/>
          <a:lstStyle/>
          <a:p>
            <a:pPr>
              <a:buFontTx/>
              <a:buNone/>
            </a:pPr>
            <a:r>
              <a:rPr lang="cs-CZ" u="sng" smtClean="0">
                <a:solidFill>
                  <a:srgbClr val="00B050"/>
                </a:solidFill>
              </a:rPr>
              <a:t>ENZYMY</a:t>
            </a:r>
          </a:p>
          <a:p>
            <a:pPr>
              <a:buFontTx/>
              <a:buChar char="-"/>
            </a:pPr>
            <a:r>
              <a:rPr lang="cs-CZ" smtClean="0"/>
              <a:t>u člověka: trávení potravy</a:t>
            </a:r>
          </a:p>
          <a:p>
            <a:pPr>
              <a:buFontTx/>
              <a:buChar char="-"/>
            </a:pPr>
            <a:r>
              <a:rPr lang="cs-CZ" u="sng" smtClean="0"/>
              <a:t>amyláza</a:t>
            </a:r>
            <a:r>
              <a:rPr lang="cs-CZ" smtClean="0"/>
              <a:t> – enzym ve slinách (škrob)</a:t>
            </a:r>
          </a:p>
          <a:p>
            <a:pPr>
              <a:buFontTx/>
              <a:buChar char="-"/>
            </a:pPr>
            <a:r>
              <a:rPr lang="cs-CZ" u="sng" smtClean="0"/>
              <a:t>pepsin</a:t>
            </a:r>
            <a:r>
              <a:rPr lang="cs-CZ" smtClean="0"/>
              <a:t> – enzym v žaludku (bílkoviny)</a:t>
            </a:r>
          </a:p>
          <a:p>
            <a:pPr>
              <a:buFontTx/>
              <a:buChar char="-"/>
            </a:pPr>
            <a:r>
              <a:rPr lang="cs-CZ" u="sng" smtClean="0"/>
              <a:t>lipáza</a:t>
            </a:r>
            <a:r>
              <a:rPr lang="cs-CZ" smtClean="0"/>
              <a:t> – enzym ve střevech (</a:t>
            </a:r>
            <a:r>
              <a:rPr lang="cs-CZ" smtClean="0">
                <a:solidFill>
                  <a:srgbClr val="C00000"/>
                </a:solidFill>
              </a:rPr>
              <a:t>tuky</a:t>
            </a:r>
            <a:r>
              <a:rPr lang="cs-CZ" smtClean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5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0FA127"/>
                </a:solidFill>
              </a:rPr>
              <a:t>BIOKATALYZÁTORY</a:t>
            </a:r>
            <a:endParaRPr lang="cs-CZ" dirty="0" smtClean="0">
              <a:solidFill>
                <a:srgbClr val="0FA127"/>
              </a:solidFill>
            </a:endParaRP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500188"/>
            <a:ext cx="8501062" cy="4143375"/>
          </a:xfrm>
        </p:spPr>
        <p:txBody>
          <a:bodyPr/>
          <a:lstStyle/>
          <a:p>
            <a:pPr>
              <a:buFontTx/>
              <a:buNone/>
            </a:pPr>
            <a:r>
              <a:rPr lang="cs-CZ" u="sng" smtClean="0"/>
              <a:t>Průmyslové obory závislé na činnosti enzymů</a:t>
            </a:r>
            <a:r>
              <a:rPr lang="cs-CZ" smtClean="0"/>
              <a:t> (</a:t>
            </a:r>
            <a:r>
              <a:rPr lang="cs-CZ" i="1" smtClean="0">
                <a:solidFill>
                  <a:srgbClr val="0FA127"/>
                </a:solidFill>
              </a:rPr>
              <a:t>bio</a:t>
            </a:r>
            <a:r>
              <a:rPr lang="cs-CZ" smtClean="0"/>
              <a:t>technologie)</a:t>
            </a:r>
          </a:p>
          <a:p>
            <a:pPr>
              <a:buFontTx/>
              <a:buChar char="-"/>
            </a:pPr>
            <a:r>
              <a:rPr lang="cs-CZ" smtClean="0"/>
              <a:t>výroba piva</a:t>
            </a:r>
          </a:p>
          <a:p>
            <a:pPr>
              <a:buFontTx/>
              <a:buChar char="-"/>
            </a:pPr>
            <a:r>
              <a:rPr lang="cs-CZ" smtClean="0"/>
              <a:t>vinařství</a:t>
            </a:r>
          </a:p>
          <a:p>
            <a:pPr>
              <a:buFontTx/>
              <a:buChar char="-"/>
            </a:pPr>
            <a:r>
              <a:rPr lang="cs-CZ" smtClean="0"/>
              <a:t>výroba lihu a octa</a:t>
            </a:r>
          </a:p>
          <a:p>
            <a:pPr>
              <a:buFontTx/>
              <a:buChar char="-"/>
            </a:pPr>
            <a:r>
              <a:rPr lang="cs-CZ" smtClean="0"/>
              <a:t>výroba penicilinu</a:t>
            </a:r>
          </a:p>
          <a:p>
            <a:pPr>
              <a:buFontTx/>
              <a:buChar char="-"/>
            </a:pPr>
            <a:r>
              <a:rPr lang="cs-CZ" smtClean="0"/>
              <a:t>kynutí těsta a mléčné kysání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285750"/>
            <a:ext cx="6870700" cy="895350"/>
          </a:xfrm>
          <a:solidFill>
            <a:schemeClr val="accent5">
              <a:lumMod val="75000"/>
            </a:schemeClr>
          </a:solidFill>
          <a:ln>
            <a:solidFill>
              <a:schemeClr val="accent1"/>
            </a:solidFill>
          </a:ln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0FA127"/>
                </a:solidFill>
              </a:rPr>
              <a:t>BIOKATALYZÁTORY</a:t>
            </a:r>
            <a:endParaRPr lang="cs-CZ" dirty="0" smtClean="0">
              <a:solidFill>
                <a:srgbClr val="0FA127"/>
              </a:solidFill>
            </a:endParaRP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42938" y="1285875"/>
            <a:ext cx="8501062" cy="4500563"/>
          </a:xfrm>
        </p:spPr>
        <p:txBody>
          <a:bodyPr/>
          <a:lstStyle/>
          <a:p>
            <a:pPr>
              <a:buFontTx/>
              <a:buNone/>
              <a:defRPr/>
            </a:pPr>
            <a:r>
              <a:rPr lang="cs-CZ" u="sng" dirty="0" smtClean="0"/>
              <a:t>Výroba piva</a:t>
            </a:r>
          </a:p>
          <a:p>
            <a:pPr>
              <a:buFontTx/>
              <a:buNone/>
              <a:defRPr/>
            </a:pPr>
            <a:r>
              <a:rPr lang="cs-CZ" dirty="0" smtClean="0"/>
              <a:t>PIVO = alkoholický nápoj sycený CO</a:t>
            </a:r>
            <a:r>
              <a:rPr lang="cs-CZ" b="1" baseline="-25000" dirty="0" smtClean="0"/>
              <a:t>2</a:t>
            </a:r>
            <a:r>
              <a:rPr lang="cs-CZ" dirty="0" smtClean="0"/>
              <a:t> a ochucený chmelem</a:t>
            </a:r>
          </a:p>
          <a:p>
            <a:pPr>
              <a:buFontTx/>
              <a:buNone/>
              <a:defRPr/>
            </a:pPr>
            <a:r>
              <a:rPr lang="cs-CZ" dirty="0" smtClean="0"/>
              <a:t>Fáze výroby:</a:t>
            </a:r>
          </a:p>
          <a:p>
            <a:pPr marL="514350" indent="-514350">
              <a:buFontTx/>
              <a:buAutoNum type="arabicPeriod"/>
              <a:defRPr/>
            </a:pPr>
            <a:r>
              <a:rPr lang="cs-CZ" dirty="0" smtClean="0"/>
              <a:t>máčení sladového ječmene, klíčení, </a:t>
            </a:r>
            <a:r>
              <a:rPr lang="cs-CZ" dirty="0" smtClean="0">
                <a:solidFill>
                  <a:srgbClr val="C00000"/>
                </a:solidFill>
              </a:rPr>
              <a:t>slad</a:t>
            </a:r>
          </a:p>
          <a:p>
            <a:pPr marL="514350" indent="-514350">
              <a:buFontTx/>
              <a:buAutoNum type="arabicPeriod"/>
              <a:defRPr/>
            </a:pPr>
            <a:r>
              <a:rPr lang="cs-CZ" dirty="0" smtClean="0"/>
              <a:t>mísení sladu s </a:t>
            </a:r>
            <a:r>
              <a:rPr lang="cs-CZ" dirty="0" smtClean="0">
                <a:solidFill>
                  <a:srgbClr val="333399"/>
                </a:solidFill>
              </a:rPr>
              <a:t>vodou</a:t>
            </a:r>
            <a:r>
              <a:rPr lang="cs-CZ" dirty="0" smtClean="0"/>
              <a:t>, vaření s chmelem, filtrace</a:t>
            </a:r>
          </a:p>
          <a:p>
            <a:pPr marL="514350" indent="-514350">
              <a:buFontTx/>
              <a:buAutoNum type="arabicPeriod"/>
              <a:defRPr/>
            </a:pPr>
            <a:r>
              <a:rPr lang="cs-CZ" dirty="0" smtClean="0"/>
              <a:t>po ochlazení se přidají pivovarské </a:t>
            </a:r>
            <a:r>
              <a:rPr lang="cs-CZ" dirty="0" smtClean="0">
                <a:solidFill>
                  <a:srgbClr val="C00000"/>
                </a:solidFill>
              </a:rPr>
              <a:t>kvasinky</a:t>
            </a:r>
            <a:r>
              <a:rPr lang="cs-CZ" dirty="0" smtClean="0"/>
              <a:t> &gt;&gt;&gt; líh a oxid uhličitý)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stelové tužky">
  <a:themeElements>
    <a:clrScheme name="Pastelové tužky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Pastelové tužky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stelové tužky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stelové tužky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stelové tužky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Crayons</Template>
  <TotalTime>1096</TotalTime>
  <Words>146</Words>
  <Application>Microsoft Office PowerPoint</Application>
  <PresentationFormat>Předvádění na obrazovce (4:3)</PresentationFormat>
  <Paragraphs>43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Pastelové tužky</vt:lpstr>
      <vt:lpstr>Snímek 1</vt:lpstr>
      <vt:lpstr>BIOKATALYZÁTORY</vt:lpstr>
      <vt:lpstr>BIOKATALYZÁTORY</vt:lpstr>
      <vt:lpstr>BIOKATALYZÁTORY</vt:lpstr>
      <vt:lpstr>BIOKATALYZÁTORY</vt:lpstr>
      <vt:lpstr>BIOKATALYZÁTORY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Úvod do organické chemie</dc:title>
  <dc:creator>Luděk</dc:creator>
  <cp:lastModifiedBy>ASCO</cp:lastModifiedBy>
  <cp:revision>208</cp:revision>
  <dcterms:created xsi:type="dcterms:W3CDTF">2007-10-28T17:37:15Z</dcterms:created>
  <dcterms:modified xsi:type="dcterms:W3CDTF">2012-03-10T07:57:48Z</dcterms:modified>
</cp:coreProperties>
</file>