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98000" r="-9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6AEB3-3C6E-4BCB-9349-57BF9E34384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D0EFB-5C6C-456F-952E-FAF4C80FA5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Vývoj jedince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Informal Roman" pitchFamily="66" charset="0"/>
              </a:rPr>
              <a:t>Autor: Mgr. Iva </a:t>
            </a:r>
            <a:r>
              <a:rPr lang="cs-CZ" b="1" dirty="0" err="1" smtClean="0">
                <a:solidFill>
                  <a:schemeClr val="tx1"/>
                </a:solidFill>
                <a:latin typeface="Informal Roman" pitchFamily="66" charset="0"/>
              </a:rPr>
              <a:t>Hirschová</a:t>
            </a:r>
            <a:endParaRPr lang="cs-CZ" b="1" dirty="0" smtClean="0">
              <a:solidFill>
                <a:schemeClr val="tx1"/>
              </a:solidFill>
              <a:latin typeface="Informal Roman" pitchFamily="66" charset="0"/>
            </a:endParaRP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  <a:latin typeface="Informal Roman" pitchFamily="66" charset="0"/>
            </a:endParaRPr>
          </a:p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Informal Roman" pitchFamily="66" charset="0"/>
              </a:rPr>
              <a:t>VY_32_INOVACE_15_Vývoj </a:t>
            </a:r>
            <a:r>
              <a:rPr lang="cs-CZ" b="1" dirty="0">
                <a:solidFill>
                  <a:schemeClr val="tx1"/>
                </a:solidFill>
                <a:latin typeface="Informal Roman" pitchFamily="66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Informal Roman" pitchFamily="66" charset="0"/>
              </a:rPr>
              <a:t>od narození</a:t>
            </a:r>
            <a:r>
              <a:rPr lang="cs-CZ" b="1" dirty="0" smtClean="0">
                <a:solidFill>
                  <a:schemeClr val="tx1"/>
                </a:solidFill>
                <a:latin typeface="Informal Roman" pitchFamily="66" charset="0"/>
              </a:rPr>
              <a:t> </a:t>
            </a:r>
            <a:endParaRPr lang="cs-CZ" b="1" dirty="0" smtClean="0">
              <a:solidFill>
                <a:schemeClr val="tx1"/>
              </a:solidFill>
              <a:latin typeface="Informal Roman" pitchFamily="66" charset="0"/>
            </a:endParaRP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  <a:latin typeface="Informal Roman" pitchFamily="66" charset="0"/>
            </a:endParaRP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  <a:latin typeface="Informal Roman" pitchFamily="66" charset="0"/>
            </a:endParaRPr>
          </a:p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Informal Roman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Informal Roman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Informal Roman" pitchFamily="66" charset="0"/>
              </a:rPr>
              <a:t>Poporodní vývojová období</a:t>
            </a:r>
            <a:r>
              <a:rPr lang="cs-CZ" dirty="0" smtClean="0">
                <a:latin typeface="Informal Roman" pitchFamily="66" charset="0"/>
              </a:rPr>
              <a:t/>
            </a:r>
            <a:br>
              <a:rPr lang="cs-CZ" dirty="0" smtClean="0">
                <a:latin typeface="Informal Roman" pitchFamily="66" charset="0"/>
              </a:rPr>
            </a:br>
            <a:endParaRPr lang="cs-CZ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400600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novorozenecké  (0 – 1. měsíc)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kojenecké  (1. měsíc - 1 rok)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batolecí  (1 - 3 roky)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předškolní věk (3 - 6 let)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mladší školní věk (6 - 10 let)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starší školní věk (11 - 14 let)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dorostové období (14 - 18 let)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dospělost (18 - 30 let)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zralost (30 - 45 let)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střední věk (45 - 60 let)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stáří (60 - 75 let)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vysoké stáří ( nad 75 let až do smrti)</a:t>
            </a:r>
          </a:p>
          <a:p>
            <a:pPr>
              <a:buFont typeface="Wingdings" pitchFamily="2" charset="2"/>
              <a:buChar char="v"/>
            </a:pPr>
            <a:r>
              <a:rPr lang="cs-CZ" sz="3400" b="1" dirty="0" smtClean="0">
                <a:latin typeface="Informal Roman" pitchFamily="66" charset="0"/>
              </a:rPr>
              <a:t>smrt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Novorozenecké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Dominuje velikostí hlava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Reflexy- sací, obranný, polykací, dýchací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Dítě se adaptuje na nové prostředí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Plně závislé na matce</a:t>
            </a:r>
            <a:endParaRPr lang="cs-CZ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Kojenecké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Dítě plně závislé na matce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Stavba svalů a tukové tkáně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Sluch a čich plně funkční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Schopnost žvatlat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Oko zaostří</a:t>
            </a:r>
            <a:endParaRPr lang="cs-CZ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Informal Roman" pitchFamily="66" charset="0"/>
              </a:rPr>
              <a:t>Batolecí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Strava je pestrá- nejen tekutá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>
                <a:latin typeface="Informal Roman" pitchFamily="66" charset="0"/>
              </a:rPr>
              <a:t> </a:t>
            </a:r>
            <a:r>
              <a:rPr lang="cs-CZ" sz="3600" b="1" dirty="0" smtClean="0">
                <a:latin typeface="Informal Roman" pitchFamily="66" charset="0"/>
              </a:rPr>
              <a:t>Prořezané některé zuby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Pohyb lezením- na čtyřech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Později chůze s dopomocí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Zdokonalení NS</a:t>
            </a:r>
            <a:endParaRPr lang="cs-CZ" sz="3600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Předškolní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Dokonalejší pohyb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Schopnost komunikace se plně rozvíjí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Snaha začlenit se do kolektivu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Sladění koordinace pohybu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Důraz na jemnou motoriku</a:t>
            </a:r>
            <a:endParaRPr lang="cs-CZ" sz="3600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Informal Roman" pitchFamily="66" charset="0"/>
              </a:rPr>
              <a:t>Mladší školní věk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Změny v chrupu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Schopnost rozvíjet sebekontrolu a seberealizaci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Schopnost učení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Fyzický a psychický rozvoj</a:t>
            </a:r>
            <a:endParaRPr lang="cs-CZ" sz="3600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Starší školní věk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Období puberty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Změny v oblasti vzhledu i chování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Rozvoj sekundárních pohlavních znaků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Dorostové období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Fyzický vývoj je dotažen psychickým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Schopnost bez problému odhadovat a vyhodnocovat situace</a:t>
            </a:r>
            <a:endParaRPr lang="cs-CZ" sz="3600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Dospělost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Nejvhodnější doba k seberealizaci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Založení rodiny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Schopnost být vzorem pro potomstvo</a:t>
            </a:r>
            <a:endParaRPr lang="cs-CZ" sz="3600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Zralost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Informal Roman" pitchFamily="66" charset="0"/>
              </a:rPr>
              <a:t>Vrcholné období v oblasti psychického růstu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Informal Roman" pitchFamily="66" charset="0"/>
              </a:rPr>
              <a:t>Schopnost předávat zkušenosti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atin typeface="Informal Roman" pitchFamily="66" charset="0"/>
              </a:rPr>
              <a:t>Fyzicky zdatné období</a:t>
            </a:r>
            <a:endParaRPr lang="cs-CZ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Střední věk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Nastává postupné snižování výkonnosti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Častější únava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Začínají zdravotní problémy- zhoršení zraku, pohybové problémy, </a:t>
            </a:r>
            <a:r>
              <a:rPr lang="cs-CZ" sz="3600" b="1" dirty="0" err="1" smtClean="0">
                <a:latin typeface="Informal Roman" pitchFamily="66" charset="0"/>
              </a:rPr>
              <a:t>atd</a:t>
            </a:r>
            <a:r>
              <a:rPr lang="cs-CZ" sz="3600" b="1" dirty="0" smtClean="0">
                <a:latin typeface="Informal Roman" pitchFamily="66" charset="0"/>
              </a:rPr>
              <a:t>…</a:t>
            </a:r>
            <a:endParaRPr lang="cs-CZ" sz="3600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Informal Roman" pitchFamily="66" charset="0"/>
              </a:rPr>
              <a:t>Stáří a vysoké stáří</a:t>
            </a:r>
            <a:endParaRPr lang="cs-CZ" b="1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Zhoršení funkcí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Častější výpadky paměti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latin typeface="Informal Roman" pitchFamily="66" charset="0"/>
              </a:rPr>
              <a:t>Zpomalení všech pochodů</a:t>
            </a:r>
            <a:endParaRPr lang="cs-CZ" sz="3600" b="1" dirty="0">
              <a:latin typeface="Informal Roman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3300" b="1" dirty="0" smtClean="0">
                <a:latin typeface="Informal Roman" pitchFamily="66" charset="0"/>
              </a:rPr>
              <a:t>Vytvořeno jako DUM do předmětu přírodopis na ZŠ a MŠ 17.listopadu 1325, Mladá Boleslav pro 8.ročník základní školy.</a:t>
            </a:r>
          </a:p>
          <a:p>
            <a:pPr>
              <a:buFont typeface="Wingdings" pitchFamily="2" charset="2"/>
              <a:buChar char="v"/>
            </a:pPr>
            <a:endParaRPr lang="cs-CZ" sz="3300" b="1" dirty="0" smtClean="0">
              <a:latin typeface="Informal Roman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300" b="1" dirty="0" smtClean="0">
                <a:latin typeface="Informal Roman" pitchFamily="66" charset="0"/>
              </a:rPr>
              <a:t>Materiál slouží k doplnění učiva o lidském těle.</a:t>
            </a:r>
          </a:p>
          <a:p>
            <a:pPr>
              <a:buFont typeface="Wingdings" pitchFamily="2" charset="2"/>
              <a:buChar char="v"/>
            </a:pPr>
            <a:endParaRPr lang="cs-CZ" sz="3300" b="1" dirty="0" smtClean="0">
              <a:latin typeface="Informal Roman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300" b="1" dirty="0" smtClean="0">
                <a:latin typeface="Informal Roman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v"/>
            </a:pPr>
            <a:endParaRPr lang="cs-CZ" sz="3300" b="1" dirty="0" smtClean="0">
              <a:latin typeface="Informal Roman" pitchFamily="66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300" b="1" dirty="0" smtClean="0">
                <a:latin typeface="Informal Roman" pitchFamily="66" charset="0"/>
              </a:rPr>
              <a:t>Materiál byl vytvořen a pilotován v II. pololetí školního roku 2011/2012.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Informal Roman" pitchFamily="66" charset="0"/>
              </a:rPr>
              <a:t>citace</a:t>
            </a:r>
            <a:endParaRPr lang="cs-CZ" dirty="0">
              <a:latin typeface="Informal Roman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Informal Roman" pitchFamily="66" charset="0"/>
              </a:rPr>
              <a:t>Vlastní zdroje</a:t>
            </a:r>
          </a:p>
          <a:p>
            <a:r>
              <a:rPr lang="cs-CZ" dirty="0" smtClean="0">
                <a:latin typeface="Informal Roman" pitchFamily="66" charset="0"/>
              </a:rPr>
              <a:t>Galerie klipart</a:t>
            </a:r>
            <a:endParaRPr lang="cs-CZ" dirty="0">
              <a:latin typeface="Informal Roman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1730</TotalTime>
  <Words>375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Vývoj jedince</vt:lpstr>
      <vt:lpstr>Poporodní vývojová období </vt:lpstr>
      <vt:lpstr>Novorozenecké</vt:lpstr>
      <vt:lpstr>Kojenecké</vt:lpstr>
      <vt:lpstr>Batolecí</vt:lpstr>
      <vt:lpstr>Předškolní</vt:lpstr>
      <vt:lpstr>Mladší školní věk</vt:lpstr>
      <vt:lpstr>Starší školní věk</vt:lpstr>
      <vt:lpstr>Dorostové období</vt:lpstr>
      <vt:lpstr>Dospělost</vt:lpstr>
      <vt:lpstr>Zralost</vt:lpstr>
      <vt:lpstr>Střední věk</vt:lpstr>
      <vt:lpstr>Stáří a vysoké stáří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jedince</dc:title>
  <dc:creator>Mamka</dc:creator>
  <cp:lastModifiedBy>Iva Hirschová</cp:lastModifiedBy>
  <cp:revision>5</cp:revision>
  <dcterms:created xsi:type="dcterms:W3CDTF">2012-03-08T16:07:05Z</dcterms:created>
  <dcterms:modified xsi:type="dcterms:W3CDTF">2012-03-26T10:06:56Z</dcterms:modified>
</cp:coreProperties>
</file>