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36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5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6C9B8-BBD7-4299-93F6-DC668F32093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CDCC5-BF97-434F-8627-68E0C4F229E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Genetika</a:t>
            </a:r>
            <a:br>
              <a:rPr lang="cs-CZ" dirty="0" smtClean="0">
                <a:latin typeface="Comic Sans MS" pitchFamily="66" charset="0"/>
              </a:rPr>
            </a:br>
            <a:endParaRPr lang="cs-CZ" dirty="0"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573016"/>
            <a:ext cx="6400800" cy="2664296"/>
          </a:xfrm>
        </p:spPr>
        <p:txBody>
          <a:bodyPr>
            <a:normAutofit fontScale="25000" lnSpcReduction="20000"/>
          </a:bodyPr>
          <a:lstStyle/>
          <a:p>
            <a:pPr>
              <a:defRPr/>
            </a:pPr>
            <a:r>
              <a:rPr lang="cs-CZ" sz="8000" dirty="0" smtClean="0">
                <a:solidFill>
                  <a:schemeClr val="tx1"/>
                </a:solidFill>
                <a:latin typeface="Comic Sans MS" pitchFamily="66" charset="0"/>
              </a:rPr>
              <a:t>Autor: Mgr. Iva </a:t>
            </a:r>
            <a:r>
              <a:rPr lang="cs-CZ" sz="8000" dirty="0" err="1" smtClean="0">
                <a:solidFill>
                  <a:schemeClr val="tx1"/>
                </a:solidFill>
                <a:latin typeface="Comic Sans MS" pitchFamily="66" charset="0"/>
              </a:rPr>
              <a:t>Hirschová</a:t>
            </a:r>
            <a:endParaRPr lang="cs-CZ" sz="80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sz="80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sz="80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cs-CZ" sz="8000" dirty="0" smtClean="0">
                <a:solidFill>
                  <a:schemeClr val="tx1"/>
                </a:solidFill>
                <a:latin typeface="Comic Sans MS" pitchFamily="66" charset="0"/>
              </a:rPr>
              <a:t>VY_32_INOVACE_20_Základní pojmy z genetiky</a:t>
            </a:r>
          </a:p>
          <a:p>
            <a:pPr>
              <a:defRPr/>
            </a:pPr>
            <a:endParaRPr lang="cs-CZ" sz="6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sz="6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sz="6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endParaRPr lang="cs-CZ" sz="66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Vytvořeno v rámci projektu „EU peníze školám“.</a:t>
            </a:r>
          </a:p>
          <a:p>
            <a:pPr>
              <a:defRPr/>
            </a:pPr>
            <a:r>
              <a:rPr lang="cs-CZ" dirty="0" smtClean="0">
                <a:solidFill>
                  <a:schemeClr val="tx1"/>
                </a:solidFill>
                <a:latin typeface="Comic Sans MS" pitchFamily="66" charset="0"/>
              </a:rPr>
              <a:t>OP VK oblast podpory 1.4 s názvem Zlepšení podmínek pro vzdělávání na základních školách.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Comic Sans MS" pitchFamily="66" charset="0"/>
              </a:rPr>
              <a:t>Věda o dědičnosti</a:t>
            </a:r>
          </a:p>
          <a:p>
            <a:r>
              <a:rPr lang="cs-CZ" dirty="0" smtClean="0">
                <a:latin typeface="Comic Sans MS" pitchFamily="66" charset="0"/>
              </a:rPr>
              <a:t>Zakladatel - český přírodovědec Gregor Johann Mendel</a:t>
            </a:r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 dělal pokusy na rostlinách. </a:t>
            </a:r>
          </a:p>
          <a:p>
            <a:r>
              <a:rPr lang="cs-CZ" dirty="0" smtClean="0">
                <a:latin typeface="Comic Sans MS" pitchFamily="66" charset="0"/>
              </a:rPr>
              <a:t>Snažil se je křížit a domníval </a:t>
            </a:r>
            <a:r>
              <a:rPr lang="cs-CZ" dirty="0" smtClean="0">
                <a:latin typeface="Comic Sans MS" pitchFamily="66" charset="0"/>
              </a:rPr>
              <a:t>se, </a:t>
            </a:r>
            <a:r>
              <a:rPr lang="cs-CZ" dirty="0" smtClean="0">
                <a:latin typeface="Comic Sans MS" pitchFamily="66" charset="0"/>
              </a:rPr>
              <a:t>že část </a:t>
            </a:r>
            <a:r>
              <a:rPr lang="cs-CZ" dirty="0" err="1" smtClean="0">
                <a:latin typeface="Comic Sans MS" pitchFamily="66" charset="0"/>
              </a:rPr>
              <a:t>genet</a:t>
            </a:r>
            <a:r>
              <a:rPr lang="cs-CZ" dirty="0" smtClean="0">
                <a:latin typeface="Comic Sans MS" pitchFamily="66" charset="0"/>
              </a:rPr>
              <a:t>. Informace dostane nový organismus od jednoho a část od druhého jedince.</a:t>
            </a:r>
          </a:p>
          <a:p>
            <a:r>
              <a:rPr lang="cs-CZ" dirty="0" smtClean="0">
                <a:latin typeface="Comic Sans MS" pitchFamily="66" charset="0"/>
              </a:rPr>
              <a:t> pokusy prováděl na hrachu. 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Comic Sans MS" pitchFamily="66" charset="0"/>
              </a:rPr>
              <a:t>V každém organismu je genetická informace</a:t>
            </a:r>
            <a:r>
              <a:rPr lang="cs-CZ" dirty="0">
                <a:latin typeface="Comic Sans MS" pitchFamily="66" charset="0"/>
              </a:rPr>
              <a:t> u</a:t>
            </a:r>
            <a:r>
              <a:rPr lang="cs-CZ" dirty="0" smtClean="0">
                <a:latin typeface="Comic Sans MS" pitchFamily="66" charset="0"/>
              </a:rPr>
              <a:t>chovávána v chromozómech, v nichž je zastoupena chemickou strukturou obsažených molekul DNA (deoxyribonukleové kyseliny).</a:t>
            </a:r>
          </a:p>
          <a:p>
            <a:r>
              <a:rPr lang="cs-CZ" b="1" dirty="0" smtClean="0">
                <a:latin typeface="Comic Sans MS" pitchFamily="66" charset="0"/>
              </a:rPr>
              <a:t>DNA - se nachází v jádře buněk</a:t>
            </a:r>
          </a:p>
          <a:p>
            <a:r>
              <a:rPr lang="cs-CZ" b="1" dirty="0" smtClean="0">
                <a:latin typeface="Comic Sans MS" pitchFamily="66" charset="0"/>
              </a:rPr>
              <a:t>Jedná se o dvě propletená vlákna</a:t>
            </a:r>
          </a:p>
          <a:p>
            <a:r>
              <a:rPr lang="cs-CZ" b="1" dirty="0" err="1" smtClean="0">
                <a:latin typeface="Comic Sans MS" pitchFamily="66" charset="0"/>
              </a:rPr>
              <a:t>Baze</a:t>
            </a:r>
            <a:r>
              <a:rPr lang="cs-CZ" b="1" dirty="0" smtClean="0">
                <a:latin typeface="Comic Sans MS" pitchFamily="66" charset="0"/>
              </a:rPr>
              <a:t> A-T</a:t>
            </a:r>
          </a:p>
          <a:p>
            <a:r>
              <a:rPr lang="cs-CZ" b="1" dirty="0" smtClean="0">
                <a:latin typeface="Comic Sans MS" pitchFamily="66" charset="0"/>
              </a:rPr>
              <a:t>      C-G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DNA je velmi důležitá</a:t>
            </a:r>
          </a:p>
          <a:p>
            <a:r>
              <a:rPr lang="cs-CZ" dirty="0" smtClean="0">
                <a:latin typeface="Comic Sans MS" pitchFamily="66" charset="0"/>
              </a:rPr>
              <a:t>RNA - je </a:t>
            </a:r>
            <a:r>
              <a:rPr lang="cs-CZ" dirty="0" err="1" smtClean="0">
                <a:latin typeface="Comic Sans MS" pitchFamily="66" charset="0"/>
              </a:rPr>
              <a:t>jednošroubovicová</a:t>
            </a:r>
            <a:endParaRPr lang="cs-CZ" dirty="0" smtClean="0">
              <a:latin typeface="Comic Sans MS" pitchFamily="66" charset="0"/>
            </a:endParaRPr>
          </a:p>
          <a:p>
            <a:r>
              <a:rPr lang="cs-CZ" dirty="0" err="1" smtClean="0">
                <a:latin typeface="Comic Sans MS" pitchFamily="66" charset="0"/>
              </a:rPr>
              <a:t>Baze</a:t>
            </a:r>
            <a:r>
              <a:rPr lang="cs-CZ" dirty="0" smtClean="0">
                <a:latin typeface="Comic Sans MS" pitchFamily="66" charset="0"/>
              </a:rPr>
              <a:t> A-U</a:t>
            </a:r>
          </a:p>
          <a:p>
            <a:r>
              <a:rPr lang="cs-CZ" dirty="0">
                <a:latin typeface="Comic Sans MS" pitchFamily="66" charset="0"/>
              </a:rPr>
              <a:t> </a:t>
            </a:r>
            <a:r>
              <a:rPr lang="cs-CZ" dirty="0" smtClean="0">
                <a:latin typeface="Comic Sans MS" pitchFamily="66" charset="0"/>
              </a:rPr>
              <a:t>        C-G</a:t>
            </a:r>
          </a:p>
          <a:p>
            <a:r>
              <a:rPr lang="cs-CZ" dirty="0" smtClean="0">
                <a:latin typeface="Comic Sans MS" pitchFamily="66" charset="0"/>
              </a:rPr>
              <a:t>Dědičnost slouží k přenosu informací z generace rodičovské na potomstvo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Comic Sans MS" pitchFamily="66" charset="0"/>
              </a:rPr>
              <a:t>Druhy dědičnosti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Dominantní - uplatní se hlavní znak</a:t>
            </a:r>
          </a:p>
          <a:p>
            <a:r>
              <a:rPr lang="cs-CZ" dirty="0" smtClean="0">
                <a:latin typeface="Comic Sans MS" pitchFamily="66" charset="0"/>
              </a:rPr>
              <a:t>Recesivní - uplatní se nedominantní znak</a:t>
            </a:r>
          </a:p>
          <a:p>
            <a:r>
              <a:rPr lang="cs-CZ" dirty="0" smtClean="0">
                <a:latin typeface="Comic Sans MS" pitchFamily="66" charset="0"/>
              </a:rPr>
              <a:t>Alela - konkrétní forma genu</a:t>
            </a:r>
          </a:p>
          <a:p>
            <a:r>
              <a:rPr lang="cs-CZ" dirty="0" smtClean="0">
                <a:latin typeface="Comic Sans MS" pitchFamily="66" charset="0"/>
              </a:rPr>
              <a:t>Genotyp - soubor všech genů  organismu</a:t>
            </a:r>
          </a:p>
          <a:p>
            <a:r>
              <a:rPr lang="cs-CZ" dirty="0" smtClean="0">
                <a:latin typeface="Comic Sans MS" pitchFamily="66" charset="0"/>
              </a:rPr>
              <a:t>Fenotyp - soubor všech znaků organismu</a:t>
            </a:r>
          </a:p>
          <a:p>
            <a:r>
              <a:rPr lang="cs-CZ" dirty="0" smtClean="0">
                <a:latin typeface="Comic Sans MS" pitchFamily="66" charset="0"/>
              </a:rPr>
              <a:t>Chromozom - struktura v jádře s geny</a:t>
            </a:r>
          </a:p>
          <a:p>
            <a:r>
              <a:rPr lang="cs-CZ" dirty="0" smtClean="0">
                <a:latin typeface="Comic Sans MS" pitchFamily="66" charset="0"/>
              </a:rPr>
              <a:t>Gen - vloha, konkrétní část DNA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Comic Sans MS" pitchFamily="66" charset="0"/>
              </a:rPr>
              <a:t>Jaderný genom je uložen po 23 párech chromozomů, z toho jeden pár je tvořen pohlavními chromozomy X a Y. </a:t>
            </a:r>
          </a:p>
          <a:p>
            <a:r>
              <a:rPr lang="cs-CZ" dirty="0" smtClean="0">
                <a:latin typeface="Comic Sans MS" pitchFamily="66" charset="0"/>
              </a:rPr>
              <a:t>X a Y jsou pohlavní chromozomy</a:t>
            </a:r>
          </a:p>
          <a:p>
            <a:r>
              <a:rPr lang="cs-CZ" dirty="0" smtClean="0">
                <a:latin typeface="Comic Sans MS" pitchFamily="66" charset="0"/>
              </a:rPr>
              <a:t>XX samičí XY samčí je na muži, zda se narodí chlapec či děvče</a:t>
            </a:r>
          </a:p>
          <a:p>
            <a:r>
              <a:rPr lang="cs-CZ" dirty="0" smtClean="0">
                <a:latin typeface="Comic Sans MS" pitchFamily="66" charset="0"/>
              </a:rPr>
              <a:t>U člověka je v tělní </a:t>
            </a:r>
            <a:r>
              <a:rPr lang="cs-CZ" dirty="0" err="1" smtClean="0">
                <a:latin typeface="Comic Sans MS" pitchFamily="66" charset="0"/>
              </a:rPr>
              <a:t>b</a:t>
            </a:r>
            <a:r>
              <a:rPr lang="cs-CZ" dirty="0" smtClean="0">
                <a:latin typeface="Comic Sans MS" pitchFamily="66" charset="0"/>
              </a:rPr>
              <a:t>. 22 párů chromozomů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Vytvořeno jako DUM do předmětu přírodopis na ZŠ a MŠ 17.listopadu 1325, Mladá Boleslav pro 8.ročník základní školy.</a:t>
            </a:r>
          </a:p>
          <a:p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Materiál slouží k doplnění učiva o lidském těle.</a:t>
            </a:r>
          </a:p>
          <a:p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Materiál je vhodné prezentovat pomocí  interaktivní tabule.</a:t>
            </a:r>
          </a:p>
          <a:p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Materiál byl vytvořen a pilotován v II. pololetí školního roku 2011/2012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citace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Vlastní zdroje</a:t>
            </a:r>
          </a:p>
          <a:p>
            <a:r>
              <a:rPr lang="cs-CZ" dirty="0" smtClean="0">
                <a:latin typeface="Comic Sans MS" pitchFamily="66" charset="0"/>
              </a:rPr>
              <a:t>Galerie klipart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293</Words>
  <Application>Microsoft Office PowerPoint</Application>
  <PresentationFormat>Předvádění na obrazovce (4:3)</PresentationFormat>
  <Paragraphs>48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Genetika </vt:lpstr>
      <vt:lpstr>Prezentace aplikace PowerPoint</vt:lpstr>
      <vt:lpstr>Prezentace aplikace PowerPoint</vt:lpstr>
      <vt:lpstr>Prezentace aplikace PowerPoint</vt:lpstr>
      <vt:lpstr>Druhy dědičnosti</vt:lpstr>
      <vt:lpstr>Prezentace aplikace PowerPoint</vt:lpstr>
      <vt:lpstr>Prezentace aplikace PowerPoint</vt:lpstr>
      <vt:lpstr>citace</vt:lpstr>
    </vt:vector>
  </TitlesOfParts>
  <Company>Lucka a Lenka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Genetika </dc:title>
  <dc:creator>Mamka</dc:creator>
  <cp:lastModifiedBy>Slámová Libuše</cp:lastModifiedBy>
  <cp:revision>7</cp:revision>
  <dcterms:created xsi:type="dcterms:W3CDTF">2012-03-09T21:40:44Z</dcterms:created>
  <dcterms:modified xsi:type="dcterms:W3CDTF">2012-12-19T08:40:48Z</dcterms:modified>
</cp:coreProperties>
</file>