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565AF3-B5BB-49AD-AB0C-E96A27825639}" type="datetimeFigureOut">
              <a:rPr lang="cs-CZ" smtClean="0"/>
              <a:pPr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9AA92-9C39-4543-9A43-DEE08907161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565AF3-B5BB-49AD-AB0C-E96A27825639}" type="datetimeFigureOut">
              <a:rPr lang="cs-CZ" smtClean="0"/>
              <a:pPr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9AA92-9C39-4543-9A43-DEE08907161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565AF3-B5BB-49AD-AB0C-E96A27825639}" type="datetimeFigureOut">
              <a:rPr lang="cs-CZ" smtClean="0"/>
              <a:pPr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9AA92-9C39-4543-9A43-DEE08907161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565AF3-B5BB-49AD-AB0C-E96A27825639}" type="datetimeFigureOut">
              <a:rPr lang="cs-CZ" smtClean="0"/>
              <a:pPr/>
              <a:t>18.12.2012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9AA92-9C39-4543-9A43-DEE08907161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565AF3-B5BB-49AD-AB0C-E96A27825639}" type="datetimeFigureOut">
              <a:rPr lang="cs-CZ" smtClean="0"/>
              <a:pPr/>
              <a:t>18.12.2012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9AA92-9C39-4543-9A43-DEE08907161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565AF3-B5BB-49AD-AB0C-E96A27825639}" type="datetimeFigureOut">
              <a:rPr lang="cs-CZ" smtClean="0"/>
              <a:pPr/>
              <a:t>18.12.2012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9AA92-9C39-4543-9A43-DEE08907161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565AF3-B5BB-49AD-AB0C-E96A27825639}" type="datetimeFigureOut">
              <a:rPr lang="cs-CZ" smtClean="0"/>
              <a:pPr/>
              <a:t>18.12.2012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9AA92-9C39-4543-9A43-DEE08907161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565AF3-B5BB-49AD-AB0C-E96A27825639}" type="datetimeFigureOut">
              <a:rPr lang="cs-CZ" smtClean="0"/>
              <a:pPr/>
              <a:t>18.12.2012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9AA92-9C39-4543-9A43-DEE08907161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565AF3-B5BB-49AD-AB0C-E96A27825639}" type="datetimeFigureOut">
              <a:rPr lang="cs-CZ" smtClean="0"/>
              <a:pPr/>
              <a:t>18.12.2012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9AA92-9C39-4543-9A43-DEE08907161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565AF3-B5BB-49AD-AB0C-E96A27825639}" type="datetimeFigureOut">
              <a:rPr lang="cs-CZ" smtClean="0"/>
              <a:pPr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9AA92-9C39-4543-9A43-DEE08907161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565AF3-B5BB-49AD-AB0C-E96A27825639}" type="datetimeFigureOut">
              <a:rPr lang="cs-CZ" smtClean="0"/>
              <a:pPr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39AA92-9C39-4543-9A43-DEE08907161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gif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lum/>
          </a:blip>
          <a:srcRect/>
          <a:stretch>
            <a:fillRect t="-25000" b="-25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565AF3-B5BB-49AD-AB0C-E96A27825639}" type="datetimeFigureOut">
              <a:rPr lang="cs-CZ" smtClean="0"/>
              <a:pPr/>
              <a:t>18.12.2012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639AA92-9C39-4543-9A43-DEE08907161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smtClean="0">
                <a:latin typeface="Tempus Sans ITC" pitchFamily="82" charset="0"/>
              </a:rPr>
              <a:t>Měkkýši-Hlavonožci</a:t>
            </a:r>
            <a:endParaRPr lang="cs-CZ" b="1" dirty="0">
              <a:latin typeface="Tempus Sans ITC" pitchFamily="82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2971800"/>
          </a:xfrm>
        </p:spPr>
        <p:txBody>
          <a:bodyPr>
            <a:normAutofit fontScale="70000" lnSpcReduction="20000"/>
          </a:bodyPr>
          <a:lstStyle/>
          <a:p>
            <a:pPr>
              <a:defRPr/>
            </a:pPr>
            <a:r>
              <a:rPr lang="cs-CZ" b="1" dirty="0" smtClean="0">
                <a:solidFill>
                  <a:schemeClr val="tx1"/>
                </a:solidFill>
                <a:latin typeface="Tempus Sans ITC" pitchFamily="82" charset="0"/>
              </a:rPr>
              <a:t>Autor: Mgr. Iva </a:t>
            </a:r>
            <a:r>
              <a:rPr lang="cs-CZ" b="1" dirty="0" err="1" smtClean="0">
                <a:solidFill>
                  <a:schemeClr val="tx1"/>
                </a:solidFill>
                <a:latin typeface="Tempus Sans ITC" pitchFamily="82" charset="0"/>
              </a:rPr>
              <a:t>Hirschová</a:t>
            </a:r>
            <a:endParaRPr lang="cs-CZ" b="1" dirty="0" smtClean="0">
              <a:solidFill>
                <a:schemeClr val="tx1"/>
              </a:solidFill>
              <a:latin typeface="Tempus Sans ITC" pitchFamily="82" charset="0"/>
            </a:endParaRPr>
          </a:p>
          <a:p>
            <a:pPr>
              <a:defRPr/>
            </a:pPr>
            <a:endParaRPr lang="cs-CZ" b="1" dirty="0" smtClean="0">
              <a:solidFill>
                <a:schemeClr val="tx1"/>
              </a:solidFill>
              <a:latin typeface="Tempus Sans ITC" pitchFamily="82" charset="0"/>
            </a:endParaRPr>
          </a:p>
          <a:p>
            <a:pPr>
              <a:defRPr/>
            </a:pPr>
            <a:r>
              <a:rPr lang="cs-CZ" b="1" dirty="0" smtClean="0">
                <a:solidFill>
                  <a:schemeClr val="tx1"/>
                </a:solidFill>
                <a:latin typeface="Tempus Sans ITC" pitchFamily="82" charset="0"/>
              </a:rPr>
              <a:t>VY_32_INOVACE_23_Hlavonožci</a:t>
            </a:r>
          </a:p>
          <a:p>
            <a:pPr>
              <a:defRPr/>
            </a:pPr>
            <a:endParaRPr lang="cs-CZ" b="1" dirty="0" smtClean="0">
              <a:solidFill>
                <a:schemeClr val="tx1"/>
              </a:solidFill>
              <a:latin typeface="Tempus Sans ITC" pitchFamily="82" charset="0"/>
            </a:endParaRPr>
          </a:p>
          <a:p>
            <a:pPr>
              <a:defRPr/>
            </a:pPr>
            <a:endParaRPr lang="cs-CZ" b="1" dirty="0" smtClean="0">
              <a:solidFill>
                <a:schemeClr val="tx1"/>
              </a:solidFill>
              <a:latin typeface="Tempus Sans ITC" pitchFamily="82" charset="0"/>
            </a:endParaRPr>
          </a:p>
          <a:p>
            <a:pPr>
              <a:defRPr/>
            </a:pPr>
            <a:r>
              <a:rPr lang="cs-CZ" b="1" dirty="0" smtClean="0">
                <a:solidFill>
                  <a:schemeClr val="tx1"/>
                </a:solidFill>
                <a:latin typeface="Tempus Sans ITC" pitchFamily="82" charset="0"/>
              </a:rPr>
              <a:t>Vytvořeno v rámci projektu „EU peníze školám“.</a:t>
            </a:r>
          </a:p>
          <a:p>
            <a:pPr>
              <a:defRPr/>
            </a:pPr>
            <a:r>
              <a:rPr lang="cs-CZ" b="1" dirty="0" smtClean="0">
                <a:solidFill>
                  <a:schemeClr val="tx1"/>
                </a:solidFill>
                <a:latin typeface="Tempus Sans ITC" pitchFamily="82" charset="0"/>
              </a:rPr>
              <a:t>OP VK oblast podpory 1.4 s názvem Zlepšení podmínek pro vzdělávání na základních školách.</a:t>
            </a:r>
          </a:p>
          <a:p>
            <a:endParaRPr lang="cs-CZ" dirty="0" smtClean="0">
              <a:solidFill>
                <a:schemeClr val="tx1"/>
              </a:solidFill>
              <a:latin typeface="Tempus Sans ITC" pitchFamily="82" charset="0"/>
            </a:endParaRP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1495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b="1" dirty="0" smtClean="0">
                <a:latin typeface="Tempus Sans ITC" pitchFamily="82" charset="0"/>
              </a:rPr>
              <a:t>Jsou nejdokonalejší skupinou měkkýšů</a:t>
            </a:r>
          </a:p>
          <a:p>
            <a:endParaRPr lang="cs-CZ" b="1" dirty="0" smtClean="0">
              <a:latin typeface="Tempus Sans ITC" pitchFamily="82" charset="0"/>
            </a:endParaRPr>
          </a:p>
          <a:p>
            <a:r>
              <a:rPr lang="cs-CZ" b="1" dirty="0" smtClean="0">
                <a:latin typeface="Tempus Sans ITC" pitchFamily="82" charset="0"/>
              </a:rPr>
              <a:t>Většinou jde o mořské formy</a:t>
            </a:r>
          </a:p>
          <a:p>
            <a:endParaRPr lang="cs-CZ" b="1" dirty="0" smtClean="0">
              <a:latin typeface="Tempus Sans ITC" pitchFamily="82" charset="0"/>
            </a:endParaRPr>
          </a:p>
          <a:p>
            <a:r>
              <a:rPr lang="cs-CZ" b="1" dirty="0" smtClean="0">
                <a:latin typeface="Tempus Sans ITC" pitchFamily="82" charset="0"/>
              </a:rPr>
              <a:t>Vývojově jsou například očima srovnatelní </a:t>
            </a:r>
            <a:r>
              <a:rPr lang="cs-CZ" b="1" dirty="0" smtClean="0">
                <a:latin typeface="Tempus Sans ITC" pitchFamily="82" charset="0"/>
              </a:rPr>
              <a:t>            s  </a:t>
            </a:r>
            <a:r>
              <a:rPr lang="cs-CZ" b="1" dirty="0" smtClean="0">
                <a:latin typeface="Tempus Sans ITC" pitchFamily="82" charset="0"/>
              </a:rPr>
              <a:t>nejvyššími obratlovci</a:t>
            </a:r>
          </a:p>
          <a:p>
            <a:endParaRPr lang="cs-CZ" b="1" dirty="0" smtClean="0">
              <a:latin typeface="Tempus Sans ITC" pitchFamily="82" charset="0"/>
            </a:endParaRPr>
          </a:p>
          <a:p>
            <a:r>
              <a:rPr lang="cs-CZ" b="1" dirty="0" smtClean="0">
                <a:latin typeface="Tempus Sans ITC" pitchFamily="82" charset="0"/>
              </a:rPr>
              <a:t>Schránka je většinou redukována</a:t>
            </a: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b="1" dirty="0" smtClean="0">
                <a:latin typeface="Tempus Sans ITC" pitchFamily="82" charset="0"/>
              </a:rPr>
              <a:t>Sépie obecná-výskyt- teplá moře</a:t>
            </a:r>
          </a:p>
          <a:p>
            <a:r>
              <a:rPr lang="cs-CZ" b="1" dirty="0" smtClean="0">
                <a:latin typeface="Tempus Sans ITC" pitchFamily="82" charset="0"/>
              </a:rPr>
              <a:t>Má 8 ramen s přísavkami</a:t>
            </a:r>
          </a:p>
          <a:p>
            <a:r>
              <a:rPr lang="cs-CZ" b="1" dirty="0" smtClean="0">
                <a:latin typeface="Tempus Sans ITC" pitchFamily="82" charset="0"/>
              </a:rPr>
              <a:t>Reaktivní pohyb</a:t>
            </a:r>
          </a:p>
          <a:p>
            <a:r>
              <a:rPr lang="cs-CZ" b="1" dirty="0" smtClean="0">
                <a:latin typeface="Tempus Sans ITC" pitchFamily="82" charset="0"/>
              </a:rPr>
              <a:t>V nebezpečí vylučuje hnědou tekutinu</a:t>
            </a:r>
          </a:p>
          <a:p>
            <a:r>
              <a:rPr lang="cs-CZ" b="1" dirty="0" smtClean="0">
                <a:latin typeface="Tempus Sans ITC" pitchFamily="82" charset="0"/>
              </a:rPr>
              <a:t>Je dravec</a:t>
            </a:r>
          </a:p>
          <a:p>
            <a:r>
              <a:rPr lang="cs-CZ" b="1" dirty="0" smtClean="0">
                <a:latin typeface="Tempus Sans ITC" pitchFamily="82" charset="0"/>
              </a:rPr>
              <a:t>Potrava-ryby</a:t>
            </a:r>
          </a:p>
          <a:p>
            <a:r>
              <a:rPr lang="cs-CZ" b="1" dirty="0" smtClean="0">
                <a:latin typeface="Tempus Sans ITC" pitchFamily="82" charset="0"/>
              </a:rPr>
              <a:t>Velikost cca 50cm</a:t>
            </a:r>
          </a:p>
          <a:p>
            <a:r>
              <a:rPr lang="cs-CZ" b="1" dirty="0" smtClean="0">
                <a:latin typeface="Tempus Sans ITC" pitchFamily="82" charset="0"/>
              </a:rPr>
              <a:t>Sépiová kost- užití v ornitologii</a:t>
            </a:r>
            <a:endParaRPr lang="cs-CZ" b="1" dirty="0">
              <a:latin typeface="Tempus Sans ITC" pitchFamily="82" charset="0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>
                <a:latin typeface="Tempus Sans ITC" pitchFamily="82" charset="0"/>
              </a:rPr>
              <a:t>Chobotnice- výskyt ve slané vodě</a:t>
            </a:r>
          </a:p>
          <a:p>
            <a:r>
              <a:rPr lang="cs-CZ" b="1" dirty="0" smtClean="0">
                <a:latin typeface="Tempus Sans ITC" pitchFamily="82" charset="0"/>
              </a:rPr>
              <a:t>Velikost různá</a:t>
            </a:r>
          </a:p>
          <a:p>
            <a:r>
              <a:rPr lang="cs-CZ" b="1" dirty="0">
                <a:latin typeface="Tempus Sans ITC" pitchFamily="82" charset="0"/>
              </a:rPr>
              <a:t> </a:t>
            </a:r>
            <a:r>
              <a:rPr lang="cs-CZ" b="1" dirty="0" smtClean="0">
                <a:latin typeface="Tempus Sans ITC" pitchFamily="82" charset="0"/>
              </a:rPr>
              <a:t>tělo opatřeno rameny s přísavkami</a:t>
            </a:r>
          </a:p>
          <a:p>
            <a:r>
              <a:rPr lang="cs-CZ" b="1" dirty="0" smtClean="0">
                <a:latin typeface="Tempus Sans ITC" pitchFamily="82" charset="0"/>
              </a:rPr>
              <a:t>V případě nebezpečí vypouští tekutinu</a:t>
            </a:r>
          </a:p>
          <a:p>
            <a:r>
              <a:rPr lang="cs-CZ" b="1" dirty="0" smtClean="0">
                <a:latin typeface="Tempus Sans ITC" pitchFamily="82" charset="0"/>
              </a:rPr>
              <a:t>Reaktivní pohyb</a:t>
            </a:r>
          </a:p>
          <a:p>
            <a:r>
              <a:rPr lang="cs-CZ" b="1" dirty="0" smtClean="0">
                <a:latin typeface="Tempus Sans ITC" pitchFamily="82" charset="0"/>
              </a:rPr>
              <a:t>Některé druhy prudce jedovaté!</a:t>
            </a:r>
            <a:endParaRPr lang="cs-CZ" b="1" dirty="0">
              <a:latin typeface="Tempus Sans ITC" pitchFamily="82" charset="0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>
                <a:latin typeface="Tempus Sans ITC" pitchFamily="82" charset="0"/>
              </a:rPr>
              <a:t>Krakatice- výskyt-hluboké slané vody</a:t>
            </a:r>
          </a:p>
          <a:p>
            <a:r>
              <a:rPr lang="cs-CZ" b="1" dirty="0" smtClean="0">
                <a:latin typeface="Tempus Sans ITC" pitchFamily="82" charset="0"/>
              </a:rPr>
              <a:t>Velikost cca 18m</a:t>
            </a:r>
          </a:p>
          <a:p>
            <a:r>
              <a:rPr lang="cs-CZ" b="1" dirty="0" smtClean="0">
                <a:latin typeface="Tempus Sans ITC" pitchFamily="82" charset="0"/>
              </a:rPr>
              <a:t>Predátor</a:t>
            </a:r>
          </a:p>
          <a:p>
            <a:r>
              <a:rPr lang="cs-CZ" b="1" dirty="0" smtClean="0">
                <a:latin typeface="Tempus Sans ITC" pitchFamily="82" charset="0"/>
              </a:rPr>
              <a:t>Tělo opatřeno chapadly</a:t>
            </a:r>
          </a:p>
          <a:p>
            <a:r>
              <a:rPr lang="cs-CZ" b="1" dirty="0" smtClean="0">
                <a:latin typeface="Tempus Sans ITC" pitchFamily="82" charset="0"/>
              </a:rPr>
              <a:t>Reaktivní pohyb</a:t>
            </a:r>
          </a:p>
          <a:p>
            <a:r>
              <a:rPr lang="cs-CZ" b="1" dirty="0" smtClean="0">
                <a:latin typeface="Tempus Sans ITC" pitchFamily="82" charset="0"/>
              </a:rPr>
              <a:t>Krakatice obrovská je známá pro své největší oko mezi živočichy a to v průměru přes 30 cm!</a:t>
            </a:r>
            <a:endParaRPr lang="cs-CZ" b="1" dirty="0">
              <a:latin typeface="Tempus Sans ITC" pitchFamily="82" charset="0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atin typeface="Tempus Sans ITC" pitchFamily="82" charset="0"/>
              </a:rPr>
              <a:t>Citace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>
                <a:latin typeface="Tempus Sans ITC" pitchFamily="82" charset="0"/>
              </a:rPr>
              <a:t>Vlastní zdroje</a:t>
            </a:r>
            <a:endParaRPr lang="cs-CZ" b="1" dirty="0">
              <a:latin typeface="Tempus Sans ITC" pitchFamily="82" charset="0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>
              <a:buClr>
                <a:schemeClr val="tx1"/>
              </a:buClr>
            </a:pPr>
            <a:r>
              <a:rPr lang="cs-CZ" b="1" dirty="0" smtClean="0">
                <a:latin typeface="Tempus Sans ITC" pitchFamily="82" charset="0"/>
              </a:rPr>
              <a:t>Vytvořeno jako DUM do předmětu přírodopis na ZŠ a MŠ 17.listopadu 1325, Mladá Boleslav pro 6.ročník základní školy.</a:t>
            </a:r>
          </a:p>
          <a:p>
            <a:pPr>
              <a:buClr>
                <a:schemeClr val="tx1"/>
              </a:buClr>
            </a:pPr>
            <a:endParaRPr lang="cs-CZ" b="1" dirty="0" smtClean="0">
              <a:latin typeface="Tempus Sans ITC" pitchFamily="82" charset="0"/>
            </a:endParaRPr>
          </a:p>
          <a:p>
            <a:pPr>
              <a:buClr>
                <a:schemeClr val="tx1"/>
              </a:buClr>
            </a:pPr>
            <a:r>
              <a:rPr lang="cs-CZ" b="1" dirty="0" smtClean="0">
                <a:latin typeface="Tempus Sans ITC" pitchFamily="82" charset="0"/>
              </a:rPr>
              <a:t>Materiál slouží k doplnění učiva o bezobratlých.</a:t>
            </a:r>
          </a:p>
          <a:p>
            <a:pPr>
              <a:buClr>
                <a:schemeClr val="tx1"/>
              </a:buClr>
            </a:pPr>
            <a:endParaRPr lang="cs-CZ" b="1" dirty="0" smtClean="0">
              <a:latin typeface="Tempus Sans ITC" pitchFamily="82" charset="0"/>
            </a:endParaRPr>
          </a:p>
          <a:p>
            <a:pPr>
              <a:buClr>
                <a:schemeClr val="tx1"/>
              </a:buClr>
            </a:pPr>
            <a:r>
              <a:rPr lang="cs-CZ" b="1" dirty="0" smtClean="0">
                <a:latin typeface="Tempus Sans ITC" pitchFamily="82" charset="0"/>
              </a:rPr>
              <a:t>Materiál je vhodné prezentovat pomocí  interaktivní tabule.</a:t>
            </a:r>
          </a:p>
          <a:p>
            <a:pPr>
              <a:buClr>
                <a:schemeClr val="tx1"/>
              </a:buClr>
            </a:pPr>
            <a:endParaRPr lang="cs-CZ" b="1" dirty="0" smtClean="0">
              <a:latin typeface="Tempus Sans ITC" pitchFamily="82" charset="0"/>
            </a:endParaRPr>
          </a:p>
          <a:p>
            <a:pPr>
              <a:buClr>
                <a:schemeClr val="tx1"/>
              </a:buClr>
            </a:pPr>
            <a:r>
              <a:rPr lang="cs-CZ" b="1" dirty="0" smtClean="0">
                <a:latin typeface="Tempus Sans ITC" pitchFamily="82" charset="0"/>
              </a:rPr>
              <a:t>Materiál byl vytvořen a pilotován v I. pololetí školního roku 2011/2012</a:t>
            </a:r>
          </a:p>
          <a:p>
            <a:endParaRPr lang="cs-CZ" b="1" dirty="0">
              <a:latin typeface="Tempus Sans ITC" pitchFamily="82" charset="0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18</TotalTime>
  <Words>187</Words>
  <Application>Microsoft Office PowerPoint</Application>
  <PresentationFormat>Předvádění na obrazovce (4:3)</PresentationFormat>
  <Paragraphs>45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Měkkýši-Hlavonožci</vt:lpstr>
      <vt:lpstr>Snímek 2</vt:lpstr>
      <vt:lpstr>Snímek 3</vt:lpstr>
      <vt:lpstr>Snímek 4</vt:lpstr>
      <vt:lpstr>Snímek 5</vt:lpstr>
      <vt:lpstr>Citace </vt:lpstr>
      <vt:lpstr>Snímek 7</vt:lpstr>
    </vt:vector>
  </TitlesOfParts>
  <Company>Lucka a Lenka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hlavonožci</dc:title>
  <dc:creator>Mamka</dc:creator>
  <cp:lastModifiedBy>Dum</cp:lastModifiedBy>
  <cp:revision>5</cp:revision>
  <dcterms:created xsi:type="dcterms:W3CDTF">2011-12-31T15:28:04Z</dcterms:created>
  <dcterms:modified xsi:type="dcterms:W3CDTF">2012-12-18T15:07:14Z</dcterms:modified>
</cp:coreProperties>
</file>