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92F5-2EDA-45AA-8D48-3B5CDFEFB64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2DDE6-4452-46A6-9870-84CC9AB554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92F5-2EDA-45AA-8D48-3B5CDFEFB64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2DDE6-4452-46A6-9870-84CC9AB554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92F5-2EDA-45AA-8D48-3B5CDFEFB64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2DDE6-4452-46A6-9870-84CC9AB554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92F5-2EDA-45AA-8D48-3B5CDFEFB64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2DDE6-4452-46A6-9870-84CC9AB554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92F5-2EDA-45AA-8D48-3B5CDFEFB64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2DDE6-4452-46A6-9870-84CC9AB554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92F5-2EDA-45AA-8D48-3B5CDFEFB64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2DDE6-4452-46A6-9870-84CC9AB554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92F5-2EDA-45AA-8D48-3B5CDFEFB64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2DDE6-4452-46A6-9870-84CC9AB554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92F5-2EDA-45AA-8D48-3B5CDFEFB64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2DDE6-4452-46A6-9870-84CC9AB554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92F5-2EDA-45AA-8D48-3B5CDFEFB64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2DDE6-4452-46A6-9870-84CC9AB554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92F5-2EDA-45AA-8D48-3B5CDFEFB64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2DDE6-4452-46A6-9870-84CC9AB554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892F5-2EDA-45AA-8D48-3B5CDFEFB64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22DDE6-4452-46A6-9870-84CC9AB554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0892F5-2EDA-45AA-8D48-3B5CDFEFB64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22DDE6-4452-46A6-9870-84CC9AB5548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Viner Hand ITC" pitchFamily="66" charset="0"/>
              </a:rPr>
              <a:t>Členovci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717032"/>
            <a:ext cx="6400800" cy="2952328"/>
          </a:xfrm>
        </p:spPr>
        <p:txBody>
          <a:bodyPr>
            <a:normAutofit fontScale="62500" lnSpcReduction="20000"/>
          </a:bodyPr>
          <a:lstStyle/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Viner Hand ITC" pitchFamily="66" charset="0"/>
              </a:rPr>
              <a:t>Autor: Mgr. Iva </a:t>
            </a:r>
            <a:r>
              <a:rPr lang="cs-CZ" dirty="0" err="1" smtClean="0">
                <a:solidFill>
                  <a:schemeClr val="tx1"/>
                </a:solidFill>
                <a:latin typeface="Viner Hand ITC" pitchFamily="66" charset="0"/>
              </a:rPr>
              <a:t>Hirschová</a:t>
            </a:r>
            <a:endParaRPr lang="cs-CZ" dirty="0" smtClean="0">
              <a:solidFill>
                <a:schemeClr val="tx1"/>
              </a:solidFill>
              <a:latin typeface="Viner Hand ITC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Viner Hand ITC" pitchFamily="66" charset="0"/>
            </a:endParaRPr>
          </a:p>
          <a:p>
            <a:pPr>
              <a:defRPr/>
            </a:pPr>
            <a:r>
              <a:rPr lang="cs-CZ" smtClean="0">
                <a:solidFill>
                  <a:schemeClr val="tx1"/>
                </a:solidFill>
                <a:latin typeface="Viner Hand ITC" pitchFamily="66" charset="0"/>
              </a:rPr>
              <a:t>VY_32_INOVACE_25_dělení členovců</a:t>
            </a:r>
            <a:endParaRPr lang="cs-CZ" dirty="0" smtClean="0">
              <a:solidFill>
                <a:schemeClr val="tx1"/>
              </a:solidFill>
              <a:latin typeface="Viner Hand ITC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Viner Hand ITC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Viner Hand ITC" pitchFamily="66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Viner Hand ITC" pitchFamily="66" charset="0"/>
              </a:rPr>
              <a:t>Vytvořeno v rámci projektu „EU peníze školám“.</a:t>
            </a: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Viner Hand ITC" pitchFamily="66" charset="0"/>
              </a:rPr>
              <a:t>OP VK oblast podpory 1.4 s názvem Zlepšení podmínek pro vzdělávání na základních školách.</a:t>
            </a:r>
          </a:p>
          <a:p>
            <a:endParaRPr lang="cs-CZ" dirty="0">
              <a:latin typeface="Viner Hand ITC" pitchFamily="66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Viner Hand ITC" pitchFamily="66" charset="0"/>
              </a:rPr>
              <a:t>Obecná charakteristika</a:t>
            </a:r>
            <a:endParaRPr lang="cs-CZ" dirty="0">
              <a:latin typeface="Viner Hand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Mají členěné-článkované tělo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Výskyt- souš, voda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Jedovaté, nejedovaté formy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Cévní s.- otevřená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Nervová s.- žebříčkovitá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err="1" smtClean="0">
                <a:latin typeface="Viner Hand ITC" pitchFamily="66" charset="0"/>
              </a:rPr>
              <a:t>Gonochoristé</a:t>
            </a:r>
            <a:endParaRPr lang="cs-CZ" dirty="0" smtClean="0">
              <a:latin typeface="Viner Hand ITC" pitchFamily="66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Vnější kostra-chitin</a:t>
            </a:r>
            <a:endParaRPr lang="cs-CZ" dirty="0">
              <a:latin typeface="Viner Hand ITC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Viner Hand ITC" pitchFamily="66" charset="0"/>
              </a:rPr>
              <a:t>Dělení</a:t>
            </a:r>
            <a:endParaRPr lang="cs-CZ" dirty="0">
              <a:latin typeface="Viner Hand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Trilobiti-vyhynuly- PRVOHORY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>
              <a:latin typeface="Viner Hand ITC" pitchFamily="66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Pavoukovci-PAVOUCI ,ŠTÍŘI ,SEKÁČI ROZTOČI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>
              <a:latin typeface="Viner Hand ITC" pitchFamily="66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Korýši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>
              <a:latin typeface="Viner Hand ITC" pitchFamily="66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>
                <a:latin typeface="Viner Hand ITC" pitchFamily="66" charset="0"/>
              </a:rPr>
              <a:t> </a:t>
            </a:r>
            <a:r>
              <a:rPr lang="cs-CZ" dirty="0" err="1" smtClean="0">
                <a:latin typeface="Viner Hand ITC" pitchFamily="66" charset="0"/>
              </a:rPr>
              <a:t>Vzdušnicovci</a:t>
            </a:r>
            <a:r>
              <a:rPr lang="cs-CZ" dirty="0" smtClean="0">
                <a:latin typeface="Viner Hand ITC" pitchFamily="66" charset="0"/>
              </a:rPr>
              <a:t> –STONOŽKY, MNOHONOŽKY, HMYZ</a:t>
            </a:r>
            <a:endParaRPr lang="cs-CZ" dirty="0">
              <a:latin typeface="Viner Hand ITC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Viner Hand ITC" pitchFamily="66" charset="0"/>
              </a:rPr>
              <a:t>Trilobiti</a:t>
            </a:r>
            <a:endParaRPr lang="cs-CZ" dirty="0">
              <a:latin typeface="Viner Hand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Ovládly prvohorní moře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Dnes výskyt ve formě zkamenělin(otisk)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Tělo tři části, krunýř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err="1" smtClean="0">
                <a:latin typeface="Viner Hand ITC" pitchFamily="66" charset="0"/>
              </a:rPr>
              <a:t>Joachim</a:t>
            </a:r>
            <a:r>
              <a:rPr lang="cs-CZ" dirty="0" smtClean="0">
                <a:latin typeface="Viner Hand ITC" pitchFamily="66" charset="0"/>
              </a:rPr>
              <a:t> </a:t>
            </a:r>
            <a:r>
              <a:rPr lang="cs-CZ" dirty="0" err="1" smtClean="0">
                <a:latin typeface="Viner Hand ITC" pitchFamily="66" charset="0"/>
              </a:rPr>
              <a:t>Barrande</a:t>
            </a:r>
            <a:r>
              <a:rPr lang="cs-CZ" dirty="0" smtClean="0">
                <a:latin typeface="Viner Hand ITC" pitchFamily="66" charset="0"/>
              </a:rPr>
              <a:t>- významný </a:t>
            </a:r>
            <a:r>
              <a:rPr lang="cs-CZ" dirty="0" err="1" smtClean="0">
                <a:latin typeface="Viner Hand ITC" pitchFamily="66" charset="0"/>
              </a:rPr>
              <a:t>franc</a:t>
            </a:r>
            <a:r>
              <a:rPr lang="cs-CZ" dirty="0" smtClean="0">
                <a:latin typeface="Viner Hand ITC" pitchFamily="66" charset="0"/>
              </a:rPr>
              <a:t>. </a:t>
            </a:r>
            <a:r>
              <a:rPr lang="cs-CZ" dirty="0">
                <a:latin typeface="Viner Hand ITC" pitchFamily="66" charset="0"/>
              </a:rPr>
              <a:t>p</a:t>
            </a:r>
            <a:r>
              <a:rPr lang="cs-CZ" dirty="0" smtClean="0">
                <a:latin typeface="Viner Hand ITC" pitchFamily="66" charset="0"/>
              </a:rPr>
              <a:t>aleontolog. Objev Trilobitů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err="1" smtClean="0">
                <a:latin typeface="Viner Hand ITC" pitchFamily="66" charset="0"/>
              </a:rPr>
              <a:t>Barrandien</a:t>
            </a:r>
            <a:r>
              <a:rPr lang="cs-CZ" dirty="0" smtClean="0">
                <a:latin typeface="Viner Hand ITC" pitchFamily="66" charset="0"/>
              </a:rPr>
              <a:t>- oblast s výskytem zkamenělin(</a:t>
            </a:r>
            <a:r>
              <a:rPr lang="cs-CZ" dirty="0" err="1" smtClean="0">
                <a:latin typeface="Viner Hand ITC" pitchFamily="66" charset="0"/>
              </a:rPr>
              <a:t>Praha</a:t>
            </a:r>
            <a:r>
              <a:rPr lang="cs-CZ" dirty="0" smtClean="0">
                <a:latin typeface="Viner Hand ITC" pitchFamily="66" charset="0"/>
              </a:rPr>
              <a:t>-Plzeň) </a:t>
            </a:r>
            <a:r>
              <a:rPr lang="cs-CZ" dirty="0" err="1" smtClean="0">
                <a:latin typeface="Viner Hand ITC" pitchFamily="66" charset="0"/>
              </a:rPr>
              <a:t>Barrandov</a:t>
            </a:r>
            <a:r>
              <a:rPr lang="cs-CZ" dirty="0" smtClean="0">
                <a:latin typeface="Viner Hand ITC" pitchFamily="66" charset="0"/>
              </a:rPr>
              <a:t>-</a:t>
            </a:r>
            <a:r>
              <a:rPr lang="cs-CZ" dirty="0">
                <a:latin typeface="Viner Hand ITC" pitchFamily="66" charset="0"/>
              </a:rPr>
              <a:t>P</a:t>
            </a:r>
            <a:r>
              <a:rPr lang="cs-CZ" dirty="0" smtClean="0">
                <a:latin typeface="Viner Hand ITC" pitchFamily="66" charset="0"/>
              </a:rPr>
              <a:t>raha</a:t>
            </a:r>
            <a:endParaRPr lang="cs-CZ" dirty="0">
              <a:latin typeface="Viner Hand ITC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Viner Hand ITC" pitchFamily="66" charset="0"/>
              </a:rPr>
              <a:t>Pavoukovci</a:t>
            </a:r>
            <a:endParaRPr lang="cs-CZ" dirty="0">
              <a:latin typeface="Viner Hand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Tělo tvoří dvě části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>
              <a:latin typeface="Viner Hand ITC" pitchFamily="66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Hlavohruď a zadeček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>
              <a:latin typeface="Viner Hand ITC" pitchFamily="66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Hlavohruď vznikla spojením hlavy a hrudi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Zadeček navazuje na ni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>
              <a:latin typeface="Viner Hand ITC" pitchFamily="66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Končetiny- 4 páry, vyrůstají z hlavohrudi</a:t>
            </a:r>
            <a:endParaRPr lang="cs-CZ" dirty="0">
              <a:latin typeface="Viner Hand ITC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Pavouci- jedovatí, nejedovatí, kanibalismus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>
              <a:latin typeface="Viner Hand ITC" pitchFamily="66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Štíři- jedovatí, tropy, subtropy,Štír </a:t>
            </a:r>
            <a:r>
              <a:rPr lang="cs-CZ" dirty="0" err="1" smtClean="0">
                <a:latin typeface="Viner Hand ITC" pitchFamily="66" charset="0"/>
              </a:rPr>
              <a:t>kýlnatý</a:t>
            </a:r>
            <a:r>
              <a:rPr lang="cs-CZ" dirty="0" smtClean="0">
                <a:latin typeface="Viner Hand ITC" pitchFamily="66" charset="0"/>
              </a:rPr>
              <a:t>- ČR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>
              <a:latin typeface="Viner Hand ITC" pitchFamily="66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>
                <a:latin typeface="Viner Hand ITC" pitchFamily="66" charset="0"/>
              </a:rPr>
              <a:t> </a:t>
            </a:r>
            <a:r>
              <a:rPr lang="cs-CZ" dirty="0" smtClean="0">
                <a:latin typeface="Viner Hand ITC" pitchFamily="66" charset="0"/>
              </a:rPr>
              <a:t>Sekáči – schopnost odhození končetiny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>
              <a:latin typeface="Viner Hand ITC" pitchFamily="66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Roztoči- ektoparaziti</a:t>
            </a:r>
            <a:endParaRPr lang="cs-CZ" dirty="0">
              <a:latin typeface="Viner Hand ITC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Viner Hand ITC" pitchFamily="66" charset="0"/>
              </a:rPr>
              <a:t>Korýši</a:t>
            </a:r>
            <a:endParaRPr lang="cs-CZ" dirty="0">
              <a:latin typeface="Viner Hand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Většina žije ve vodě,minimálně potřebují vlhké prostředí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>
              <a:latin typeface="Viner Hand ITC" pitchFamily="66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Velikost- různá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>
              <a:latin typeface="Viner Hand ITC" pitchFamily="66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Dýchají žábrami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>
              <a:latin typeface="Viner Hand ITC" pitchFamily="66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Tělo většiny kryto krunýřem</a:t>
            </a:r>
            <a:endParaRPr lang="cs-CZ" dirty="0">
              <a:latin typeface="Viner Hand ITC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Viner Hand ITC" pitchFamily="66" charset="0"/>
              </a:rPr>
              <a:t>Vzdušnicovci</a:t>
            </a:r>
            <a:endParaRPr lang="cs-CZ" dirty="0">
              <a:latin typeface="Viner Hand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err="1" smtClean="0">
                <a:latin typeface="Viner Hand ITC" pitchFamily="66" charset="0"/>
              </a:rPr>
              <a:t>Dýchajív</a:t>
            </a:r>
            <a:r>
              <a:rPr lang="cs-CZ" dirty="0" smtClean="0">
                <a:latin typeface="Viner Hand ITC" pitchFamily="66" charset="0"/>
              </a:rPr>
              <a:t> vzdušnicemi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>
              <a:latin typeface="Viner Hand ITC" pitchFamily="66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Stonožky-dravé, tělo zploštělé, každý článek- jeden pár končetin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>
              <a:latin typeface="Viner Hand ITC" pitchFamily="66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Mnohonožky-nejsou dravé, nezploštělé tělo, každý článek. Dva páry nohou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Hmyz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Viner Hand ITC" pitchFamily="66" charset="0"/>
              </a:rPr>
              <a:t>Hmyz</a:t>
            </a:r>
            <a:endParaRPr lang="cs-CZ" dirty="0">
              <a:latin typeface="Viner Hand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Tělo má tři části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Hlava hruď zadeček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Končetin je 6, vyrůstají z hrudi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Dle vývoje dělíme hmyz na  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err="1" smtClean="0">
                <a:latin typeface="Viner Hand ITC" pitchFamily="66" charset="0"/>
              </a:rPr>
              <a:t>NDK.nedokonalá</a:t>
            </a:r>
            <a:r>
              <a:rPr lang="cs-CZ" dirty="0" smtClean="0">
                <a:latin typeface="Viner Hand ITC" pitchFamily="66" charset="0"/>
              </a:rPr>
              <a:t> proměna(vážka)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err="1" smtClean="0">
                <a:latin typeface="Viner Hand ITC" pitchFamily="66" charset="0"/>
              </a:rPr>
              <a:t>Vajičko</a:t>
            </a:r>
            <a:r>
              <a:rPr lang="cs-CZ" dirty="0" smtClean="0">
                <a:latin typeface="Viner Hand ITC" pitchFamily="66" charset="0"/>
              </a:rPr>
              <a:t>, larva, dospělec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DK-dokonalá proměna(vosa)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DK-</a:t>
            </a:r>
            <a:r>
              <a:rPr lang="cs-CZ" dirty="0" err="1" smtClean="0">
                <a:latin typeface="Viner Hand ITC" pitchFamily="66" charset="0"/>
              </a:rPr>
              <a:t>vajičko</a:t>
            </a:r>
            <a:r>
              <a:rPr lang="cs-CZ" dirty="0" smtClean="0">
                <a:latin typeface="Viner Hand ITC" pitchFamily="66" charset="0"/>
              </a:rPr>
              <a:t>, larva, kukla, dospělec</a:t>
            </a:r>
            <a:endParaRPr lang="cs-CZ" dirty="0">
              <a:latin typeface="Viner Hand ITC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Viner Hand ITC" pitchFamily="66" charset="0"/>
              </a:rPr>
              <a:t>Opakování</a:t>
            </a:r>
            <a:br>
              <a:rPr lang="cs-CZ" dirty="0" smtClean="0">
                <a:latin typeface="Viner Hand ITC" pitchFamily="66" charset="0"/>
              </a:rPr>
            </a:br>
            <a:endParaRPr lang="cs-CZ" dirty="0">
              <a:latin typeface="Viner Hand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Co je DK?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Co je NDK?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Kolik končetin má pavouk?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Kolik končetin má vosa?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Co je parazit?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Kdo byl </a:t>
            </a:r>
            <a:r>
              <a:rPr lang="cs-CZ" dirty="0" err="1" smtClean="0">
                <a:latin typeface="Viner Hand ITC" pitchFamily="66" charset="0"/>
              </a:rPr>
              <a:t>J.Barrande</a:t>
            </a:r>
            <a:r>
              <a:rPr lang="cs-CZ" dirty="0" smtClean="0">
                <a:latin typeface="Viner Hand ITC" pitchFamily="66" charset="0"/>
              </a:rPr>
              <a:t>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Co je zkamenělina?</a:t>
            </a:r>
            <a:endParaRPr lang="cs-CZ" dirty="0">
              <a:latin typeface="Viner Hand ITC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Viner Hand ITC" pitchFamily="66" charset="0"/>
              </a:rPr>
              <a:t>Citace</a:t>
            </a:r>
            <a:endParaRPr lang="cs-CZ" dirty="0">
              <a:latin typeface="Viner Hand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Viner Hand ITC" pitchFamily="66" charset="0"/>
              </a:rPr>
              <a:t>Vlastní zdroje</a:t>
            </a:r>
            <a:endParaRPr lang="cs-CZ" dirty="0">
              <a:latin typeface="Viner Hand ITC" pitchFamily="66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Clr>
                <a:schemeClr val="tx1"/>
              </a:buClr>
            </a:pPr>
            <a:r>
              <a:rPr lang="cs-CZ" dirty="0" smtClean="0">
                <a:latin typeface="Viner Hand ITC" pitchFamily="66" charset="0"/>
              </a:rPr>
              <a:t>Vytvořeno jako DUM do předmětu přírodopis na ZŠ a MŠ 17.listopadu 1325, Mladá Boleslav pro 6.ročník základní školy.</a:t>
            </a:r>
          </a:p>
          <a:p>
            <a:pPr>
              <a:buClr>
                <a:schemeClr val="tx1"/>
              </a:buClr>
            </a:pPr>
            <a:endParaRPr lang="cs-CZ" dirty="0" smtClean="0">
              <a:latin typeface="Viner Hand ITC" pitchFamily="66" charset="0"/>
            </a:endParaRPr>
          </a:p>
          <a:p>
            <a:pPr>
              <a:buClr>
                <a:schemeClr val="tx1"/>
              </a:buClr>
            </a:pPr>
            <a:r>
              <a:rPr lang="cs-CZ" dirty="0" smtClean="0">
                <a:latin typeface="Viner Hand ITC" pitchFamily="66" charset="0"/>
              </a:rPr>
              <a:t>Materiál slouží k doplnění učiva o bezobratlých.</a:t>
            </a:r>
          </a:p>
          <a:p>
            <a:pPr>
              <a:buClr>
                <a:schemeClr val="tx1"/>
              </a:buClr>
            </a:pPr>
            <a:endParaRPr lang="cs-CZ" dirty="0" smtClean="0">
              <a:latin typeface="Viner Hand ITC" pitchFamily="66" charset="0"/>
            </a:endParaRPr>
          </a:p>
          <a:p>
            <a:pPr>
              <a:buClr>
                <a:schemeClr val="tx1"/>
              </a:buClr>
            </a:pPr>
            <a:r>
              <a:rPr lang="cs-CZ" dirty="0" smtClean="0">
                <a:latin typeface="Viner Hand ITC" pitchFamily="66" charset="0"/>
              </a:rPr>
              <a:t>Materiál je vhodné prezentovat pomocí  interaktivní tabule.</a:t>
            </a:r>
          </a:p>
          <a:p>
            <a:pPr>
              <a:buClr>
                <a:schemeClr val="tx1"/>
              </a:buClr>
            </a:pPr>
            <a:endParaRPr lang="cs-CZ" dirty="0" smtClean="0">
              <a:latin typeface="Viner Hand ITC" pitchFamily="66" charset="0"/>
            </a:endParaRPr>
          </a:p>
          <a:p>
            <a:pPr>
              <a:buClr>
                <a:schemeClr val="tx1"/>
              </a:buClr>
            </a:pPr>
            <a:r>
              <a:rPr lang="cs-CZ" dirty="0" smtClean="0">
                <a:latin typeface="Viner Hand ITC" pitchFamily="66" charset="0"/>
              </a:rPr>
              <a:t>Materiál byl vytvořen a pilotován </a:t>
            </a:r>
            <a:r>
              <a:rPr lang="cs-CZ" smtClean="0">
                <a:latin typeface="Viner Hand ITC" pitchFamily="66" charset="0"/>
              </a:rPr>
              <a:t>v </a:t>
            </a:r>
            <a:r>
              <a:rPr lang="cs-CZ" smtClean="0">
                <a:latin typeface="Viner Hand ITC" pitchFamily="66" charset="0"/>
              </a:rPr>
              <a:t>II. </a:t>
            </a:r>
            <a:r>
              <a:rPr lang="cs-CZ" dirty="0" smtClean="0">
                <a:latin typeface="Viner Hand ITC" pitchFamily="66" charset="0"/>
              </a:rPr>
              <a:t>pololetí školního roku 2011/2012.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316</Words>
  <Application>Microsoft Office PowerPoint</Application>
  <PresentationFormat>Předvádění na obrazovce (4:3)</PresentationFormat>
  <Paragraphs>87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Členovci </vt:lpstr>
      <vt:lpstr>Obecná charakteristika</vt:lpstr>
      <vt:lpstr>Dělení</vt:lpstr>
      <vt:lpstr>Trilobiti</vt:lpstr>
      <vt:lpstr>Pavoukovci</vt:lpstr>
      <vt:lpstr>Prezentace aplikace PowerPoint</vt:lpstr>
      <vt:lpstr>Korýši</vt:lpstr>
      <vt:lpstr>Vzdušnicovci</vt:lpstr>
      <vt:lpstr>Hmyz</vt:lpstr>
      <vt:lpstr>Opakování </vt:lpstr>
      <vt:lpstr>Citace</vt:lpstr>
      <vt:lpstr>Prezentace aplikace PowerPoint</vt:lpstr>
    </vt:vector>
  </TitlesOfParts>
  <Company>Lucka a Lenka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Členovci </dc:title>
  <dc:creator>Mamka</dc:creator>
  <cp:lastModifiedBy>Iva Hirschová</cp:lastModifiedBy>
  <cp:revision>6</cp:revision>
  <dcterms:created xsi:type="dcterms:W3CDTF">2011-12-31T16:00:01Z</dcterms:created>
  <dcterms:modified xsi:type="dcterms:W3CDTF">2012-03-26T16:15:04Z</dcterms:modified>
</cp:coreProperties>
</file>