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950D4-8580-4616-88B9-B4DE11ADC74A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20EF5-A74F-43EB-8C20-B600A8D7A6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0539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950D4-8580-4616-88B9-B4DE11ADC74A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20EF5-A74F-43EB-8C20-B600A8D7A6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5214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950D4-8580-4616-88B9-B4DE11ADC74A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20EF5-A74F-43EB-8C20-B600A8D7A6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6647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950D4-8580-4616-88B9-B4DE11ADC74A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20EF5-A74F-43EB-8C20-B600A8D7A6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5425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950D4-8580-4616-88B9-B4DE11ADC74A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20EF5-A74F-43EB-8C20-B600A8D7A6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9651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950D4-8580-4616-88B9-B4DE11ADC74A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20EF5-A74F-43EB-8C20-B600A8D7A6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9826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950D4-8580-4616-88B9-B4DE11ADC74A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20EF5-A74F-43EB-8C20-B600A8D7A6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0924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950D4-8580-4616-88B9-B4DE11ADC74A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20EF5-A74F-43EB-8C20-B600A8D7A6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8588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950D4-8580-4616-88B9-B4DE11ADC74A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20EF5-A74F-43EB-8C20-B600A8D7A6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4811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950D4-8580-4616-88B9-B4DE11ADC74A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20EF5-A74F-43EB-8C20-B600A8D7A6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7630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950D4-8580-4616-88B9-B4DE11ADC74A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20EF5-A74F-43EB-8C20-B600A8D7A6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9689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98000" r="-9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C950D4-8580-4616-88B9-B4DE11ADC74A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020EF5-A74F-43EB-8C20-B600A8D7A6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208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Pavoukovci</a:t>
            </a:r>
            <a:endParaRPr lang="cs-CZ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711152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Autor: Mgr. Iva </a:t>
            </a:r>
            <a:r>
              <a:rPr lang="cs-CZ" dirty="0" err="1" smtClean="0">
                <a:solidFill>
                  <a:schemeClr val="bg1"/>
                </a:solidFill>
                <a:latin typeface="Matura MT Script Capitals" pitchFamily="66" charset="0"/>
              </a:rPr>
              <a:t>Hirschová</a:t>
            </a:r>
            <a:endParaRPr lang="cs-CZ" dirty="0" smtClean="0">
              <a:solidFill>
                <a:schemeClr val="bg1"/>
              </a:solidFill>
              <a:latin typeface="Matura MT Script Capitals" pitchFamily="66" charset="0"/>
            </a:endParaRPr>
          </a:p>
          <a:p>
            <a:pPr>
              <a:defRPr/>
            </a:pPr>
            <a:endParaRPr lang="cs-CZ" dirty="0" smtClean="0">
              <a:solidFill>
                <a:schemeClr val="bg1"/>
              </a:solidFill>
              <a:latin typeface="Matura MT Script Capitals" pitchFamily="66" charset="0"/>
            </a:endParaRPr>
          </a:p>
          <a:p>
            <a:pPr>
              <a:defRPr/>
            </a:pPr>
            <a:r>
              <a:rPr lang="cs-CZ" smtClean="0">
                <a:solidFill>
                  <a:schemeClr val="bg1"/>
                </a:solidFill>
                <a:latin typeface="Matura MT Script Capitals" pitchFamily="66" charset="0"/>
              </a:rPr>
              <a:t>VY_32_INOVACE_26_Přehled </a:t>
            </a: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členovců</a:t>
            </a:r>
          </a:p>
          <a:p>
            <a:pPr>
              <a:defRPr/>
            </a:pPr>
            <a:endParaRPr lang="cs-CZ" dirty="0" smtClean="0">
              <a:solidFill>
                <a:schemeClr val="bg1"/>
              </a:solidFill>
              <a:latin typeface="Matura MT Script Capitals" pitchFamily="66" charset="0"/>
            </a:endParaRPr>
          </a:p>
          <a:p>
            <a:pPr>
              <a:defRPr/>
            </a:pPr>
            <a:endParaRPr lang="cs-CZ" dirty="0" smtClean="0">
              <a:solidFill>
                <a:schemeClr val="bg1"/>
              </a:solidFill>
              <a:latin typeface="Matura MT Script Capitals" pitchFamily="66" charset="0"/>
            </a:endParaRPr>
          </a:p>
          <a:p>
            <a:pPr>
              <a:defRPr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Vytvořeno v rámci projektu „EU peníze školám“.</a:t>
            </a:r>
          </a:p>
          <a:p>
            <a:pPr>
              <a:defRPr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OP VK oblast podpory 1.4 s názvem Zlepšení podmínek pro vzdělávání na základních školách.</a:t>
            </a:r>
          </a:p>
          <a:p>
            <a:endParaRPr lang="cs-CZ" dirty="0" smtClean="0">
              <a:latin typeface="Viner Hand ITC" pitchFamily="66" charset="0"/>
            </a:endParaRPr>
          </a:p>
          <a:p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4241193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bg1"/>
                </a:solidFill>
                <a:latin typeface="Matura MT Script Capitals" pitchFamily="66" charset="0"/>
              </a:rPr>
              <a:t>D</a:t>
            </a: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ělení</a:t>
            </a:r>
            <a:endParaRPr lang="cs-CZ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PAVOUCI </a:t>
            </a:r>
          </a:p>
          <a:p>
            <a:pPr>
              <a:buFont typeface="Wingdings" pitchFamily="2" charset="2"/>
              <a:buChar char="v"/>
            </a:pPr>
            <a:endParaRPr lang="cs-CZ" dirty="0" smtClean="0">
              <a:solidFill>
                <a:schemeClr val="bg1"/>
              </a:solidFill>
              <a:latin typeface="Matura MT Script Capitals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ŠTÍŘI</a:t>
            </a:r>
          </a:p>
          <a:p>
            <a:pPr>
              <a:buFont typeface="Wingdings" pitchFamily="2" charset="2"/>
              <a:buChar char="v"/>
            </a:pPr>
            <a:endParaRPr lang="cs-CZ" dirty="0" smtClean="0">
              <a:solidFill>
                <a:schemeClr val="bg1"/>
              </a:solidFill>
              <a:latin typeface="Matura MT Script Capitals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SEKÁČI</a:t>
            </a:r>
          </a:p>
          <a:p>
            <a:pPr>
              <a:buFont typeface="Wingdings" pitchFamily="2" charset="2"/>
              <a:buChar char="v"/>
            </a:pPr>
            <a:endParaRPr lang="cs-CZ" dirty="0" smtClean="0">
              <a:solidFill>
                <a:schemeClr val="bg1"/>
              </a:solidFill>
              <a:latin typeface="Matura MT Script Capitals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ROZTOČI</a:t>
            </a:r>
            <a:endParaRPr lang="cs-CZ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402714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bg1"/>
                </a:solidFill>
                <a:latin typeface="Matura MT Script Capitals" pitchFamily="66" charset="0"/>
              </a:rPr>
              <a:t>P</a:t>
            </a: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AVOUCI</a:t>
            </a:r>
            <a:endParaRPr lang="cs-CZ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Skupina organismů žijících na většině území planety.</a:t>
            </a:r>
          </a:p>
          <a:p>
            <a:pPr marL="514350" indent="-514350"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Jsou mezi nimi i jedovaté formy.</a:t>
            </a:r>
          </a:p>
          <a:p>
            <a:pPr marL="514350" indent="-514350"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Jejich tělo je tvořeno dvěma částmi</a:t>
            </a:r>
          </a:p>
          <a:p>
            <a:pPr marL="514350" indent="-514350"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Větší část    - hlavohruď</a:t>
            </a:r>
          </a:p>
          <a:p>
            <a:pPr marL="514350" indent="-514350"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Menší část  - zadeček</a:t>
            </a:r>
          </a:p>
          <a:p>
            <a:pPr marL="514350" indent="-514350"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Končetiny vyrůstají z hlavohrudi- 8 noh</a:t>
            </a:r>
          </a:p>
          <a:p>
            <a:pPr marL="514350" indent="-514350"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Jednoduché a složené oči</a:t>
            </a:r>
            <a:endParaRPr lang="cs-CZ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1026" name="Picture 2" descr="C:\Documents and Settings\Mamka\Local Settings\Temporary Internet Files\Content.IE5\9W6BLO3U\MC90034692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1916832"/>
            <a:ext cx="1872208" cy="20760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65725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Pavučina</a:t>
            </a:r>
            <a:b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</a:br>
            <a:endParaRPr lang="cs-CZ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Většina pavouků tvoří pavučinu- vlákno produkují snovací bradavky na spodní straně zadečku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Tekutina, která je bradavkami vylučována na vzduchu tuhne a tvoří  vlákno, které spřádají do charakteristického tvaru- dle druhů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K čemu je pavučina?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Je to past na kořist</a:t>
            </a:r>
            <a:endParaRPr lang="cs-CZ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2052" name="Picture 4" descr="C:\Documents and Settings\Mamka\Local Settings\Temporary Internet Files\Content.IE5\EGCU260Z\MP9004015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4653136"/>
            <a:ext cx="2952328" cy="19674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00540465"/>
      </p:ext>
    </p:extLst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Jak je tvořena pavučina?</a:t>
            </a:r>
            <a:endParaRPr lang="cs-CZ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Pravidelný tvar má tzv. signální vlákno, které propojuje pavučinu s pavoukem a informuje ho o případné kořisti.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Pavučinu najdeme zpravidla v nadzemních patrech.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Pod zemí je ale také k vidění…nevěříte?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Rod. </a:t>
            </a:r>
            <a:r>
              <a:rPr lang="cs-CZ" dirty="0" err="1" smtClean="0">
                <a:solidFill>
                  <a:schemeClr val="bg1"/>
                </a:solidFill>
                <a:latin typeface="Matura MT Script Capitals" pitchFamily="66" charset="0"/>
              </a:rPr>
              <a:t>Sklípkánek</a:t>
            </a: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- pavučina tvaru dámské punčochy  „</a:t>
            </a:r>
            <a:r>
              <a:rPr lang="cs-CZ" dirty="0" err="1" smtClean="0">
                <a:solidFill>
                  <a:schemeClr val="bg1"/>
                </a:solidFill>
                <a:latin typeface="Matura MT Script Capitals" pitchFamily="66" charset="0"/>
              </a:rPr>
              <a:t>vložena“v</a:t>
            </a: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 zemi.</a:t>
            </a:r>
            <a:endParaRPr lang="cs-CZ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5122" name="Picture 2" descr="C:\Documents and Settings\Mamka\Local Settings\Temporary Internet Files\Content.IE5\GMW9FLOB\MP90040678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5979976">
            <a:off x="7039892" y="4954414"/>
            <a:ext cx="1355549" cy="20323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24977840"/>
      </p:ext>
    </p:extLst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Kanibalismus</a:t>
            </a:r>
            <a:endParaRPr lang="cs-CZ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Kanibalismus je pojídání jedinců téhož druhu.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Rod </a:t>
            </a:r>
            <a:r>
              <a:rPr lang="cs-CZ" dirty="0" err="1" smtClean="0">
                <a:solidFill>
                  <a:schemeClr val="bg1"/>
                </a:solidFill>
                <a:latin typeface="Matura MT Script Capitals" pitchFamily="66" charset="0"/>
              </a:rPr>
              <a:t>Sklípkánek</a:t>
            </a: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  je kanibalismem proslulý.</a:t>
            </a:r>
          </a:p>
          <a:p>
            <a:pPr>
              <a:buFont typeface="Wingdings" pitchFamily="2" charset="2"/>
              <a:buChar char="v"/>
            </a:pPr>
            <a:endParaRPr lang="cs-CZ" dirty="0" smtClean="0">
              <a:solidFill>
                <a:schemeClr val="bg1"/>
              </a:solidFill>
              <a:latin typeface="Matura MT Script Capitals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Po oplodnění, které je u pavouků vnitřní samička samečka sežere.</a:t>
            </a:r>
          </a:p>
          <a:p>
            <a:pPr>
              <a:buFont typeface="Wingdings" pitchFamily="2" charset="2"/>
              <a:buChar char="v"/>
            </a:pPr>
            <a:endParaRPr lang="cs-CZ" dirty="0" smtClean="0">
              <a:solidFill>
                <a:schemeClr val="bg1"/>
              </a:solidFill>
              <a:latin typeface="Matura MT Script Capitals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U nás se tento, dnes chráněný druh, vyskytuje u obce </a:t>
            </a:r>
            <a:r>
              <a:rPr lang="cs-CZ" dirty="0" err="1" smtClean="0">
                <a:solidFill>
                  <a:schemeClr val="bg1"/>
                </a:solidFill>
                <a:latin typeface="Matura MT Script Capitals" pitchFamily="66" charset="0"/>
              </a:rPr>
              <a:t>Sýčina</a:t>
            </a: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, na jižní straně Chlumu.</a:t>
            </a:r>
            <a:endParaRPr lang="cs-CZ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88000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Mimotělní trávení</a:t>
            </a:r>
            <a:endParaRPr lang="cs-CZ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Vnitřní stavba těla pavouka je vcelku podobná ostatním pavoukovcům.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DS-plicní vaky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CS- otevřená, trubicovité srdce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VS-</a:t>
            </a:r>
            <a:r>
              <a:rPr lang="cs-CZ" dirty="0" err="1" smtClean="0">
                <a:solidFill>
                  <a:schemeClr val="bg1"/>
                </a:solidFill>
                <a:latin typeface="Matura MT Script Capitals" pitchFamily="66" charset="0"/>
              </a:rPr>
              <a:t>Malphigické</a:t>
            </a: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 trubice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NS-žebříčkovitá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TS- a jsme u toho! Mimotělní trávení- pavouk vystříkne trávící šťávy do těla oběti –tu natráví a vysaje obsah do těla .</a:t>
            </a:r>
            <a:endParaRPr lang="cs-CZ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789986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Jedovatí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Černá vdova-Snovačka jedovatá- pavouk Austrálie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Její tělo má elegantní štíhlý tvar- na hřbetní straně zadečku jsou symbolické červené přesýpací hodiny-výskyt v blízkosti </a:t>
            </a:r>
            <a:r>
              <a:rPr lang="cs-CZ" dirty="0" err="1" smtClean="0">
                <a:solidFill>
                  <a:schemeClr val="bg1"/>
                </a:solidFill>
                <a:latin typeface="Matura MT Script Capitals" pitchFamily="66" charset="0"/>
              </a:rPr>
              <a:t>lidí.Jed</a:t>
            </a: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 silnější než </a:t>
            </a:r>
            <a:r>
              <a:rPr lang="cs-CZ" dirty="0" err="1" smtClean="0">
                <a:solidFill>
                  <a:schemeClr val="bg1"/>
                </a:solidFill>
                <a:latin typeface="Matura MT Script Capitals" pitchFamily="66" charset="0"/>
              </a:rPr>
              <a:t>chřestýš,velikost</a:t>
            </a: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 4 cm.</a:t>
            </a:r>
          </a:p>
          <a:p>
            <a:pPr>
              <a:buFont typeface="Wingdings" pitchFamily="2" charset="2"/>
              <a:buChar char="v"/>
            </a:pPr>
            <a:endParaRPr lang="cs-CZ" dirty="0">
              <a:solidFill>
                <a:schemeClr val="bg1"/>
              </a:solidFill>
              <a:latin typeface="Matura MT Script Capitals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Sklípkani- výskyt </a:t>
            </a:r>
            <a:r>
              <a:rPr lang="cs-CZ" dirty="0" err="1" smtClean="0">
                <a:solidFill>
                  <a:schemeClr val="bg1"/>
                </a:solidFill>
                <a:latin typeface="Matura MT Script Capitals" pitchFamily="66" charset="0"/>
              </a:rPr>
              <a:t>Afrika,zavalité</a:t>
            </a: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, chlupaté tělo</a:t>
            </a:r>
          </a:p>
          <a:p>
            <a:pPr>
              <a:buFont typeface="Wingdings" pitchFamily="2" charset="2"/>
              <a:buChar char="v"/>
            </a:pPr>
            <a:r>
              <a:rPr lang="cs-CZ" dirty="0">
                <a:solidFill>
                  <a:schemeClr val="bg1"/>
                </a:solidFill>
                <a:latin typeface="Matura MT Script Capitals" pitchFamily="66" charset="0"/>
              </a:rPr>
              <a:t> </a:t>
            </a: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                 nestaví </a:t>
            </a:r>
            <a:r>
              <a:rPr lang="cs-CZ" dirty="0" err="1" smtClean="0">
                <a:solidFill>
                  <a:schemeClr val="bg1"/>
                </a:solidFill>
                <a:latin typeface="Matura MT Script Capitals" pitchFamily="66" charset="0"/>
              </a:rPr>
              <a:t>pavučiny,velikost</a:t>
            </a: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 30 cm</a:t>
            </a:r>
            <a:endParaRPr lang="cs-CZ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3074" name="Picture 2" descr="C:\Documents and Settings\Mamka\Local Settings\Temporary Internet Files\Content.IE5\9W6BLO3U\MP90040152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5301208"/>
            <a:ext cx="1824384" cy="1215761"/>
          </a:xfrm>
          <a:prstGeom prst="rect">
            <a:avLst/>
          </a:prstGeom>
          <a:noFill/>
        </p:spPr>
      </p:pic>
      <p:pic>
        <p:nvPicPr>
          <p:cNvPr id="3076" name="Picture 4" descr="C:\Documents and Settings\Mamka\Local Settings\Temporary Internet Files\Content.IE5\EGCU260Z\MC90043668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404664"/>
            <a:ext cx="1244542" cy="15700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38001302"/>
      </p:ext>
    </p:extLst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U nás žijící</a:t>
            </a:r>
            <a:b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</a:br>
            <a:endParaRPr lang="cs-CZ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Pokoutníci</a:t>
            </a:r>
          </a:p>
          <a:p>
            <a:pPr>
              <a:buFont typeface="Wingdings" pitchFamily="2" charset="2"/>
              <a:buChar char="v"/>
            </a:pPr>
            <a:endParaRPr lang="cs-CZ" dirty="0" smtClean="0">
              <a:solidFill>
                <a:schemeClr val="bg1"/>
              </a:solidFill>
              <a:latin typeface="Matura MT Script Capitals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Běžníci</a:t>
            </a:r>
          </a:p>
          <a:p>
            <a:pPr>
              <a:buFont typeface="Wingdings" pitchFamily="2" charset="2"/>
              <a:buChar char="v"/>
            </a:pPr>
            <a:endParaRPr lang="cs-CZ" dirty="0" smtClean="0">
              <a:solidFill>
                <a:schemeClr val="bg1"/>
              </a:solidFill>
              <a:latin typeface="Matura MT Script Capitals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Skákavky</a:t>
            </a:r>
          </a:p>
          <a:p>
            <a:pPr>
              <a:buFont typeface="Wingdings" pitchFamily="2" charset="2"/>
              <a:buChar char="v"/>
            </a:pPr>
            <a:endParaRPr lang="cs-CZ" dirty="0" smtClean="0">
              <a:solidFill>
                <a:schemeClr val="bg1"/>
              </a:solidFill>
              <a:latin typeface="Matura MT Script Capitals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cs-CZ" dirty="0">
                <a:solidFill>
                  <a:schemeClr val="bg1"/>
                </a:solidFill>
                <a:latin typeface="Matura MT Script Capitals" pitchFamily="66" charset="0"/>
              </a:rPr>
              <a:t>K</a:t>
            </a: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řižáci</a:t>
            </a:r>
            <a:endParaRPr lang="cs-CZ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4104" name="Picture 8" descr="C:\Documents and Settings\Mamka\Local Settings\Temporary Internet Files\Content.IE5\M23T12TZ\MP90018254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4077072"/>
            <a:ext cx="3657600" cy="2438400"/>
          </a:xfrm>
          <a:prstGeom prst="rect">
            <a:avLst/>
          </a:prstGeom>
          <a:noFill/>
        </p:spPr>
      </p:pic>
      <p:pic>
        <p:nvPicPr>
          <p:cNvPr id="4106" name="Picture 10" descr="C:\Documents and Settings\Mamka\Local Settings\Temporary Internet Files\Content.IE5\M23T12TZ\MP90040697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124744"/>
            <a:ext cx="4125922" cy="27495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05774385"/>
      </p:ext>
    </p:extLst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Citace</a:t>
            </a:r>
            <a:endParaRPr lang="cs-CZ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Vlastní zdroje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Galerie klipart</a:t>
            </a:r>
            <a:endParaRPr lang="cs-CZ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616774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Clr>
                <a:schemeClr val="bg1"/>
              </a:buCl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Vytvořeno jako DUM do předmětu přírodopis na ZŠ a MŠ 17.listopadu 1325, Mladá Boleslav pro 6.ročník základní školy.</a:t>
            </a:r>
          </a:p>
          <a:p>
            <a:pPr>
              <a:buClr>
                <a:schemeClr val="bg1"/>
              </a:buClr>
              <a:buFont typeface="Wingdings" pitchFamily="2" charset="2"/>
              <a:buChar char="v"/>
            </a:pPr>
            <a:endParaRPr lang="cs-CZ" dirty="0" smtClean="0">
              <a:solidFill>
                <a:schemeClr val="bg1"/>
              </a:solidFill>
              <a:latin typeface="Matura MT Script Capitals" pitchFamily="66" charset="0"/>
            </a:endParaRPr>
          </a:p>
          <a:p>
            <a:pPr>
              <a:buClr>
                <a:schemeClr val="bg1"/>
              </a:buCl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Materiál slouží k doplnění učiva o bezobratlých.</a:t>
            </a:r>
          </a:p>
          <a:p>
            <a:pPr>
              <a:buClr>
                <a:schemeClr val="bg1"/>
              </a:buClr>
              <a:buFont typeface="Wingdings" pitchFamily="2" charset="2"/>
              <a:buChar char="v"/>
            </a:pPr>
            <a:endParaRPr lang="cs-CZ" dirty="0" smtClean="0">
              <a:solidFill>
                <a:schemeClr val="bg1"/>
              </a:solidFill>
              <a:latin typeface="Matura MT Script Capitals" pitchFamily="66" charset="0"/>
            </a:endParaRPr>
          </a:p>
          <a:p>
            <a:pPr>
              <a:buClr>
                <a:schemeClr val="bg1"/>
              </a:buCl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Materiál je vhodné prezentovat pomocí  interaktivní tabule.</a:t>
            </a:r>
          </a:p>
          <a:p>
            <a:pPr>
              <a:buClr>
                <a:schemeClr val="bg1"/>
              </a:buClr>
              <a:buFont typeface="Wingdings" pitchFamily="2" charset="2"/>
              <a:buChar char="v"/>
            </a:pPr>
            <a:endParaRPr lang="cs-CZ" dirty="0" smtClean="0">
              <a:solidFill>
                <a:schemeClr val="bg1"/>
              </a:solidFill>
              <a:latin typeface="Matura MT Script Capitals" pitchFamily="66" charset="0"/>
            </a:endParaRPr>
          </a:p>
          <a:p>
            <a:pPr>
              <a:buClr>
                <a:schemeClr val="bg1"/>
              </a:buClr>
              <a:buFont typeface="Wingdings" pitchFamily="2" charset="2"/>
              <a:buChar char="v"/>
            </a:pP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Materiál byl vytvořen a pilotován </a:t>
            </a:r>
            <a:r>
              <a:rPr lang="cs-CZ" smtClean="0">
                <a:solidFill>
                  <a:schemeClr val="bg1"/>
                </a:solidFill>
                <a:latin typeface="Matura MT Script Capitals" pitchFamily="66" charset="0"/>
              </a:rPr>
              <a:t>v </a:t>
            </a:r>
            <a:r>
              <a:rPr lang="cs-CZ" smtClean="0">
                <a:solidFill>
                  <a:schemeClr val="bg1"/>
                </a:solidFill>
                <a:latin typeface="Matura MT Script Capitals" pitchFamily="66" charset="0"/>
              </a:rPr>
              <a:t>II. </a:t>
            </a:r>
            <a:r>
              <a:rPr lang="cs-CZ" dirty="0" smtClean="0">
                <a:solidFill>
                  <a:schemeClr val="bg1"/>
                </a:solidFill>
                <a:latin typeface="Matura MT Script Capitals" pitchFamily="66" charset="0"/>
              </a:rPr>
              <a:t>pololetí školního roku 2011/2012.</a:t>
            </a:r>
          </a:p>
          <a:p>
            <a:pPr>
              <a:buClr>
                <a:schemeClr val="bg1"/>
              </a:buClr>
            </a:pP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735954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367</Words>
  <Application>Microsoft Office PowerPoint</Application>
  <PresentationFormat>Předvádění na obrazovce (4:3)</PresentationFormat>
  <Paragraphs>72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Pavoukovci</vt:lpstr>
      <vt:lpstr>Dělení</vt:lpstr>
      <vt:lpstr>PAVOUCI</vt:lpstr>
      <vt:lpstr>Pavučina </vt:lpstr>
      <vt:lpstr>Jak je tvořena pavučina?</vt:lpstr>
      <vt:lpstr>Kanibalismus</vt:lpstr>
      <vt:lpstr>Mimotělní trávení</vt:lpstr>
      <vt:lpstr>Jedovatí </vt:lpstr>
      <vt:lpstr> U nás žijící </vt:lpstr>
      <vt:lpstr>Citace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Pavoukovci</dc:title>
  <dc:creator>Iva Hirschová</dc:creator>
  <cp:lastModifiedBy>Iva Hirschová</cp:lastModifiedBy>
  <cp:revision>10</cp:revision>
  <dcterms:created xsi:type="dcterms:W3CDTF">2012-01-03T14:02:46Z</dcterms:created>
  <dcterms:modified xsi:type="dcterms:W3CDTF">2012-03-26T16:15:25Z</dcterms:modified>
</cp:coreProperties>
</file>