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020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C68C-BBE4-4CBB-B2C0-CC3BC21CB6C8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D34D-8AEA-46F9-85DB-DC9846148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C68C-BBE4-4CBB-B2C0-CC3BC21CB6C8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D34D-8AEA-46F9-85DB-DC9846148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C68C-BBE4-4CBB-B2C0-CC3BC21CB6C8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D34D-8AEA-46F9-85DB-DC9846148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C68C-BBE4-4CBB-B2C0-CC3BC21CB6C8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D34D-8AEA-46F9-85DB-DC9846148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C68C-BBE4-4CBB-B2C0-CC3BC21CB6C8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D34D-8AEA-46F9-85DB-DC9846148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C68C-BBE4-4CBB-B2C0-CC3BC21CB6C8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D34D-8AEA-46F9-85DB-DC9846148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C68C-BBE4-4CBB-B2C0-CC3BC21CB6C8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D34D-8AEA-46F9-85DB-DC9846148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C68C-BBE4-4CBB-B2C0-CC3BC21CB6C8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D34D-8AEA-46F9-85DB-DC9846148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C68C-BBE4-4CBB-B2C0-CC3BC21CB6C8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D34D-8AEA-46F9-85DB-DC9846148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C68C-BBE4-4CBB-B2C0-CC3BC21CB6C8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D34D-8AEA-46F9-85DB-DC9846148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FC68C-BBE4-4CBB-B2C0-CC3BC21CB6C8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8D34D-8AEA-46F9-85DB-DC9846148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5000"/>
            <a:lum/>
          </a:blip>
          <a:srcRect/>
          <a:stretch>
            <a:fillRect l="-98000" r="-9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DFC68C-BBE4-4CBB-B2C0-CC3BC21CB6C8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C8D34D-8AEA-46F9-85DB-DC9846148C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Monotype Corsiva" pitchFamily="66" charset="0"/>
              </a:rPr>
              <a:t>Hmyz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40000" lnSpcReduction="20000"/>
          </a:bodyPr>
          <a:lstStyle/>
          <a:p>
            <a:pPr>
              <a:defRPr/>
            </a:pPr>
            <a:r>
              <a:rPr lang="cs-CZ" sz="6600" dirty="0" smtClean="0">
                <a:solidFill>
                  <a:schemeClr val="tx1"/>
                </a:solidFill>
                <a:latin typeface="Monotype Corsiva" pitchFamily="66" charset="0"/>
              </a:rPr>
              <a:t>Autor: Mgr. Iva </a:t>
            </a:r>
            <a:r>
              <a:rPr lang="cs-CZ" sz="6600" dirty="0" err="1" smtClean="0">
                <a:solidFill>
                  <a:schemeClr val="tx1"/>
                </a:solidFill>
                <a:latin typeface="Monotype Corsiva" pitchFamily="66" charset="0"/>
              </a:rPr>
              <a:t>Hirschová</a:t>
            </a:r>
            <a:endParaRPr lang="cs-CZ" sz="66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>
              <a:defRPr/>
            </a:pPr>
            <a:endParaRPr lang="cs-CZ" sz="66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>
              <a:defRPr/>
            </a:pPr>
            <a:r>
              <a:rPr lang="cs-CZ" sz="6600" dirty="0" smtClean="0">
                <a:solidFill>
                  <a:schemeClr val="tx1"/>
                </a:solidFill>
                <a:latin typeface="Monotype Corsiva" pitchFamily="66" charset="0"/>
              </a:rPr>
              <a:t>VY_32_INOVACE_29_Strašilky</a:t>
            </a:r>
          </a:p>
          <a:p>
            <a:pPr>
              <a:defRPr/>
            </a:pPr>
            <a:endParaRPr lang="cs-CZ" sz="40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>
              <a:defRPr/>
            </a:pPr>
            <a:endParaRPr lang="cs-CZ" sz="40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>
              <a:defRPr/>
            </a:pPr>
            <a:endParaRPr lang="cs-CZ" sz="4000" dirty="0" smtClean="0">
              <a:solidFill>
                <a:schemeClr val="tx1"/>
              </a:solidFill>
              <a:latin typeface="Monotype Corsiva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Monotype Corsiva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Monotype Corsiva" pitchFamily="66" charset="0"/>
              </a:rPr>
              <a:t>OP VK oblast podpory 1.4 s názvem Zlepšení podmínek pro vzdělávání na základních školách</a:t>
            </a:r>
          </a:p>
          <a:p>
            <a:endParaRPr lang="cs-CZ" sz="4000" dirty="0" smtClean="0">
              <a:solidFill>
                <a:srgbClr val="FF0000"/>
              </a:solidFill>
              <a:latin typeface="Monotype Corsiva" pitchFamily="66" charset="0"/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Monotype Corsiva" pitchFamily="66" charset="0"/>
              </a:rPr>
              <a:t>Tropický a subtropický hmyz</a:t>
            </a:r>
          </a:p>
          <a:p>
            <a:r>
              <a:rPr lang="cs-CZ" b="1" dirty="0" smtClean="0">
                <a:latin typeface="Monotype Corsiva" pitchFamily="66" charset="0"/>
              </a:rPr>
              <a:t>Dokonalé přizpůsobení okolí</a:t>
            </a:r>
          </a:p>
          <a:p>
            <a:r>
              <a:rPr lang="cs-CZ" b="1" dirty="0" smtClean="0">
                <a:latin typeface="Monotype Corsiva" pitchFamily="66" charset="0"/>
              </a:rPr>
              <a:t>Velikost od 5- 30 cm, </a:t>
            </a:r>
            <a:r>
              <a:rPr lang="cs-CZ" b="1" dirty="0" err="1" smtClean="0">
                <a:latin typeface="Monotype Corsiva" pitchFamily="66" charset="0"/>
              </a:rPr>
              <a:t>vyjímečně</a:t>
            </a:r>
            <a:r>
              <a:rPr lang="cs-CZ" b="1" dirty="0" smtClean="0">
                <a:latin typeface="Monotype Corsiva" pitchFamily="66" charset="0"/>
              </a:rPr>
              <a:t> přes půl metru.</a:t>
            </a:r>
          </a:p>
          <a:p>
            <a:r>
              <a:rPr lang="cs-CZ" b="1" dirty="0" smtClean="0">
                <a:latin typeface="Monotype Corsiva" pitchFamily="66" charset="0"/>
              </a:rPr>
              <a:t>Křídla zaznamenala redukci.</a:t>
            </a:r>
          </a:p>
          <a:p>
            <a:r>
              <a:rPr lang="cs-CZ" b="1" dirty="0" smtClean="0">
                <a:latin typeface="Monotype Corsiva" pitchFamily="66" charset="0"/>
              </a:rPr>
              <a:t>Rozmnožují se i bez oplození.</a:t>
            </a:r>
          </a:p>
          <a:p>
            <a:r>
              <a:rPr lang="cs-CZ" b="1" dirty="0" smtClean="0">
                <a:latin typeface="Monotype Corsiva" pitchFamily="66" charset="0"/>
              </a:rPr>
              <a:t>Velká schopnost regenerace.</a:t>
            </a:r>
            <a:endParaRPr lang="cs-CZ" b="1" dirty="0"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amka\Local Settings\Temporary Internet Files\Content.IE5\P4TTETEE\MP90040696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Monotype Corsiva" pitchFamily="66" charset="0"/>
              </a:rPr>
              <a:t>Chov</a:t>
            </a:r>
            <a:endParaRPr lang="cs-CZ" b="1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Monotype Corsiva" pitchFamily="66" charset="0"/>
              </a:rPr>
              <a:t>Bez problémů je lze chovat v domácnosti.</a:t>
            </a:r>
          </a:p>
          <a:p>
            <a:r>
              <a:rPr lang="cs-CZ" b="1" dirty="0" smtClean="0">
                <a:latin typeface="Monotype Corsiva" pitchFamily="66" charset="0"/>
              </a:rPr>
              <a:t>Nejsou příliš náročné.</a:t>
            </a:r>
          </a:p>
          <a:p>
            <a:r>
              <a:rPr lang="cs-CZ" b="1" dirty="0" smtClean="0">
                <a:latin typeface="Monotype Corsiva" pitchFamily="66" charset="0"/>
              </a:rPr>
              <a:t>V našich podmínkách je vhodnou potravou ostružiník, maliník, Atd.</a:t>
            </a:r>
          </a:p>
          <a:p>
            <a:r>
              <a:rPr lang="cs-CZ" b="1" dirty="0" smtClean="0">
                <a:latin typeface="Monotype Corsiva" pitchFamily="66" charset="0"/>
              </a:rPr>
              <a:t>Vhodné terárium, vlhko a přiměřené teplo.</a:t>
            </a:r>
            <a:endParaRPr lang="cs-CZ" b="1" dirty="0">
              <a:latin typeface="Monotype Corsiva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Monotype Corsiva" pitchFamily="66" charset="0"/>
              </a:rPr>
              <a:t>Co už víme?</a:t>
            </a:r>
            <a:endParaRPr lang="cs-CZ" b="1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atin typeface="Monotype Corsiva" pitchFamily="66" charset="0"/>
              </a:rPr>
              <a:t>1. Jak se liší pakobylka a kobylka?</a:t>
            </a:r>
          </a:p>
          <a:p>
            <a:r>
              <a:rPr lang="cs-CZ" b="1" dirty="0" smtClean="0">
                <a:latin typeface="Monotype Corsiva" pitchFamily="66" charset="0"/>
              </a:rPr>
              <a:t>Pakobylka- strašilka</a:t>
            </a:r>
          </a:p>
          <a:p>
            <a:r>
              <a:rPr lang="cs-CZ" b="1" dirty="0" smtClean="0">
                <a:latin typeface="Monotype Corsiva" pitchFamily="66" charset="0"/>
              </a:rPr>
              <a:t>Kobylka- hmyz s NDK proměnou, žije hojně v našich zem. Šířkách.</a:t>
            </a:r>
          </a:p>
          <a:p>
            <a:r>
              <a:rPr lang="cs-CZ" b="1" dirty="0" smtClean="0">
                <a:latin typeface="Monotype Corsiva" pitchFamily="66" charset="0"/>
              </a:rPr>
              <a:t>2. Kolik nohou má pakobylka?</a:t>
            </a:r>
          </a:p>
          <a:p>
            <a:r>
              <a:rPr lang="cs-CZ" b="1" dirty="0" smtClean="0">
                <a:latin typeface="Monotype Corsiva" pitchFamily="66" charset="0"/>
              </a:rPr>
              <a:t>6</a:t>
            </a:r>
          </a:p>
          <a:p>
            <a:r>
              <a:rPr lang="cs-CZ" b="1" dirty="0" smtClean="0">
                <a:latin typeface="Monotype Corsiva" pitchFamily="66" charset="0"/>
              </a:rPr>
              <a:t>3. Kolik křídel má pakobylka?</a:t>
            </a:r>
          </a:p>
          <a:p>
            <a:r>
              <a:rPr lang="cs-CZ" b="1" dirty="0">
                <a:latin typeface="Monotype Corsiva" pitchFamily="66" charset="0"/>
              </a:rPr>
              <a:t>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Galerie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7853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/>
            <a:r>
              <a:rPr lang="cs-CZ" b="1" dirty="0" smtClean="0">
                <a:latin typeface="Monotype Corsiva" pitchFamily="66" charset="0"/>
              </a:rPr>
              <a:t>Vytvořeno jako DUM do předmětu přírodopis na ZŠ a MŠ 17.listopadu 1325, Mladá Boleslav pro 6.ročník základní školy.</a:t>
            </a:r>
          </a:p>
          <a:p>
            <a:pPr marL="514350" indent="-514350"/>
            <a:endParaRPr lang="cs-CZ" b="1" dirty="0" smtClean="0">
              <a:latin typeface="Monotype Corsiva" pitchFamily="66" charset="0"/>
            </a:endParaRPr>
          </a:p>
          <a:p>
            <a:pPr marL="514350" indent="-514350"/>
            <a:r>
              <a:rPr lang="cs-CZ" b="1" dirty="0" smtClean="0">
                <a:latin typeface="Monotype Corsiva" pitchFamily="66" charset="0"/>
              </a:rPr>
              <a:t>Materiál slouží k doplnění učiva o bezobratlých.</a:t>
            </a:r>
          </a:p>
          <a:p>
            <a:pPr marL="514350" indent="-514350"/>
            <a:endParaRPr lang="cs-CZ" b="1" dirty="0" smtClean="0">
              <a:latin typeface="Monotype Corsiva" pitchFamily="66" charset="0"/>
            </a:endParaRPr>
          </a:p>
          <a:p>
            <a:pPr marL="514350" indent="-514350"/>
            <a:r>
              <a:rPr lang="cs-CZ" b="1" dirty="0" smtClean="0">
                <a:latin typeface="Monotype Corsiva" pitchFamily="66" charset="0"/>
              </a:rPr>
              <a:t>Materiál je vhodné prezentovat pomocí  interaktivní tabule.</a:t>
            </a:r>
          </a:p>
          <a:p>
            <a:pPr marL="514350" indent="-514350"/>
            <a:endParaRPr lang="cs-CZ" b="1" dirty="0" smtClean="0">
              <a:latin typeface="Monotype Corsiva" pitchFamily="66" charset="0"/>
            </a:endParaRPr>
          </a:p>
          <a:p>
            <a:pPr marL="514350" indent="-514350"/>
            <a:r>
              <a:rPr lang="cs-CZ" b="1" dirty="0" smtClean="0">
                <a:latin typeface="Monotype Corsiva" pitchFamily="66" charset="0"/>
              </a:rPr>
              <a:t>Materiál byl vytvořen a pilotován v II. pololetí školního roku 2011/2012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194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Hmyz </vt:lpstr>
      <vt:lpstr>Prezentace aplikace PowerPoint</vt:lpstr>
      <vt:lpstr>Prezentace aplikace PowerPoint</vt:lpstr>
      <vt:lpstr>Chov</vt:lpstr>
      <vt:lpstr>Co už víme?</vt:lpstr>
      <vt:lpstr>Citace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Strašilky </dc:title>
  <dc:creator>Mamka</dc:creator>
  <cp:lastModifiedBy>Iva Hirschová</cp:lastModifiedBy>
  <cp:revision>3</cp:revision>
  <dcterms:created xsi:type="dcterms:W3CDTF">2012-03-11T17:08:48Z</dcterms:created>
  <dcterms:modified xsi:type="dcterms:W3CDTF">2012-11-23T12:37:01Z</dcterms:modified>
</cp:coreProperties>
</file>