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6" r:id="rId9"/>
    <p:sldId id="265" r:id="rId10"/>
    <p:sldId id="263" r:id="rId11"/>
    <p:sldId id="264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8E0E73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77" d="100"/>
          <a:sy n="77" d="100"/>
        </p:scale>
        <p:origin x="-306" y="1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076952-805F-4FA9-89A1-B5151F5E62E4}" type="datetimeFigureOut">
              <a:rPr lang="cs-CZ" smtClean="0"/>
              <a:pPr/>
              <a:t>22.11.2012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384C07-D8A0-4ED7-AF7C-4AB64CDBCDE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076952-805F-4FA9-89A1-B5151F5E62E4}" type="datetimeFigureOut">
              <a:rPr lang="cs-CZ" smtClean="0"/>
              <a:pPr/>
              <a:t>22.11.2012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384C07-D8A0-4ED7-AF7C-4AB64CDBCDE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076952-805F-4FA9-89A1-B5151F5E62E4}" type="datetimeFigureOut">
              <a:rPr lang="cs-CZ" smtClean="0"/>
              <a:pPr/>
              <a:t>22.11.2012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384C07-D8A0-4ED7-AF7C-4AB64CDBCDE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076952-805F-4FA9-89A1-B5151F5E62E4}" type="datetimeFigureOut">
              <a:rPr lang="cs-CZ" smtClean="0"/>
              <a:pPr/>
              <a:t>22.11.2012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384C07-D8A0-4ED7-AF7C-4AB64CDBCDE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076952-805F-4FA9-89A1-B5151F5E62E4}" type="datetimeFigureOut">
              <a:rPr lang="cs-CZ" smtClean="0"/>
              <a:pPr/>
              <a:t>22.11.2012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384C07-D8A0-4ED7-AF7C-4AB64CDBCDE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076952-805F-4FA9-89A1-B5151F5E62E4}" type="datetimeFigureOut">
              <a:rPr lang="cs-CZ" smtClean="0"/>
              <a:pPr/>
              <a:t>22.11.2012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384C07-D8A0-4ED7-AF7C-4AB64CDBCDE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076952-805F-4FA9-89A1-B5151F5E62E4}" type="datetimeFigureOut">
              <a:rPr lang="cs-CZ" smtClean="0"/>
              <a:pPr/>
              <a:t>22.11.2012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384C07-D8A0-4ED7-AF7C-4AB64CDBCDE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076952-805F-4FA9-89A1-B5151F5E62E4}" type="datetimeFigureOut">
              <a:rPr lang="cs-CZ" smtClean="0"/>
              <a:pPr/>
              <a:t>22.11.2012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384C07-D8A0-4ED7-AF7C-4AB64CDBCDE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076952-805F-4FA9-89A1-B5151F5E62E4}" type="datetimeFigureOut">
              <a:rPr lang="cs-CZ" smtClean="0"/>
              <a:pPr/>
              <a:t>22.11.2012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384C07-D8A0-4ED7-AF7C-4AB64CDBCDE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076952-805F-4FA9-89A1-B5151F5E62E4}" type="datetimeFigureOut">
              <a:rPr lang="cs-CZ" smtClean="0"/>
              <a:pPr/>
              <a:t>22.11.2012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384C07-D8A0-4ED7-AF7C-4AB64CDBCDE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076952-805F-4FA9-89A1-B5151F5E62E4}" type="datetimeFigureOut">
              <a:rPr lang="cs-CZ" smtClean="0"/>
              <a:pPr/>
              <a:t>22.11.2012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384C07-D8A0-4ED7-AF7C-4AB64CDBCDE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8E0E73"/>
            </a:gs>
            <a:gs pos="25000">
              <a:srgbClr val="FF6633"/>
            </a:gs>
            <a:gs pos="50000">
              <a:srgbClr val="FFFF00"/>
            </a:gs>
            <a:gs pos="75000">
              <a:srgbClr val="01A78F"/>
            </a:gs>
            <a:gs pos="100000">
              <a:srgbClr val="3366FF"/>
            </a:gs>
          </a:gsLst>
          <a:path path="circle">
            <a:fillToRect l="100000" b="100000"/>
          </a:path>
          <a:tileRect t="-100000" r="-10000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C076952-805F-4FA9-89A1-B5151F5E62E4}" type="datetimeFigureOut">
              <a:rPr lang="cs-CZ" smtClean="0"/>
              <a:pPr/>
              <a:t>22.11.2012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F384C07-D8A0-4ED7-AF7C-4AB64CDBCDE0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wmf"/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9.wmf"/><Relationship Id="rId4" Type="http://schemas.openxmlformats.org/officeDocument/2006/relationships/image" Target="../media/image8.wmf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w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wmf"/><Relationship Id="rId2" Type="http://schemas.openxmlformats.org/officeDocument/2006/relationships/image" Target="../media/image11.wm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wmf"/><Relationship Id="rId2" Type="http://schemas.openxmlformats.org/officeDocument/2006/relationships/image" Target="../media/image13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5.wmf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22.jpeg"/><Relationship Id="rId3" Type="http://schemas.openxmlformats.org/officeDocument/2006/relationships/image" Target="../media/image17.jpeg"/><Relationship Id="rId7" Type="http://schemas.openxmlformats.org/officeDocument/2006/relationships/image" Target="../media/image21.jpeg"/><Relationship Id="rId12" Type="http://schemas.openxmlformats.org/officeDocument/2006/relationships/image" Target="../media/image26.jpeg"/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0.jpeg"/><Relationship Id="rId11" Type="http://schemas.openxmlformats.org/officeDocument/2006/relationships/image" Target="../media/image25.jpeg"/><Relationship Id="rId5" Type="http://schemas.openxmlformats.org/officeDocument/2006/relationships/image" Target="../media/image19.jpeg"/><Relationship Id="rId10" Type="http://schemas.openxmlformats.org/officeDocument/2006/relationships/image" Target="../media/image24.jpeg"/><Relationship Id="rId4" Type="http://schemas.openxmlformats.org/officeDocument/2006/relationships/image" Target="../media/image18.jpeg"/><Relationship Id="rId9" Type="http://schemas.openxmlformats.org/officeDocument/2006/relationships/image" Target="../media/image23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jpeg"/><Relationship Id="rId2" Type="http://schemas.openxmlformats.org/officeDocument/2006/relationships/image" Target="../media/image27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1.jpeg"/><Relationship Id="rId5" Type="http://schemas.openxmlformats.org/officeDocument/2006/relationships/image" Target="../media/image30.jpeg"/><Relationship Id="rId4" Type="http://schemas.openxmlformats.org/officeDocument/2006/relationships/image" Target="../media/image29.jpeg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cs-CZ" dirty="0" smtClean="0">
                <a:latin typeface="Comic Sans MS" pitchFamily="66" charset="0"/>
              </a:rPr>
              <a:t>Obratlovci</a:t>
            </a:r>
            <a:endParaRPr lang="cs-CZ" dirty="0">
              <a:latin typeface="Comic Sans MS" pitchFamily="66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717032"/>
            <a:ext cx="6400800" cy="2304256"/>
          </a:xfrm>
        </p:spPr>
        <p:txBody>
          <a:bodyPr>
            <a:normAutofit fontScale="70000" lnSpcReduction="20000"/>
          </a:bodyPr>
          <a:lstStyle/>
          <a:p>
            <a:pPr>
              <a:defRPr/>
            </a:pPr>
            <a:r>
              <a:rPr lang="cs-CZ" dirty="0" smtClean="0">
                <a:solidFill>
                  <a:schemeClr val="tx1"/>
                </a:solidFill>
                <a:latin typeface="Comic Sans MS" pitchFamily="66" charset="0"/>
              </a:rPr>
              <a:t>Autor: Mgr. Iva </a:t>
            </a:r>
            <a:r>
              <a:rPr lang="cs-CZ" dirty="0" err="1" smtClean="0">
                <a:solidFill>
                  <a:schemeClr val="tx1"/>
                </a:solidFill>
                <a:latin typeface="Comic Sans MS" pitchFamily="66" charset="0"/>
              </a:rPr>
              <a:t>Hirschová</a:t>
            </a:r>
            <a:endParaRPr lang="cs-CZ" dirty="0" smtClean="0">
              <a:solidFill>
                <a:schemeClr val="tx1"/>
              </a:solidFill>
              <a:latin typeface="Comic Sans MS" pitchFamily="66" charset="0"/>
            </a:endParaRPr>
          </a:p>
          <a:p>
            <a:pPr>
              <a:defRPr/>
            </a:pPr>
            <a:endParaRPr lang="cs-CZ" dirty="0" smtClean="0">
              <a:solidFill>
                <a:schemeClr val="tx1"/>
              </a:solidFill>
              <a:latin typeface="Comic Sans MS" pitchFamily="66" charset="0"/>
            </a:endParaRPr>
          </a:p>
          <a:p>
            <a:pPr>
              <a:defRPr/>
            </a:pPr>
            <a:r>
              <a:rPr lang="cs-CZ" dirty="0" smtClean="0">
                <a:solidFill>
                  <a:schemeClr val="tx1"/>
                </a:solidFill>
                <a:latin typeface="Comic Sans MS" pitchFamily="66" charset="0"/>
              </a:rPr>
              <a:t>VY_32_INOVACE_33_Kruhoústí, paryby, ryby, obojživelníci, plazi, ptáci, savci</a:t>
            </a:r>
            <a:endParaRPr lang="cs-CZ" dirty="0" smtClean="0">
              <a:solidFill>
                <a:schemeClr val="tx1"/>
              </a:solidFill>
              <a:latin typeface="Comic Sans MS" pitchFamily="66" charset="0"/>
            </a:endParaRPr>
          </a:p>
          <a:p>
            <a:pPr>
              <a:defRPr/>
            </a:pPr>
            <a:endParaRPr lang="cs-CZ" dirty="0" smtClean="0">
              <a:solidFill>
                <a:schemeClr val="tx1"/>
              </a:solidFill>
              <a:latin typeface="Comic Sans MS" pitchFamily="66" charset="0"/>
            </a:endParaRPr>
          </a:p>
          <a:p>
            <a:pPr>
              <a:defRPr/>
            </a:pPr>
            <a:endParaRPr lang="cs-CZ" dirty="0" smtClean="0">
              <a:solidFill>
                <a:schemeClr val="tx1"/>
              </a:solidFill>
              <a:latin typeface="Comic Sans MS" pitchFamily="66" charset="0"/>
            </a:endParaRPr>
          </a:p>
          <a:p>
            <a:pPr>
              <a:defRPr/>
            </a:pPr>
            <a:r>
              <a:rPr lang="cs-CZ" sz="1300" dirty="0" smtClean="0">
                <a:solidFill>
                  <a:schemeClr val="tx1"/>
                </a:solidFill>
                <a:latin typeface="Comic Sans MS" pitchFamily="66" charset="0"/>
              </a:rPr>
              <a:t>Vytvořeno v rámci projektu „EU peníze školám“.</a:t>
            </a:r>
          </a:p>
          <a:p>
            <a:pPr>
              <a:defRPr/>
            </a:pPr>
            <a:r>
              <a:rPr lang="cs-CZ" sz="1300" dirty="0" smtClean="0">
                <a:solidFill>
                  <a:schemeClr val="tx1"/>
                </a:solidFill>
                <a:latin typeface="Comic Sans MS" pitchFamily="66" charset="0"/>
              </a:rPr>
              <a:t>OP VK oblast podpory 1.4 s názvem Zlepšení podmínek pro vzdělávání na základních školách.</a:t>
            </a:r>
          </a:p>
          <a:p>
            <a:pPr>
              <a:defRPr/>
            </a:pPr>
            <a:endParaRPr lang="cs-CZ" dirty="0" smtClean="0">
              <a:solidFill>
                <a:schemeClr val="bg1"/>
              </a:solidFill>
            </a:endParaRPr>
          </a:p>
          <a:p>
            <a:endParaRPr lang="cs-CZ" dirty="0"/>
          </a:p>
        </p:txBody>
      </p:sp>
      <p:pic>
        <p:nvPicPr>
          <p:cNvPr id="4" name="Picture 3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0"/>
            <a:ext cx="9144000" cy="14954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>
                <a:latin typeface="Comic Sans MS" pitchFamily="66" charset="0"/>
              </a:rPr>
              <a:t>Hlavní charakteristika</a:t>
            </a:r>
            <a:br>
              <a:rPr lang="cs-CZ" dirty="0" smtClean="0">
                <a:latin typeface="Comic Sans MS" pitchFamily="66" charset="0"/>
              </a:rPr>
            </a:br>
            <a:endParaRPr lang="cs-CZ" dirty="0">
              <a:latin typeface="Comic Sans MS" pitchFamily="66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Font typeface="Wingdings" pitchFamily="2" charset="2"/>
              <a:buChar char="v"/>
            </a:pPr>
            <a:r>
              <a:rPr lang="cs-CZ" b="1" dirty="0" smtClean="0">
                <a:latin typeface="Comic Sans MS" pitchFamily="66" charset="0"/>
              </a:rPr>
              <a:t>Kruhoústí</a:t>
            </a:r>
            <a:r>
              <a:rPr lang="cs-CZ" dirty="0" smtClean="0">
                <a:latin typeface="Comic Sans MS" pitchFamily="66" charset="0"/>
              </a:rPr>
              <a:t>- život ve vodě, čelisti bezzubé,chrupavčitá kostra</a:t>
            </a:r>
          </a:p>
          <a:p>
            <a:pPr>
              <a:buFont typeface="Wingdings" pitchFamily="2" charset="2"/>
              <a:buChar char="v"/>
            </a:pPr>
            <a:r>
              <a:rPr lang="cs-CZ" b="1" dirty="0" smtClean="0">
                <a:latin typeface="Comic Sans MS" pitchFamily="66" charset="0"/>
              </a:rPr>
              <a:t>Paryby</a:t>
            </a:r>
            <a:r>
              <a:rPr lang="cs-CZ" dirty="0" smtClean="0">
                <a:latin typeface="Comic Sans MS" pitchFamily="66" charset="0"/>
              </a:rPr>
              <a:t>-život ve vodě, chrupavčitá kostra, srdce dva díly</a:t>
            </a:r>
          </a:p>
          <a:p>
            <a:pPr>
              <a:buFont typeface="Wingdings" pitchFamily="2" charset="2"/>
              <a:buChar char="v"/>
            </a:pPr>
            <a:r>
              <a:rPr lang="cs-CZ" dirty="0" smtClean="0">
                <a:latin typeface="Comic Sans MS" pitchFamily="66" charset="0"/>
              </a:rPr>
              <a:t>1.žraloci-krom žraloka obrovského- potrava plankton, ostatní dravci</a:t>
            </a:r>
          </a:p>
          <a:p>
            <a:pPr>
              <a:buFont typeface="Wingdings" pitchFamily="2" charset="2"/>
              <a:buChar char="v"/>
            </a:pPr>
            <a:r>
              <a:rPr lang="cs-CZ" dirty="0" smtClean="0">
                <a:latin typeface="Comic Sans MS" pitchFamily="66" charset="0"/>
              </a:rPr>
              <a:t>2.rejnoci-široká </a:t>
            </a:r>
            <a:r>
              <a:rPr lang="cs-CZ" dirty="0" err="1" smtClean="0">
                <a:latin typeface="Comic Sans MS" pitchFamily="66" charset="0"/>
              </a:rPr>
              <a:t>postr</a:t>
            </a:r>
            <a:r>
              <a:rPr lang="cs-CZ" dirty="0" smtClean="0">
                <a:latin typeface="Comic Sans MS" pitchFamily="66" charset="0"/>
              </a:rPr>
              <a:t>. ploutev, možnost el. výboje</a:t>
            </a:r>
            <a:endParaRPr lang="cs-CZ" dirty="0">
              <a:latin typeface="Comic Sans MS" pitchFamily="66" charset="0"/>
            </a:endParaRPr>
          </a:p>
        </p:txBody>
      </p:sp>
      <p:pic>
        <p:nvPicPr>
          <p:cNvPr id="1026" name="Picture 2" descr="C:\Documents and Settings\Mamka\Local Settings\Temporary Internet Files\Content.IE5\3B4X6PZ1\MC900359865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948264" y="4221088"/>
            <a:ext cx="1814512" cy="793750"/>
          </a:xfrm>
          <a:prstGeom prst="rect">
            <a:avLst/>
          </a:prstGeom>
          <a:noFill/>
        </p:spPr>
      </p:pic>
      <p:pic>
        <p:nvPicPr>
          <p:cNvPr id="1027" name="Picture 3" descr="C:\Documents and Settings\Mamka\Local Settings\Temporary Internet Files\Content.IE5\P4TTETEE\MC900329503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419872" y="5445224"/>
            <a:ext cx="1806575" cy="914400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925144"/>
          </a:xfrm>
        </p:spPr>
        <p:txBody>
          <a:bodyPr>
            <a:normAutofit fontScale="77500" lnSpcReduction="20000"/>
          </a:bodyPr>
          <a:lstStyle/>
          <a:p>
            <a:pPr>
              <a:buNone/>
            </a:pPr>
            <a:r>
              <a:rPr lang="cs-CZ" sz="3300" b="1" i="1" u="sng" dirty="0" smtClean="0">
                <a:latin typeface="Comic Sans MS" pitchFamily="66" charset="0"/>
              </a:rPr>
              <a:t>Ryby</a:t>
            </a:r>
          </a:p>
          <a:p>
            <a:pPr>
              <a:buFont typeface="Wingdings" pitchFamily="2" charset="2"/>
              <a:buChar char="v"/>
            </a:pPr>
            <a:r>
              <a:rPr lang="cs-CZ" dirty="0" smtClean="0">
                <a:latin typeface="Comic Sans MS" pitchFamily="66" charset="0"/>
              </a:rPr>
              <a:t>život ve vodě,kostra- hlava, trup, ocas</a:t>
            </a:r>
          </a:p>
          <a:p>
            <a:pPr>
              <a:buFont typeface="Wingdings" pitchFamily="2" charset="2"/>
              <a:buChar char="v"/>
            </a:pPr>
            <a:r>
              <a:rPr lang="cs-CZ" dirty="0" smtClean="0">
                <a:latin typeface="Comic Sans MS" pitchFamily="66" charset="0"/>
              </a:rPr>
              <a:t>Končetiny-ploutve,srdce dva díly</a:t>
            </a:r>
          </a:p>
          <a:p>
            <a:pPr>
              <a:buFont typeface="Wingdings" pitchFamily="2" charset="2"/>
              <a:buChar char="v"/>
            </a:pPr>
            <a:r>
              <a:rPr lang="cs-CZ" dirty="0" smtClean="0">
                <a:latin typeface="Comic Sans MS" pitchFamily="66" charset="0"/>
              </a:rPr>
              <a:t> sladkovodní-kapr, mořské-losos</a:t>
            </a:r>
          </a:p>
          <a:p>
            <a:pPr>
              <a:buNone/>
            </a:pPr>
            <a:r>
              <a:rPr lang="cs-CZ" sz="3300" b="1" i="1" u="sng" dirty="0" smtClean="0">
                <a:latin typeface="Comic Sans MS" pitchFamily="66" charset="0"/>
              </a:rPr>
              <a:t>Obojživelníci</a:t>
            </a:r>
          </a:p>
          <a:p>
            <a:pPr>
              <a:buFont typeface="Wingdings" pitchFamily="2" charset="2"/>
              <a:buChar char="v"/>
            </a:pPr>
            <a:r>
              <a:rPr lang="cs-CZ" dirty="0" smtClean="0">
                <a:latin typeface="Comic Sans MS" pitchFamily="66" charset="0"/>
              </a:rPr>
              <a:t>Žijí ve vodě i na souši</a:t>
            </a:r>
          </a:p>
          <a:p>
            <a:pPr>
              <a:buFont typeface="Wingdings" pitchFamily="2" charset="2"/>
              <a:buChar char="v"/>
            </a:pPr>
            <a:r>
              <a:rPr lang="cs-CZ" dirty="0" smtClean="0">
                <a:latin typeface="Comic Sans MS" pitchFamily="66" charset="0"/>
              </a:rPr>
              <a:t>Dýchají-žábry,plíce</a:t>
            </a:r>
          </a:p>
          <a:p>
            <a:pPr>
              <a:buFont typeface="Wingdings" pitchFamily="2" charset="2"/>
              <a:buChar char="v"/>
            </a:pPr>
            <a:r>
              <a:rPr lang="cs-CZ" dirty="0" smtClean="0">
                <a:latin typeface="Comic Sans MS" pitchFamily="66" charset="0"/>
              </a:rPr>
              <a:t>Srdce tři díly</a:t>
            </a:r>
          </a:p>
          <a:p>
            <a:pPr>
              <a:buFont typeface="Wingdings" pitchFamily="2" charset="2"/>
              <a:buChar char="v"/>
            </a:pPr>
            <a:r>
              <a:rPr lang="cs-CZ" dirty="0" smtClean="0">
                <a:latin typeface="Comic Sans MS" pitchFamily="66" charset="0"/>
              </a:rPr>
              <a:t>Obal vajec-rosolovitý</a:t>
            </a:r>
          </a:p>
          <a:p>
            <a:pPr>
              <a:buFont typeface="Wingdings" pitchFamily="2" charset="2"/>
              <a:buChar char="v"/>
            </a:pPr>
            <a:endParaRPr lang="cs-CZ" dirty="0" smtClean="0">
              <a:latin typeface="Comic Sans MS" pitchFamily="66" charset="0"/>
            </a:endParaRPr>
          </a:p>
          <a:p>
            <a:pPr>
              <a:buFont typeface="Wingdings" pitchFamily="2" charset="2"/>
              <a:buChar char="v"/>
            </a:pPr>
            <a:r>
              <a:rPr lang="cs-CZ" dirty="0" smtClean="0">
                <a:latin typeface="Comic Sans MS" pitchFamily="66" charset="0"/>
              </a:rPr>
              <a:t>Ocasatí- čolek, mlok,</a:t>
            </a:r>
          </a:p>
          <a:p>
            <a:pPr>
              <a:buFont typeface="Wingdings" pitchFamily="2" charset="2"/>
              <a:buChar char="v"/>
            </a:pPr>
            <a:r>
              <a:rPr lang="cs-CZ" dirty="0" err="1" smtClean="0">
                <a:latin typeface="Comic Sans MS" pitchFamily="66" charset="0"/>
              </a:rPr>
              <a:t>Bezocasatí</a:t>
            </a:r>
            <a:r>
              <a:rPr lang="cs-CZ" dirty="0" smtClean="0">
                <a:latin typeface="Comic Sans MS" pitchFamily="66" charset="0"/>
              </a:rPr>
              <a:t>-žáby</a:t>
            </a:r>
            <a:endParaRPr lang="cs-CZ" dirty="0">
              <a:latin typeface="Comic Sans MS" pitchFamily="66" charset="0"/>
            </a:endParaRPr>
          </a:p>
        </p:txBody>
      </p:sp>
      <p:pic>
        <p:nvPicPr>
          <p:cNvPr id="8194" name="Picture 2" descr="C:\Documents and Settings\Mamka\Local Settings\Temporary Internet Files\Content.IE5\GMW9FLOB\MC900083898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652120" y="1556792"/>
            <a:ext cx="2902551" cy="2812802"/>
          </a:xfrm>
          <a:prstGeom prst="rect">
            <a:avLst/>
          </a:prstGeom>
          <a:noFill/>
        </p:spPr>
      </p:pic>
      <p:pic>
        <p:nvPicPr>
          <p:cNvPr id="8195" name="Picture 3" descr="C:\Documents and Settings\Mamka\Local Settings\Temporary Internet Files\Content.IE5\FKG06H8W\MC900356163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405438" y="4664075"/>
            <a:ext cx="1820862" cy="11080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997152"/>
          </a:xfrm>
        </p:spPr>
        <p:txBody>
          <a:bodyPr>
            <a:normAutofit fontScale="85000" lnSpcReduction="10000"/>
          </a:bodyPr>
          <a:lstStyle/>
          <a:p>
            <a:pPr>
              <a:buNone/>
            </a:pPr>
            <a:r>
              <a:rPr lang="cs-CZ" b="1" i="1" u="sng" dirty="0" smtClean="0">
                <a:latin typeface="Comic Sans MS" pitchFamily="66" charset="0"/>
              </a:rPr>
              <a:t>Plazi</a:t>
            </a:r>
            <a:endParaRPr lang="cs-CZ" dirty="0" smtClean="0">
              <a:latin typeface="Comic Sans MS" pitchFamily="66" charset="0"/>
            </a:endParaRPr>
          </a:p>
          <a:p>
            <a:pPr>
              <a:buFont typeface="Wingdings" pitchFamily="2" charset="2"/>
              <a:buChar char="v"/>
            </a:pPr>
            <a:r>
              <a:rPr lang="cs-CZ" dirty="0" smtClean="0">
                <a:latin typeface="Comic Sans MS" pitchFamily="66" charset="0"/>
              </a:rPr>
              <a:t>žijí na souši, ve vodě</a:t>
            </a:r>
          </a:p>
          <a:p>
            <a:pPr>
              <a:buFont typeface="Wingdings" pitchFamily="2" charset="2"/>
              <a:buChar char="v"/>
            </a:pPr>
            <a:r>
              <a:rPr lang="cs-CZ" dirty="0" smtClean="0">
                <a:latin typeface="Comic Sans MS" pitchFamily="66" charset="0"/>
              </a:rPr>
              <a:t>nestálá tělní teplota</a:t>
            </a:r>
          </a:p>
          <a:p>
            <a:pPr>
              <a:buFont typeface="Wingdings" pitchFamily="2" charset="2"/>
              <a:buChar char="v"/>
            </a:pPr>
            <a:r>
              <a:rPr lang="cs-CZ" dirty="0" smtClean="0">
                <a:latin typeface="Comic Sans MS" pitchFamily="66" charset="0"/>
              </a:rPr>
              <a:t>kostra kostěná</a:t>
            </a:r>
          </a:p>
          <a:p>
            <a:pPr>
              <a:buFont typeface="Wingdings" pitchFamily="2" charset="2"/>
              <a:buChar char="v"/>
            </a:pPr>
            <a:r>
              <a:rPr lang="cs-CZ" dirty="0" smtClean="0">
                <a:latin typeface="Comic Sans MS" pitchFamily="66" charset="0"/>
              </a:rPr>
              <a:t>srdce tři díly</a:t>
            </a:r>
          </a:p>
          <a:p>
            <a:pPr>
              <a:buFont typeface="Wingdings" pitchFamily="2" charset="2"/>
              <a:buChar char="v"/>
            </a:pPr>
            <a:r>
              <a:rPr lang="cs-CZ" dirty="0" smtClean="0">
                <a:latin typeface="Comic Sans MS" pitchFamily="66" charset="0"/>
              </a:rPr>
              <a:t>obal vajec kožovitý</a:t>
            </a:r>
          </a:p>
          <a:p>
            <a:pPr>
              <a:buFont typeface="Wingdings" pitchFamily="2" charset="2"/>
              <a:buChar char="v"/>
            </a:pPr>
            <a:endParaRPr lang="cs-CZ" dirty="0" smtClean="0">
              <a:latin typeface="Comic Sans MS" pitchFamily="66" charset="0"/>
            </a:endParaRPr>
          </a:p>
          <a:p>
            <a:pPr>
              <a:buFont typeface="Wingdings" pitchFamily="2" charset="2"/>
              <a:buChar char="v"/>
            </a:pPr>
            <a:r>
              <a:rPr lang="cs-CZ" dirty="0" smtClean="0">
                <a:latin typeface="Comic Sans MS" pitchFamily="66" charset="0"/>
              </a:rPr>
              <a:t>ještěři</a:t>
            </a:r>
          </a:p>
          <a:p>
            <a:pPr>
              <a:buFont typeface="Wingdings" pitchFamily="2" charset="2"/>
              <a:buChar char="v"/>
            </a:pPr>
            <a:r>
              <a:rPr lang="cs-CZ" dirty="0" smtClean="0">
                <a:latin typeface="Comic Sans MS" pitchFamily="66" charset="0"/>
              </a:rPr>
              <a:t>hadi(jedovatí, nejedovatí, škrtiči)</a:t>
            </a:r>
          </a:p>
          <a:p>
            <a:pPr>
              <a:buFont typeface="Wingdings" pitchFamily="2" charset="2"/>
              <a:buChar char="v"/>
            </a:pPr>
            <a:r>
              <a:rPr lang="cs-CZ" dirty="0" smtClean="0">
                <a:latin typeface="Comic Sans MS" pitchFamily="66" charset="0"/>
              </a:rPr>
              <a:t>želvy (vodní, suchozemské)</a:t>
            </a:r>
          </a:p>
          <a:p>
            <a:pPr>
              <a:buFont typeface="Wingdings" pitchFamily="2" charset="2"/>
              <a:buChar char="v"/>
            </a:pPr>
            <a:r>
              <a:rPr lang="cs-CZ" dirty="0" smtClean="0">
                <a:latin typeface="Comic Sans MS" pitchFamily="66" charset="0"/>
              </a:rPr>
              <a:t>krokodýli- jediní čtyřdílné srdce!</a:t>
            </a:r>
            <a:endParaRPr lang="cs-CZ" dirty="0">
              <a:latin typeface="Comic Sans MS" pitchFamily="66" charset="0"/>
            </a:endParaRPr>
          </a:p>
        </p:txBody>
      </p:sp>
      <p:pic>
        <p:nvPicPr>
          <p:cNvPr id="2053" name="Picture 5" descr="C:\Documents and Settings\Mamka\Local Settings\Temporary Internet Files\Content.IE5\P4TTETEE\MC900441417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084168" y="4005064"/>
            <a:ext cx="1828800" cy="1035050"/>
          </a:xfrm>
          <a:prstGeom prst="rect">
            <a:avLst/>
          </a:prstGeom>
          <a:noFill/>
        </p:spPr>
      </p:pic>
      <p:pic>
        <p:nvPicPr>
          <p:cNvPr id="2054" name="Picture 6" descr="C:\Documents and Settings\Mamka\Local Settings\Temporary Internet Files\Content.IE5\FKG06H8W\MC900324470[2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499992" y="2420888"/>
            <a:ext cx="1854200" cy="1336675"/>
          </a:xfrm>
          <a:prstGeom prst="rect">
            <a:avLst/>
          </a:prstGeom>
          <a:noFill/>
        </p:spPr>
      </p:pic>
      <p:pic>
        <p:nvPicPr>
          <p:cNvPr id="2056" name="Picture 8" descr="C:\Documents and Settings\Mamka\Local Settings\Temporary Internet Files\Content.IE5\P4TTETEE\MC900359851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664325" y="2228850"/>
            <a:ext cx="1798638" cy="857250"/>
          </a:xfrm>
          <a:prstGeom prst="rect">
            <a:avLst/>
          </a:prstGeom>
          <a:noFill/>
        </p:spPr>
      </p:pic>
      <p:pic>
        <p:nvPicPr>
          <p:cNvPr id="2057" name="Picture 9" descr="C:\Documents and Settings\Mamka\Local Settings\Temporary Internet Files\Content.IE5\EGCU260Z\MC900326484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7158038" y="5492750"/>
            <a:ext cx="1820862" cy="957263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853136"/>
          </a:xfrm>
        </p:spPr>
        <p:txBody>
          <a:bodyPr>
            <a:normAutofit fontScale="92500" lnSpcReduction="20000"/>
          </a:bodyPr>
          <a:lstStyle/>
          <a:p>
            <a:pPr>
              <a:buNone/>
            </a:pPr>
            <a:r>
              <a:rPr lang="cs-CZ" b="1" i="1" u="sng" dirty="0" smtClean="0">
                <a:latin typeface="Comic Sans MS" pitchFamily="66" charset="0"/>
              </a:rPr>
              <a:t>Ptáci</a:t>
            </a:r>
          </a:p>
          <a:p>
            <a:pPr>
              <a:buFont typeface="Wingdings" pitchFamily="2" charset="2"/>
              <a:buChar char="v"/>
            </a:pPr>
            <a:r>
              <a:rPr lang="cs-CZ" dirty="0" smtClean="0">
                <a:latin typeface="Comic Sans MS" pitchFamily="66" charset="0"/>
              </a:rPr>
              <a:t> život souš, přední končetiny- křídla, zobák</a:t>
            </a:r>
          </a:p>
          <a:p>
            <a:pPr>
              <a:buFont typeface="Wingdings" pitchFamily="2" charset="2"/>
              <a:buChar char="v"/>
            </a:pPr>
            <a:r>
              <a:rPr lang="cs-CZ" dirty="0" smtClean="0">
                <a:latin typeface="Comic Sans MS" pitchFamily="66" charset="0"/>
              </a:rPr>
              <a:t>Stálá tělní teplota</a:t>
            </a:r>
          </a:p>
          <a:p>
            <a:pPr>
              <a:buFont typeface="Wingdings" pitchFamily="2" charset="2"/>
              <a:buChar char="v"/>
            </a:pPr>
            <a:r>
              <a:rPr lang="cs-CZ" dirty="0" smtClean="0">
                <a:latin typeface="Comic Sans MS" pitchFamily="66" charset="0"/>
              </a:rPr>
              <a:t>Peří- obrysové, prachové</a:t>
            </a:r>
          </a:p>
          <a:p>
            <a:pPr>
              <a:buFont typeface="Wingdings" pitchFamily="2" charset="2"/>
              <a:buChar char="v"/>
            </a:pPr>
            <a:r>
              <a:rPr lang="cs-CZ" dirty="0" smtClean="0">
                <a:latin typeface="Comic Sans MS" pitchFamily="66" charset="0"/>
              </a:rPr>
              <a:t>Srdce čtyřdílné, dva krev.oběhy</a:t>
            </a:r>
          </a:p>
          <a:p>
            <a:pPr>
              <a:buFont typeface="Wingdings" pitchFamily="2" charset="2"/>
              <a:buChar char="v"/>
            </a:pPr>
            <a:r>
              <a:rPr lang="cs-CZ" dirty="0" smtClean="0">
                <a:latin typeface="Comic Sans MS" pitchFamily="66" charset="0"/>
              </a:rPr>
              <a:t>Vývoj přes vejce</a:t>
            </a:r>
          </a:p>
          <a:p>
            <a:pPr>
              <a:buFont typeface="Wingdings" pitchFamily="2" charset="2"/>
              <a:buChar char="v"/>
            </a:pPr>
            <a:endParaRPr lang="cs-CZ" dirty="0" smtClean="0">
              <a:latin typeface="Comic Sans MS" pitchFamily="66" charset="0"/>
            </a:endParaRPr>
          </a:p>
          <a:p>
            <a:pPr>
              <a:buFont typeface="Wingdings" pitchFamily="2" charset="2"/>
              <a:buChar char="v"/>
            </a:pPr>
            <a:r>
              <a:rPr lang="cs-CZ" dirty="0" smtClean="0">
                <a:latin typeface="Comic Sans MS" pitchFamily="66" charset="0"/>
              </a:rPr>
              <a:t> letci</a:t>
            </a:r>
          </a:p>
          <a:p>
            <a:pPr>
              <a:buFont typeface="Wingdings" pitchFamily="2" charset="2"/>
              <a:buChar char="v"/>
            </a:pPr>
            <a:r>
              <a:rPr lang="cs-CZ" dirty="0" smtClean="0">
                <a:latin typeface="Comic Sans MS" pitchFamily="66" charset="0"/>
              </a:rPr>
              <a:t> běžci</a:t>
            </a:r>
          </a:p>
          <a:p>
            <a:pPr>
              <a:buFont typeface="Wingdings" pitchFamily="2" charset="2"/>
              <a:buChar char="v"/>
            </a:pPr>
            <a:r>
              <a:rPr lang="cs-CZ" dirty="0" smtClean="0">
                <a:latin typeface="Comic Sans MS" pitchFamily="66" charset="0"/>
              </a:rPr>
              <a:t> plavci</a:t>
            </a:r>
          </a:p>
          <a:p>
            <a:endParaRPr lang="cs-CZ" dirty="0"/>
          </a:p>
        </p:txBody>
      </p:sp>
      <p:pic>
        <p:nvPicPr>
          <p:cNvPr id="3075" name="Picture 3" descr="C:\Documents and Settings\Mamka\Local Settings\Temporary Internet Files\Content.IE5\3B4X6PZ1\MC900411974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300192" y="3933056"/>
            <a:ext cx="2403260" cy="2713236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5069160"/>
          </a:xfrm>
        </p:spPr>
        <p:txBody>
          <a:bodyPr>
            <a:normAutofit fontScale="92500" lnSpcReduction="20000"/>
          </a:bodyPr>
          <a:lstStyle/>
          <a:p>
            <a:pPr>
              <a:buNone/>
            </a:pPr>
            <a:r>
              <a:rPr lang="cs-CZ" b="1" i="1" u="sng" dirty="0" smtClean="0">
                <a:latin typeface="Comic Sans MS" pitchFamily="66" charset="0"/>
              </a:rPr>
              <a:t>Savci</a:t>
            </a:r>
          </a:p>
          <a:p>
            <a:pPr>
              <a:buFont typeface="Wingdings" pitchFamily="2" charset="2"/>
              <a:buChar char="v"/>
            </a:pPr>
            <a:r>
              <a:rPr lang="cs-CZ" dirty="0" smtClean="0">
                <a:latin typeface="Comic Sans MS" pitchFamily="66" charset="0"/>
              </a:rPr>
              <a:t>život voda, souš</a:t>
            </a:r>
          </a:p>
          <a:p>
            <a:pPr>
              <a:buFont typeface="Wingdings" pitchFamily="2" charset="2"/>
              <a:buChar char="v"/>
            </a:pPr>
            <a:r>
              <a:rPr lang="cs-CZ" dirty="0" smtClean="0">
                <a:latin typeface="Comic Sans MS" pitchFamily="66" charset="0"/>
              </a:rPr>
              <a:t>Pokryv těla srst</a:t>
            </a:r>
          </a:p>
          <a:p>
            <a:pPr>
              <a:buFont typeface="Wingdings" pitchFamily="2" charset="2"/>
              <a:buChar char="v"/>
            </a:pPr>
            <a:r>
              <a:rPr lang="cs-CZ" dirty="0" smtClean="0">
                <a:latin typeface="Comic Sans MS" pitchFamily="66" charset="0"/>
              </a:rPr>
              <a:t>Sají mateřské mléko</a:t>
            </a:r>
          </a:p>
          <a:p>
            <a:pPr>
              <a:buFont typeface="Wingdings" pitchFamily="2" charset="2"/>
              <a:buChar char="v"/>
            </a:pPr>
            <a:r>
              <a:rPr lang="cs-CZ" dirty="0" smtClean="0">
                <a:latin typeface="Comic Sans MS" pitchFamily="66" charset="0"/>
              </a:rPr>
              <a:t>Stálá tělní teplota</a:t>
            </a:r>
          </a:p>
          <a:p>
            <a:pPr>
              <a:buFont typeface="Wingdings" pitchFamily="2" charset="2"/>
              <a:buChar char="v"/>
            </a:pPr>
            <a:endParaRPr lang="cs-CZ" dirty="0" smtClean="0">
              <a:latin typeface="Comic Sans MS" pitchFamily="66" charset="0"/>
            </a:endParaRPr>
          </a:p>
          <a:p>
            <a:pPr>
              <a:buFont typeface="Wingdings" pitchFamily="2" charset="2"/>
              <a:buChar char="v"/>
            </a:pPr>
            <a:r>
              <a:rPr lang="cs-CZ" dirty="0" smtClean="0">
                <a:latin typeface="Comic Sans MS" pitchFamily="66" charset="0"/>
              </a:rPr>
              <a:t>Vejcorodí-ptakopysk, ježura</a:t>
            </a:r>
          </a:p>
          <a:p>
            <a:pPr>
              <a:buFont typeface="Wingdings" pitchFamily="2" charset="2"/>
              <a:buChar char="v"/>
            </a:pPr>
            <a:r>
              <a:rPr lang="cs-CZ" dirty="0" smtClean="0">
                <a:latin typeface="Comic Sans MS" pitchFamily="66" charset="0"/>
              </a:rPr>
              <a:t>Živorodí(vačnatci, </a:t>
            </a:r>
            <a:r>
              <a:rPr lang="cs-CZ" dirty="0" err="1" smtClean="0">
                <a:latin typeface="Comic Sans MS" pitchFamily="66" charset="0"/>
              </a:rPr>
              <a:t>placentálové</a:t>
            </a:r>
            <a:r>
              <a:rPr lang="cs-CZ" dirty="0" smtClean="0">
                <a:latin typeface="Comic Sans MS" pitchFamily="66" charset="0"/>
              </a:rPr>
              <a:t>)</a:t>
            </a:r>
          </a:p>
          <a:p>
            <a:pPr>
              <a:buFont typeface="Wingdings" pitchFamily="2" charset="2"/>
              <a:buChar char="v"/>
            </a:pPr>
            <a:endParaRPr lang="cs-CZ" dirty="0" smtClean="0">
              <a:latin typeface="Comic Sans MS" pitchFamily="66" charset="0"/>
            </a:endParaRPr>
          </a:p>
          <a:p>
            <a:pPr>
              <a:buFont typeface="Wingdings" pitchFamily="2" charset="2"/>
              <a:buChar char="v"/>
            </a:pPr>
            <a:r>
              <a:rPr lang="cs-CZ" dirty="0" smtClean="0">
                <a:latin typeface="Comic Sans MS" pitchFamily="66" charset="0"/>
              </a:rPr>
              <a:t>Vačnatci- klokan, koala</a:t>
            </a:r>
          </a:p>
          <a:p>
            <a:pPr>
              <a:buFont typeface="Wingdings" pitchFamily="2" charset="2"/>
              <a:buChar char="v"/>
            </a:pPr>
            <a:r>
              <a:rPr lang="cs-CZ" dirty="0" err="1" smtClean="0">
                <a:latin typeface="Comic Sans MS" pitchFamily="66" charset="0"/>
              </a:rPr>
              <a:t>Placentálové</a:t>
            </a:r>
            <a:r>
              <a:rPr lang="cs-CZ" dirty="0" smtClean="0">
                <a:latin typeface="Comic Sans MS" pitchFamily="66" charset="0"/>
              </a:rPr>
              <a:t>-vývoj přes placentu</a:t>
            </a:r>
          </a:p>
          <a:p>
            <a:pPr>
              <a:buFont typeface="Wingdings" pitchFamily="2" charset="2"/>
              <a:buChar char="v"/>
            </a:pPr>
            <a:endParaRPr lang="cs-CZ" dirty="0">
              <a:latin typeface="Comic Sans MS" pitchFamily="66" charset="0"/>
            </a:endParaRPr>
          </a:p>
        </p:txBody>
      </p:sp>
      <p:pic>
        <p:nvPicPr>
          <p:cNvPr id="4100" name="Picture 4" descr="C:\Documents and Settings\Mamka\Local Settings\Temporary Internet Files\Content.IE5\P4TTETEE\MC900356113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660232" y="5373216"/>
            <a:ext cx="1817688" cy="1016000"/>
          </a:xfrm>
          <a:prstGeom prst="rect">
            <a:avLst/>
          </a:prstGeom>
          <a:noFill/>
        </p:spPr>
      </p:pic>
      <p:pic>
        <p:nvPicPr>
          <p:cNvPr id="4101" name="Picture 5" descr="C:\Documents and Settings\Mamka\Local Settings\Temporary Internet Files\Content.IE5\9W6BLO3U\MC900434557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180013" y="2814638"/>
            <a:ext cx="1860550" cy="1041400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997152"/>
          </a:xfrm>
        </p:spPr>
        <p:txBody>
          <a:bodyPr>
            <a:normAutofit fontScale="85000" lnSpcReduction="20000"/>
          </a:bodyPr>
          <a:lstStyle/>
          <a:p>
            <a:pPr>
              <a:buFont typeface="Wingdings" pitchFamily="2" charset="2"/>
              <a:buChar char="v"/>
            </a:pPr>
            <a:r>
              <a:rPr lang="cs-CZ" dirty="0" smtClean="0">
                <a:latin typeface="Comic Sans MS" pitchFamily="66" charset="0"/>
              </a:rPr>
              <a:t>šelmy-suchozemské(kočkovité, psovité, lasicovité, medvědovité) </a:t>
            </a:r>
          </a:p>
          <a:p>
            <a:pPr>
              <a:buFont typeface="Wingdings" pitchFamily="2" charset="2"/>
              <a:buChar char="v"/>
            </a:pPr>
            <a:r>
              <a:rPr lang="cs-CZ" dirty="0" smtClean="0">
                <a:latin typeface="Comic Sans MS" pitchFamily="66" charset="0"/>
              </a:rPr>
              <a:t>vodní-ploutvonožci(mrož, tuleň, lachtan)</a:t>
            </a:r>
          </a:p>
          <a:p>
            <a:pPr>
              <a:buFont typeface="Wingdings" pitchFamily="2" charset="2"/>
              <a:buChar char="v"/>
            </a:pPr>
            <a:r>
              <a:rPr lang="cs-CZ" dirty="0" smtClean="0">
                <a:latin typeface="Comic Sans MS" pitchFamily="66" charset="0"/>
              </a:rPr>
              <a:t>    hmyzožravci</a:t>
            </a:r>
          </a:p>
          <a:p>
            <a:pPr>
              <a:buFont typeface="Wingdings" pitchFamily="2" charset="2"/>
              <a:buChar char="v"/>
            </a:pPr>
            <a:r>
              <a:rPr lang="cs-CZ" dirty="0" smtClean="0">
                <a:latin typeface="Comic Sans MS" pitchFamily="66" charset="0"/>
              </a:rPr>
              <a:t>    hlodavci</a:t>
            </a:r>
          </a:p>
          <a:p>
            <a:pPr>
              <a:buFont typeface="Wingdings" pitchFamily="2" charset="2"/>
              <a:buChar char="v"/>
            </a:pPr>
            <a:r>
              <a:rPr lang="cs-CZ" dirty="0" smtClean="0">
                <a:latin typeface="Comic Sans MS" pitchFamily="66" charset="0"/>
              </a:rPr>
              <a:t>    </a:t>
            </a:r>
            <a:r>
              <a:rPr lang="cs-CZ" dirty="0" err="1" smtClean="0">
                <a:latin typeface="Comic Sans MS" pitchFamily="66" charset="0"/>
              </a:rPr>
              <a:t>zajícovci</a:t>
            </a:r>
            <a:endParaRPr lang="cs-CZ" dirty="0" smtClean="0">
              <a:latin typeface="Comic Sans MS" pitchFamily="66" charset="0"/>
            </a:endParaRPr>
          </a:p>
          <a:p>
            <a:pPr>
              <a:buFont typeface="Wingdings" pitchFamily="2" charset="2"/>
              <a:buChar char="v"/>
            </a:pPr>
            <a:r>
              <a:rPr lang="cs-CZ" dirty="0" smtClean="0">
                <a:latin typeface="Comic Sans MS" pitchFamily="66" charset="0"/>
              </a:rPr>
              <a:t>    kytovci</a:t>
            </a:r>
          </a:p>
          <a:p>
            <a:pPr>
              <a:buFont typeface="Wingdings" pitchFamily="2" charset="2"/>
              <a:buChar char="v"/>
            </a:pPr>
            <a:r>
              <a:rPr lang="cs-CZ" dirty="0" smtClean="0">
                <a:latin typeface="Comic Sans MS" pitchFamily="66" charset="0"/>
              </a:rPr>
              <a:t>    letouni </a:t>
            </a:r>
          </a:p>
          <a:p>
            <a:pPr>
              <a:buFont typeface="Wingdings" pitchFamily="2" charset="2"/>
              <a:buChar char="v"/>
            </a:pPr>
            <a:r>
              <a:rPr lang="cs-CZ" dirty="0" smtClean="0">
                <a:latin typeface="Comic Sans MS" pitchFamily="66" charset="0"/>
              </a:rPr>
              <a:t>    </a:t>
            </a:r>
            <a:r>
              <a:rPr lang="cs-CZ" dirty="0" err="1" smtClean="0">
                <a:latin typeface="Comic Sans MS" pitchFamily="66" charset="0"/>
              </a:rPr>
              <a:t>letuchy</a:t>
            </a:r>
            <a:endParaRPr lang="cs-CZ" dirty="0" smtClean="0">
              <a:latin typeface="Comic Sans MS" pitchFamily="66" charset="0"/>
            </a:endParaRPr>
          </a:p>
          <a:p>
            <a:pPr>
              <a:buFont typeface="Wingdings" pitchFamily="2" charset="2"/>
              <a:buChar char="v"/>
            </a:pPr>
            <a:r>
              <a:rPr lang="cs-CZ" dirty="0" smtClean="0">
                <a:latin typeface="Comic Sans MS" pitchFamily="66" charset="0"/>
              </a:rPr>
              <a:t>    chobotnatci</a:t>
            </a:r>
          </a:p>
          <a:p>
            <a:pPr>
              <a:buFont typeface="Wingdings" pitchFamily="2" charset="2"/>
              <a:buChar char="v"/>
            </a:pPr>
            <a:r>
              <a:rPr lang="cs-CZ" dirty="0" smtClean="0">
                <a:latin typeface="Comic Sans MS" pitchFamily="66" charset="0"/>
              </a:rPr>
              <a:t>    kopytníci</a:t>
            </a:r>
          </a:p>
          <a:p>
            <a:pPr>
              <a:buFont typeface="Wingdings" pitchFamily="2" charset="2"/>
              <a:buChar char="v"/>
            </a:pPr>
            <a:r>
              <a:rPr lang="cs-CZ" dirty="0" smtClean="0">
                <a:latin typeface="Comic Sans MS" pitchFamily="66" charset="0"/>
              </a:rPr>
              <a:t>    primáti</a:t>
            </a:r>
            <a:endParaRPr lang="cs-CZ" dirty="0">
              <a:latin typeface="Comic Sans MS" pitchFamily="66" charset="0"/>
            </a:endParaRPr>
          </a:p>
        </p:txBody>
      </p:sp>
      <p:pic>
        <p:nvPicPr>
          <p:cNvPr id="5122" name="Picture 2" descr="C:\Documents and Settings\Mamka\Local Settings\Temporary Internet Files\Content.IE5\GMW9FLOB\MC900441377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779912" y="3068960"/>
            <a:ext cx="1793875" cy="1822450"/>
          </a:xfrm>
          <a:prstGeom prst="rect">
            <a:avLst/>
          </a:prstGeom>
          <a:noFill/>
        </p:spPr>
      </p:pic>
      <p:pic>
        <p:nvPicPr>
          <p:cNvPr id="5124" name="Picture 4" descr="C:\Documents and Settings\Mamka\Local Settings\Temporary Internet Files\Content.IE5\M14AE131\MC900330293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580188" y="3462338"/>
            <a:ext cx="1793875" cy="693737"/>
          </a:xfrm>
          <a:prstGeom prst="rect">
            <a:avLst/>
          </a:prstGeom>
          <a:noFill/>
        </p:spPr>
      </p:pic>
      <p:pic>
        <p:nvPicPr>
          <p:cNvPr id="5125" name="Picture 5" descr="C:\Documents and Settings\Mamka\Local Settings\Temporary Internet Files\Content.IE5\EGCU260Z\MC900305491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826125" y="5214938"/>
            <a:ext cx="1793875" cy="823912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Poznáte je?</a:t>
            </a:r>
            <a:endParaRPr lang="cs-CZ" dirty="0"/>
          </a:p>
        </p:txBody>
      </p:sp>
      <p:pic>
        <p:nvPicPr>
          <p:cNvPr id="7172" name="Picture 4" descr="C:\Documents and Settings\Mamka\Local Settings\Temporary Internet Files\Content.IE5\M14AE131\MP900401526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67544" y="404664"/>
            <a:ext cx="2267744" cy="1511214"/>
          </a:xfrm>
          <a:prstGeom prst="rect">
            <a:avLst/>
          </a:prstGeom>
          <a:noFill/>
        </p:spPr>
      </p:pic>
      <p:pic>
        <p:nvPicPr>
          <p:cNvPr id="7173" name="Picture 5" descr="C:\Documents and Settings\Mamka\Local Settings\Temporary Internet Files\Content.IE5\3B4X6PZ1\MP900178758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79512" y="2060848"/>
            <a:ext cx="3009528" cy="2006352"/>
          </a:xfrm>
          <a:prstGeom prst="rect">
            <a:avLst/>
          </a:prstGeom>
          <a:noFill/>
        </p:spPr>
      </p:pic>
      <p:pic>
        <p:nvPicPr>
          <p:cNvPr id="7174" name="Picture 6" descr="C:\Documents and Settings\Mamka\Local Settings\Temporary Internet Files\Content.IE5\9W6BLO3U\MP900414053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123728" y="4653136"/>
            <a:ext cx="2672608" cy="1781043"/>
          </a:xfrm>
          <a:prstGeom prst="rect">
            <a:avLst/>
          </a:prstGeom>
          <a:noFill/>
        </p:spPr>
      </p:pic>
      <p:pic>
        <p:nvPicPr>
          <p:cNvPr id="7175" name="Picture 7" descr="C:\Documents and Settings\Mamka\Local Settings\Temporary Internet Files\Content.IE5\GMW9FLOB\MP900262965[1]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179512" y="4221088"/>
            <a:ext cx="1770985" cy="1785710"/>
          </a:xfrm>
          <a:prstGeom prst="rect">
            <a:avLst/>
          </a:prstGeom>
          <a:noFill/>
        </p:spPr>
      </p:pic>
      <p:pic>
        <p:nvPicPr>
          <p:cNvPr id="7176" name="Picture 8" descr="C:\Documents and Settings\Mamka\Local Settings\Temporary Internet Files\Content.IE5\FKG06H8W\MP900313901[1]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6804248" y="188640"/>
            <a:ext cx="2114176" cy="1750802"/>
          </a:xfrm>
          <a:prstGeom prst="rect">
            <a:avLst/>
          </a:prstGeom>
          <a:noFill/>
        </p:spPr>
      </p:pic>
      <p:pic>
        <p:nvPicPr>
          <p:cNvPr id="7177" name="Picture 9" descr="C:\Documents and Settings\Mamka\Local Settings\Temporary Internet Files\Content.IE5\M14AE131\MP900255577[1].jp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3203848" y="1196752"/>
            <a:ext cx="1955860" cy="1300511"/>
          </a:xfrm>
          <a:prstGeom prst="rect">
            <a:avLst/>
          </a:prstGeom>
          <a:noFill/>
        </p:spPr>
      </p:pic>
      <p:pic>
        <p:nvPicPr>
          <p:cNvPr id="7178" name="Picture 10" descr="C:\Documents and Settings\Mamka\Local Settings\Temporary Internet Files\Content.IE5\M23T12TZ\MP900227656[1].jpg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6660232" y="2276872"/>
            <a:ext cx="2251319" cy="1489154"/>
          </a:xfrm>
          <a:prstGeom prst="rect">
            <a:avLst/>
          </a:prstGeom>
          <a:noFill/>
        </p:spPr>
      </p:pic>
      <p:pic>
        <p:nvPicPr>
          <p:cNvPr id="7179" name="Picture 11" descr="C:\Documents and Settings\Mamka\Local Settings\Temporary Internet Files\Content.IE5\EGCU260Z\MP900182537[1].jpg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7236296" y="4293096"/>
            <a:ext cx="1505398" cy="2240592"/>
          </a:xfrm>
          <a:prstGeom prst="rect">
            <a:avLst/>
          </a:prstGeom>
          <a:noFill/>
        </p:spPr>
      </p:pic>
      <p:pic>
        <p:nvPicPr>
          <p:cNvPr id="7181" name="Picture 13" descr="C:\Documents and Settings\Mamka\Local Settings\Temporary Internet Files\Content.IE5\9W6BLO3U\MP900180477[1].jpg"/>
          <p:cNvPicPr>
            <a:picLocks noChangeAspect="1" noChangeArrowheads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>
            <a:off x="5220072" y="4005064"/>
            <a:ext cx="1555725" cy="2463498"/>
          </a:xfrm>
          <a:prstGeom prst="rect">
            <a:avLst/>
          </a:prstGeom>
          <a:noFill/>
        </p:spPr>
      </p:pic>
      <p:pic>
        <p:nvPicPr>
          <p:cNvPr id="7182" name="Picture 14" descr="C:\Documents and Settings\Mamka\Local Settings\Temporary Internet Files\Content.IE5\GMW9FLOB\MP900438589[1].jpg"/>
          <p:cNvPicPr>
            <a:picLocks noChangeAspect="1" noChangeArrowheads="1"/>
          </p:cNvPicPr>
          <p:nvPr/>
        </p:nvPicPr>
        <p:blipFill>
          <a:blip r:embed="rId11" cstate="print"/>
          <a:srcRect/>
          <a:stretch>
            <a:fillRect/>
          </a:stretch>
        </p:blipFill>
        <p:spPr bwMode="auto">
          <a:xfrm>
            <a:off x="3419872" y="2780928"/>
            <a:ext cx="1704305" cy="1134513"/>
          </a:xfrm>
          <a:prstGeom prst="rect">
            <a:avLst/>
          </a:prstGeom>
          <a:noFill/>
        </p:spPr>
      </p:pic>
      <p:pic>
        <p:nvPicPr>
          <p:cNvPr id="7183" name="Picture 15" descr="C:\Documents and Settings\Mamka\Local Settings\Temporary Internet Files\Content.IE5\P4TTETEE\MP900227813[1].jpg"/>
          <p:cNvPicPr>
            <a:picLocks noChangeAspect="1" noChangeArrowheads="1"/>
          </p:cNvPicPr>
          <p:nvPr/>
        </p:nvPicPr>
        <p:blipFill>
          <a:blip r:embed="rId12" cstate="print"/>
          <a:srcRect/>
          <a:stretch>
            <a:fillRect/>
          </a:stretch>
        </p:blipFill>
        <p:spPr bwMode="auto">
          <a:xfrm>
            <a:off x="5436096" y="1772816"/>
            <a:ext cx="880461" cy="1340768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Poznáte je?</a:t>
            </a:r>
            <a:endParaRPr lang="cs-CZ" dirty="0"/>
          </a:p>
        </p:txBody>
      </p:sp>
      <p:pic>
        <p:nvPicPr>
          <p:cNvPr id="6148" name="Picture 4" descr="C:\Documents and Settings\Mamka\Local Settings\Temporary Internet Files\Content.IE5\3B4X6PZ1\MP900180374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444208" y="188640"/>
            <a:ext cx="2309813" cy="3657600"/>
          </a:xfrm>
          <a:prstGeom prst="rect">
            <a:avLst/>
          </a:prstGeom>
          <a:noFill/>
        </p:spPr>
      </p:pic>
      <p:pic>
        <p:nvPicPr>
          <p:cNvPr id="6149" name="Picture 5" descr="C:\Documents and Settings\Mamka\Local Settings\Temporary Internet Files\Content.IE5\9W6BLO3U\MP900180659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58763" y="1241425"/>
            <a:ext cx="3657600" cy="2401888"/>
          </a:xfrm>
          <a:prstGeom prst="rect">
            <a:avLst/>
          </a:prstGeom>
          <a:noFill/>
        </p:spPr>
      </p:pic>
      <p:pic>
        <p:nvPicPr>
          <p:cNvPr id="6152" name="Picture 8" descr="C:\Documents and Settings\Mamka\Local Settings\Temporary Internet Files\Content.IE5\GMW9FLOB\MP900403838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156075" y="1635125"/>
            <a:ext cx="2081213" cy="3121025"/>
          </a:xfrm>
          <a:prstGeom prst="rect">
            <a:avLst/>
          </a:prstGeom>
          <a:noFill/>
        </p:spPr>
      </p:pic>
      <p:pic>
        <p:nvPicPr>
          <p:cNvPr id="6153" name="Picture 9" descr="C:\Documents and Settings\Mamka\Local Settings\Temporary Internet Files\Content.IE5\EGCU260Z\MP900180674[1]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279400" y="4146550"/>
            <a:ext cx="3657600" cy="2401888"/>
          </a:xfrm>
          <a:prstGeom prst="rect">
            <a:avLst/>
          </a:prstGeom>
          <a:noFill/>
        </p:spPr>
      </p:pic>
      <p:pic>
        <p:nvPicPr>
          <p:cNvPr id="6154" name="Picture 10" descr="C:\Documents and Settings\Mamka\Local Settings\Temporary Internet Files\Content.IE5\GMW9FLOB\MP900262274[1]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5868144" y="4869160"/>
            <a:ext cx="2592288" cy="1693314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>
                <a:latin typeface="Comic Sans MS" pitchFamily="66" charset="0"/>
              </a:rPr>
              <a:t>Citace</a:t>
            </a:r>
            <a:br>
              <a:rPr lang="cs-CZ" dirty="0" smtClean="0">
                <a:latin typeface="Comic Sans MS" pitchFamily="66" charset="0"/>
              </a:rPr>
            </a:br>
            <a:endParaRPr lang="cs-CZ" dirty="0">
              <a:latin typeface="Comic Sans MS" pitchFamily="66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itchFamily="2" charset="2"/>
              <a:buChar char="v"/>
            </a:pPr>
            <a:r>
              <a:rPr lang="cs-CZ" dirty="0" smtClean="0">
                <a:latin typeface="Comic Sans MS" pitchFamily="66" charset="0"/>
              </a:rPr>
              <a:t>Vlastní zdroje </a:t>
            </a:r>
            <a:r>
              <a:rPr lang="cs-CZ" dirty="0" err="1" smtClean="0">
                <a:latin typeface="Comic Sans MS" pitchFamily="66" charset="0"/>
              </a:rPr>
              <a:t>agalerie</a:t>
            </a:r>
            <a:r>
              <a:rPr lang="cs-CZ" dirty="0" smtClean="0">
                <a:latin typeface="Comic Sans MS" pitchFamily="66" charset="0"/>
              </a:rPr>
              <a:t> </a:t>
            </a:r>
            <a:r>
              <a:rPr lang="cs-CZ" smtClean="0">
                <a:latin typeface="Comic Sans MS" pitchFamily="66" charset="0"/>
              </a:rPr>
              <a:t>klipárt</a:t>
            </a:r>
            <a:endParaRPr lang="cs-CZ" dirty="0">
              <a:latin typeface="Comic Sans MS" pitchFamily="66" charset="0"/>
            </a:endParaRP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pPr>
              <a:buFont typeface="Wingdings" pitchFamily="2" charset="2"/>
              <a:buChar char="v"/>
            </a:pPr>
            <a:r>
              <a:rPr lang="cs-CZ" dirty="0" smtClean="0">
                <a:latin typeface="Comic Sans MS" pitchFamily="66" charset="0"/>
              </a:rPr>
              <a:t>Vytvořeno jako DUM do předmětu přírodopis na ZŠ a MŠ 17.listopadu 1325, Mladá Boleslav pro 7.ročník základní školy.</a:t>
            </a:r>
          </a:p>
          <a:p>
            <a:pPr>
              <a:buFont typeface="Wingdings" pitchFamily="2" charset="2"/>
              <a:buChar char="v"/>
            </a:pPr>
            <a:endParaRPr lang="cs-CZ" dirty="0" smtClean="0">
              <a:latin typeface="Comic Sans MS" pitchFamily="66" charset="0"/>
            </a:endParaRPr>
          </a:p>
          <a:p>
            <a:pPr>
              <a:buFont typeface="Wingdings" pitchFamily="2" charset="2"/>
              <a:buChar char="v"/>
            </a:pPr>
            <a:r>
              <a:rPr lang="cs-CZ" dirty="0" smtClean="0">
                <a:latin typeface="Comic Sans MS" pitchFamily="66" charset="0"/>
              </a:rPr>
              <a:t>Materiál slouží k doplnění učiva o obratlovcích.</a:t>
            </a:r>
          </a:p>
          <a:p>
            <a:pPr>
              <a:buFont typeface="Wingdings" pitchFamily="2" charset="2"/>
              <a:buChar char="v"/>
            </a:pPr>
            <a:endParaRPr lang="cs-CZ" dirty="0" smtClean="0">
              <a:latin typeface="Comic Sans MS" pitchFamily="66" charset="0"/>
            </a:endParaRPr>
          </a:p>
          <a:p>
            <a:pPr>
              <a:buFont typeface="Wingdings" pitchFamily="2" charset="2"/>
              <a:buChar char="v"/>
            </a:pPr>
            <a:r>
              <a:rPr lang="cs-CZ" dirty="0" smtClean="0">
                <a:latin typeface="Comic Sans MS" pitchFamily="66" charset="0"/>
              </a:rPr>
              <a:t>Materiál je vhodné prezentovat pomocí  interaktivní tabule.</a:t>
            </a:r>
          </a:p>
          <a:p>
            <a:pPr>
              <a:buFont typeface="Wingdings" pitchFamily="2" charset="2"/>
              <a:buChar char="v"/>
            </a:pPr>
            <a:endParaRPr lang="cs-CZ" dirty="0" smtClean="0">
              <a:latin typeface="Comic Sans MS" pitchFamily="66" charset="0"/>
            </a:endParaRPr>
          </a:p>
          <a:p>
            <a:pPr>
              <a:buFont typeface="Wingdings" pitchFamily="2" charset="2"/>
              <a:buChar char="v"/>
            </a:pPr>
            <a:r>
              <a:rPr lang="cs-CZ" dirty="0" smtClean="0">
                <a:latin typeface="Comic Sans MS" pitchFamily="66" charset="0"/>
              </a:rPr>
              <a:t>Materiál byl vytvořen a pilotován </a:t>
            </a:r>
            <a:r>
              <a:rPr lang="cs-CZ" smtClean="0">
                <a:latin typeface="Comic Sans MS" pitchFamily="66" charset="0"/>
              </a:rPr>
              <a:t>v I. </a:t>
            </a:r>
            <a:r>
              <a:rPr lang="cs-CZ" dirty="0" smtClean="0">
                <a:latin typeface="Comic Sans MS" pitchFamily="66" charset="0"/>
              </a:rPr>
              <a:t>pololetí školního roku 2011/2012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142</TotalTime>
  <Words>302</Words>
  <Application>Microsoft Office PowerPoint</Application>
  <PresentationFormat>Předvádění na obrazovce (4:3)</PresentationFormat>
  <Paragraphs>79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Motiv sady Office</vt:lpstr>
      <vt:lpstr>Obratlovci</vt:lpstr>
      <vt:lpstr>Hlavní charakteristika 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Poznáte je?</vt:lpstr>
      <vt:lpstr>Poznáte je?</vt:lpstr>
      <vt:lpstr>Citace </vt:lpstr>
      <vt:lpstr>Prezentace aplikace PowerPoint</vt:lpstr>
    </vt:vector>
  </TitlesOfParts>
  <Company>Lucka a Lenka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Kruhoústí,paryby, ryby, obojživelníci,plazi, ptáci,savci</dc:title>
  <dc:creator>Mamka</dc:creator>
  <cp:lastModifiedBy>Iva Hirschová</cp:lastModifiedBy>
  <cp:revision>14</cp:revision>
  <dcterms:created xsi:type="dcterms:W3CDTF">2011-12-28T20:35:12Z</dcterms:created>
  <dcterms:modified xsi:type="dcterms:W3CDTF">2012-11-22T16:50:20Z</dcterms:modified>
</cp:coreProperties>
</file>