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5000">
              <a:srgbClr val="5E9EFF">
                <a:alpha val="33000"/>
              </a:srgb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84F32-805A-443B-88F7-34E3FD4CE0F0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723B92-B53E-4FCA-995D-6F7E861AE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Mamka\Local Settings\Temporary Internet Files\Content.IE5\M23T12TZ\MP9004012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2656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36096" y="1844824"/>
            <a:ext cx="3523928" cy="1124744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auhaus 93" pitchFamily="82" charset="0"/>
              </a:rPr>
              <a:t>Ptáci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23928" y="4365104"/>
            <a:ext cx="4888632" cy="2376264"/>
          </a:xfrm>
        </p:spPr>
        <p:txBody>
          <a:bodyPr>
            <a:normAutofit fontScale="32500" lnSpcReduction="20000"/>
          </a:bodyPr>
          <a:lstStyle/>
          <a:p>
            <a:pPr>
              <a:defRPr/>
            </a:pPr>
            <a:r>
              <a:rPr lang="cs-CZ" sz="5600" dirty="0" smtClean="0">
                <a:solidFill>
                  <a:schemeClr val="tx1"/>
                </a:solidFill>
                <a:latin typeface="Bauhaus 93" pitchFamily="82" charset="0"/>
              </a:rPr>
              <a:t>Autor: Mgr. Iva </a:t>
            </a:r>
            <a:r>
              <a:rPr lang="cs-CZ" sz="5600" dirty="0" err="1" smtClean="0">
                <a:solidFill>
                  <a:schemeClr val="tx1"/>
                </a:solidFill>
                <a:latin typeface="Bauhaus 93" pitchFamily="82" charset="0"/>
              </a:rPr>
              <a:t>Hirschová</a:t>
            </a:r>
            <a:endParaRPr lang="cs-CZ" sz="5600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endParaRPr lang="cs-CZ" sz="5600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r>
              <a:rPr lang="cs-CZ" sz="5600" smtClean="0">
                <a:solidFill>
                  <a:schemeClr val="tx1"/>
                </a:solidFill>
                <a:latin typeface="Bauhaus 93" pitchFamily="82" charset="0"/>
              </a:rPr>
              <a:t>VY_32_INOVACE_37_Ptáci-zajímavosti</a:t>
            </a:r>
            <a:endParaRPr lang="cs-CZ" sz="5600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endParaRPr lang="cs-CZ" sz="3400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auhaus 93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auhaus 93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auhaus 93" pitchFamily="82" charset="0"/>
              </a:rPr>
              <a:t>Největší pták- pštros váha cca 100kg. výška cca 1,5 m, výskyt- Nový Zéland</a:t>
            </a:r>
          </a:p>
          <a:p>
            <a:r>
              <a:rPr lang="cs-CZ" dirty="0" smtClean="0">
                <a:latin typeface="Bauhaus 93" pitchFamily="82" charset="0"/>
              </a:rPr>
              <a:t>Nejmenší pták- kolibřík-váha cca 1,5 g, výška cca 5cm, výskyt- Kuba</a:t>
            </a:r>
          </a:p>
          <a:p>
            <a:r>
              <a:rPr lang="cs-CZ" dirty="0" smtClean="0">
                <a:latin typeface="Bauhaus 93" pitchFamily="82" charset="0"/>
              </a:rPr>
              <a:t>Největší rozpětí křídel má  albatros -3,6 m</a:t>
            </a:r>
          </a:p>
          <a:p>
            <a:r>
              <a:rPr lang="cs-CZ" dirty="0" smtClean="0">
                <a:latin typeface="Bauhaus 93" pitchFamily="82" charset="0"/>
              </a:rPr>
              <a:t>Nejlepší letec- sokol-250km/h</a:t>
            </a:r>
          </a:p>
          <a:p>
            <a:r>
              <a:rPr lang="cs-CZ" dirty="0" smtClean="0">
                <a:latin typeface="Bauhaus 93" pitchFamily="82" charset="0"/>
              </a:rPr>
              <a:t>Největší skupina- letci- pěvci</a:t>
            </a:r>
          </a:p>
          <a:p>
            <a:r>
              <a:rPr lang="cs-CZ" dirty="0" smtClean="0">
                <a:latin typeface="Bauhaus 93" pitchFamily="82" charset="0"/>
              </a:rPr>
              <a:t>Duté kosti nemá a křídla tvaru ploutví má? </a:t>
            </a:r>
            <a:r>
              <a:rPr lang="cs-CZ" dirty="0" err="1">
                <a:latin typeface="Bauhaus 93" pitchFamily="82" charset="0"/>
              </a:rPr>
              <a:t>t</a:t>
            </a:r>
            <a:r>
              <a:rPr lang="cs-CZ" dirty="0" err="1" smtClean="0">
                <a:latin typeface="Bauhaus 93" pitchFamily="82" charset="0"/>
              </a:rPr>
              <a:t>učňák</a:t>
            </a:r>
            <a:r>
              <a:rPr lang="cs-CZ" dirty="0" smtClean="0">
                <a:latin typeface="Bauhaus 93" pitchFamily="82" charset="0"/>
                <a:sym typeface="Wingdings" pitchFamily="2" charset="2"/>
              </a:rPr>
              <a:t></a:t>
            </a:r>
            <a:endParaRPr lang="cs-CZ" dirty="0">
              <a:latin typeface="Bauhaus 93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Pštros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Pštros-nemá hlasové ústrojí,dokonalý hlídač, v nohách má obrovskou sílu.</a:t>
            </a:r>
          </a:p>
          <a:p>
            <a:r>
              <a:rPr lang="cs-CZ" dirty="0" smtClean="0">
                <a:latin typeface="Bauhaus 93" pitchFamily="82" charset="0"/>
              </a:rPr>
              <a:t>1 pštrosí vejce  je cca 20 </a:t>
            </a:r>
            <a:r>
              <a:rPr lang="cs-CZ" dirty="0" err="1" smtClean="0">
                <a:latin typeface="Bauhaus 93" pitchFamily="82" charset="0"/>
              </a:rPr>
              <a:t>slepičích</a:t>
            </a:r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Pštros je pták s nejdelším krkem.</a:t>
            </a:r>
          </a:p>
          <a:p>
            <a:r>
              <a:rPr lang="cs-CZ" dirty="0" smtClean="0">
                <a:latin typeface="Bauhaus 93" pitchFamily="82" charset="0"/>
              </a:rPr>
              <a:t>Oči jsou lemovány silnými řasami- ochrana proti prachu.</a:t>
            </a:r>
          </a:p>
          <a:p>
            <a:r>
              <a:rPr lang="cs-CZ" dirty="0" smtClean="0">
                <a:latin typeface="Bauhaus 93" pitchFamily="82" charset="0"/>
              </a:rPr>
              <a:t>Mají třetí víčko –mžurku-význam ochrany.</a:t>
            </a:r>
          </a:p>
          <a:p>
            <a:r>
              <a:rPr lang="cs-CZ" dirty="0" smtClean="0">
                <a:latin typeface="Bauhaus 93" pitchFamily="82" charset="0"/>
              </a:rPr>
              <a:t>Strkání hlavy do písku je mýtus!!!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Kolibřík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Pestře zabarvení</a:t>
            </a:r>
          </a:p>
          <a:p>
            <a:r>
              <a:rPr lang="cs-CZ" dirty="0" smtClean="0">
                <a:latin typeface="Bauhaus 93" pitchFamily="82" charset="0"/>
              </a:rPr>
              <a:t>Zdatní letci</a:t>
            </a:r>
          </a:p>
          <a:p>
            <a:r>
              <a:rPr lang="cs-CZ" dirty="0" smtClean="0">
                <a:latin typeface="Bauhaus 93" pitchFamily="82" charset="0"/>
              </a:rPr>
              <a:t>Za 1 sec. mávnou křídly cca 15-90 krát ( vypadá to jakoby stáli na místě)</a:t>
            </a:r>
          </a:p>
          <a:p>
            <a:r>
              <a:rPr lang="cs-CZ" dirty="0" smtClean="0">
                <a:latin typeface="Bauhaus 93" pitchFamily="82" charset="0"/>
              </a:rPr>
              <a:t>Vyvinou rychlost i přes 53 km/h</a:t>
            </a:r>
          </a:p>
          <a:p>
            <a:r>
              <a:rPr lang="cs-CZ" dirty="0" smtClean="0">
                <a:latin typeface="Bauhaus 93" pitchFamily="82" charset="0"/>
              </a:rPr>
              <a:t>Létají jako jediný druh pozadu</a:t>
            </a:r>
          </a:p>
          <a:p>
            <a:r>
              <a:rPr lang="cs-CZ" dirty="0" smtClean="0">
                <a:latin typeface="Bauhaus 93" pitchFamily="82" charset="0"/>
              </a:rPr>
              <a:t>Jen hmyz má rychlejší látkovou výměnu v </a:t>
            </a:r>
            <a:r>
              <a:rPr lang="cs-CZ" dirty="0" err="1" smtClean="0">
                <a:latin typeface="Bauhaus 93" pitchFamily="82" charset="0"/>
              </a:rPr>
              <a:t>živoč.říši</a:t>
            </a:r>
            <a:endParaRPr lang="cs-CZ" dirty="0" smtClean="0">
              <a:latin typeface="Bauhaus 93" pitchFamily="82" charset="0"/>
            </a:endParaRPr>
          </a:p>
          <a:p>
            <a:endParaRPr lang="cs-CZ" dirty="0">
              <a:latin typeface="Bauhaus 93" pitchFamily="82" charset="0"/>
            </a:endParaRPr>
          </a:p>
        </p:txBody>
      </p:sp>
      <p:pic>
        <p:nvPicPr>
          <p:cNvPr id="1027" name="Picture 3" descr="C:\Documents and Settings\Mamka\Local Settings\Temporary Internet Files\Content.IE5\NOILPYLU\MC9000525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6350" y="1254125"/>
            <a:ext cx="1809750" cy="1320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Bauhaus 93" pitchFamily="82" charset="0"/>
              </a:rPr>
              <a:t>Albatros</a:t>
            </a:r>
            <a:br>
              <a:rPr lang="cs-CZ" dirty="0" smtClean="0">
                <a:latin typeface="Bauhaus 93" pitchFamily="82" charset="0"/>
              </a:rPr>
            </a:b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Patří mezi největší mořské ptáky</a:t>
            </a:r>
          </a:p>
          <a:p>
            <a:r>
              <a:rPr lang="cs-CZ" dirty="0" smtClean="0">
                <a:latin typeface="Bauhaus 93" pitchFamily="82" charset="0"/>
              </a:rPr>
              <a:t>Velikost cca 50 cm</a:t>
            </a:r>
          </a:p>
          <a:p>
            <a:r>
              <a:rPr lang="cs-CZ" dirty="0" smtClean="0">
                <a:latin typeface="Bauhaus 93" pitchFamily="82" charset="0"/>
              </a:rPr>
              <a:t>Váha cca 11 kg</a:t>
            </a:r>
          </a:p>
          <a:p>
            <a:r>
              <a:rPr lang="cs-CZ" dirty="0" smtClean="0">
                <a:latin typeface="Bauhaus 93" pitchFamily="82" charset="0"/>
              </a:rPr>
              <a:t>Na noze mají jen tři prsty spojené plovací blánou</a:t>
            </a:r>
          </a:p>
          <a:p>
            <a:r>
              <a:rPr lang="cs-CZ" dirty="0" smtClean="0">
                <a:latin typeface="Bauhaus 93" pitchFamily="82" charset="0"/>
              </a:rPr>
              <a:t>Na pevnině se vyskytují jen v době hnízdění, jinak veškerý čas tráví nad vodou.</a:t>
            </a:r>
            <a:endParaRPr lang="cs-CZ" dirty="0">
              <a:latin typeface="Bauhaus 93" pitchFamily="82" charset="0"/>
            </a:endParaRPr>
          </a:p>
        </p:txBody>
      </p:sp>
      <p:pic>
        <p:nvPicPr>
          <p:cNvPr id="2050" name="Picture 2" descr="C:\Documents and Settings\Mamka\Local Settings\Temporary Internet Files\Content.IE5\GMW9FLOB\MC9000531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86550" y="814388"/>
            <a:ext cx="1817688" cy="16208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auhaus 93" pitchFamily="82" charset="0"/>
              </a:rPr>
              <a:t>Sokol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Mohutnější, zahnutý zobák</a:t>
            </a:r>
          </a:p>
          <a:p>
            <a:r>
              <a:rPr lang="cs-CZ" dirty="0" smtClean="0">
                <a:latin typeface="Bauhaus 93" pitchFamily="82" charset="0"/>
              </a:rPr>
              <a:t>Nemají více partnerů- jsou věrní</a:t>
            </a:r>
          </a:p>
          <a:p>
            <a:r>
              <a:rPr lang="cs-CZ" dirty="0" smtClean="0">
                <a:latin typeface="Bauhaus 93" pitchFamily="82" charset="0"/>
              </a:rPr>
              <a:t>Výskyt krom sever. A již. pólu a </a:t>
            </a:r>
            <a:r>
              <a:rPr lang="cs-CZ" dirty="0" err="1" smtClean="0">
                <a:latin typeface="Bauhaus 93" pitchFamily="82" charset="0"/>
              </a:rPr>
              <a:t>stř</a:t>
            </a:r>
            <a:r>
              <a:rPr lang="cs-CZ" dirty="0" smtClean="0">
                <a:latin typeface="Bauhaus 93" pitchFamily="82" charset="0"/>
              </a:rPr>
              <a:t>. Afriky- všude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Documents and Settings\Mamka\Local Settings\Temporary Internet Files\Content.IE5\9W6BLO3U\MC9000532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9600" y="4021138"/>
            <a:ext cx="1809750" cy="1427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auhaus 93" pitchFamily="82" charset="0"/>
              </a:rPr>
              <a:t>Tučňák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auhaus 93" pitchFamily="82" charset="0"/>
              </a:rPr>
              <a:t>Dobří potápěči, hydrodynamický tvar těla</a:t>
            </a:r>
          </a:p>
          <a:p>
            <a:r>
              <a:rPr lang="cs-CZ" dirty="0" smtClean="0">
                <a:latin typeface="Bauhaus 93" pitchFamily="82" charset="0"/>
              </a:rPr>
              <a:t>Žijí na  Antarktidě a Galapágách</a:t>
            </a:r>
          </a:p>
          <a:p>
            <a:r>
              <a:rPr lang="cs-CZ" dirty="0" smtClean="0">
                <a:latin typeface="Bauhaus 93" pitchFamily="82" charset="0"/>
              </a:rPr>
              <a:t>Vzhledem ke chladnému podnebí zaujímá 1/3 hmotnosti těla tuk.</a:t>
            </a:r>
          </a:p>
          <a:p>
            <a:r>
              <a:rPr lang="cs-CZ" dirty="0" smtClean="0">
                <a:latin typeface="Bauhaus 93" pitchFamily="82" charset="0"/>
              </a:rPr>
              <a:t>Peří je husté a krátké – připomíná srst a místy i šupinky.</a:t>
            </a:r>
          </a:p>
          <a:p>
            <a:r>
              <a:rPr lang="cs-CZ" dirty="0" smtClean="0">
                <a:latin typeface="Bauhaus 93" pitchFamily="82" charset="0"/>
              </a:rPr>
              <a:t>Jsou výborní rodiči a pečují o potomky oba.</a:t>
            </a:r>
          </a:p>
          <a:p>
            <a:r>
              <a:rPr lang="cs-CZ" dirty="0" smtClean="0">
                <a:latin typeface="Bauhaus 93" pitchFamily="82" charset="0"/>
              </a:rPr>
              <a:t>Vydrží </a:t>
            </a:r>
            <a:r>
              <a:rPr lang="cs-CZ" dirty="0" smtClean="0">
                <a:latin typeface="Bauhaus 93" pitchFamily="82" charset="0"/>
              </a:rPr>
              <a:t>výjimečně </a:t>
            </a:r>
            <a:r>
              <a:rPr lang="cs-CZ" dirty="0" smtClean="0">
                <a:latin typeface="Bauhaus 93" pitchFamily="82" charset="0"/>
              </a:rPr>
              <a:t>až půl hod. pod vodou</a:t>
            </a:r>
          </a:p>
          <a:p>
            <a:endParaRPr lang="cs-CZ" dirty="0"/>
          </a:p>
        </p:txBody>
      </p:sp>
      <p:pic>
        <p:nvPicPr>
          <p:cNvPr id="4098" name="Picture 2" descr="C:\Documents and Settings\Mamka\Local Settings\Temporary Internet Files\Content.IE5\M14AE131\MC900441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19" y="152401"/>
            <a:ext cx="1313855" cy="1548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Citace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Vlastní zdroje</a:t>
            </a:r>
          </a:p>
          <a:p>
            <a:r>
              <a:rPr lang="cs-CZ" dirty="0" smtClean="0">
                <a:latin typeface="Bauhaus 93" pitchFamily="82" charset="0"/>
              </a:rPr>
              <a:t>www.office.</a:t>
            </a:r>
            <a:r>
              <a:rPr lang="cs-CZ" dirty="0" err="1" smtClean="0">
                <a:latin typeface="Bauhaus 93" pitchFamily="82" charset="0"/>
              </a:rPr>
              <a:t>microsoft.com</a:t>
            </a:r>
            <a:endParaRPr lang="cs-CZ" dirty="0" smtClean="0">
              <a:latin typeface="Bauhaus 93" pitchFamily="82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Bauhaus 93" pitchFamily="82" charset="0"/>
              </a:rPr>
              <a:t>Vytvořeno jako DUM do předmětu přírodopis na ZŠ a MŠ 17.listopadu 1325, Mladá Boleslav pro 7.ročník základní školy.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Materiál slouží k doplnění učiva o obratlovcích.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Materiál je vhodné prezentovat pomocí  interaktivní tabule.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Materiál byl vytvořen a pilotován v I. pololetí školního </a:t>
            </a:r>
            <a:r>
              <a:rPr lang="cs-CZ" smtClean="0">
                <a:latin typeface="Bauhaus 93" pitchFamily="82" charset="0"/>
              </a:rPr>
              <a:t>roku 2011/2012</a:t>
            </a:r>
            <a:endParaRPr lang="cs-CZ" dirty="0" smtClean="0">
              <a:latin typeface="Bauhaus 93" pitchFamily="82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341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Ptáci</vt:lpstr>
      <vt:lpstr>Snímek 2</vt:lpstr>
      <vt:lpstr>Pštros</vt:lpstr>
      <vt:lpstr>Kolibřík</vt:lpstr>
      <vt:lpstr> Albatros </vt:lpstr>
      <vt:lpstr>Sokol</vt:lpstr>
      <vt:lpstr>Tučňák</vt:lpstr>
      <vt:lpstr>Citace</vt:lpstr>
      <vt:lpstr>Snímek 9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Ptáci- zajímavosti</dc:title>
  <dc:creator>Mamka</dc:creator>
  <cp:lastModifiedBy>Dum</cp:lastModifiedBy>
  <cp:revision>10</cp:revision>
  <dcterms:created xsi:type="dcterms:W3CDTF">2012-07-01T11:33:10Z</dcterms:created>
  <dcterms:modified xsi:type="dcterms:W3CDTF">2012-12-18T15:12:27Z</dcterms:modified>
</cp:coreProperties>
</file>