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74" r:id="rId2"/>
    <p:sldId id="272" r:id="rId3"/>
    <p:sldId id="256" r:id="rId4"/>
    <p:sldId id="257" r:id="rId5"/>
    <p:sldId id="258" r:id="rId6"/>
    <p:sldId id="259" r:id="rId7"/>
    <p:sldId id="267" r:id="rId8"/>
    <p:sldId id="266" r:id="rId9"/>
    <p:sldId id="271" r:id="rId10"/>
    <p:sldId id="269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Rg st="1" end="1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80"/>
    <a:srgbClr val="FFFFCC"/>
    <a:srgbClr val="66FFFF"/>
    <a:srgbClr val="FF33CC"/>
    <a:srgbClr val="FF6600"/>
    <a:srgbClr val="A50021"/>
    <a:srgbClr val="CC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11" autoAdjust="0"/>
    <p:restoredTop sz="94660"/>
  </p:normalViewPr>
  <p:slideViewPr>
    <p:cSldViewPr>
      <p:cViewPr varScale="1">
        <p:scale>
          <a:sx n="111" d="100"/>
          <a:sy n="111" d="100"/>
        </p:scale>
        <p:origin x="-165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1A1746-0DE0-4A98-A34F-DB4B9D1AB01A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060B5-8189-46AC-8B9B-F79757C4D83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47948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F375F0-4C4B-49EC-9A0C-A56C6C2C7315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7D1E07-07DF-4A5C-A319-E91BA75CC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7912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D1E07-07DF-4A5C-A319-E91BA75CC28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6591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8921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608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908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796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297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562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349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2202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81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270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041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79E5B-522B-4971-A5AC-398708E75D58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29EB6A-A5DC-420F-86A1-B6FE6B2AB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501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914160"/>
              </p:ext>
            </p:extLst>
          </p:nvPr>
        </p:nvGraphicFramePr>
        <p:xfrm>
          <a:off x="1547663" y="1397000"/>
          <a:ext cx="6696744" cy="303784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{2D5ABB26-0587-4C30-8999-92F81FD0307C}</a:tableStyleId>
              </a:tblPr>
              <a:tblGrid>
                <a:gridCol w="1613360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VY_32_Inovace_12.1.1</a:t>
                      </a:r>
                    </a:p>
                    <a:p>
                      <a:pPr algn="l"/>
                      <a:r>
                        <a:rPr lang="cs-CZ" dirty="0" smtClean="0"/>
                        <a:t>Slovní druhy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</a:t>
                      </a:r>
                      <a:r>
                        <a:rPr lang="cs-CZ" sz="1800" b="0" kern="1200" baseline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jazyk 6. ročník</a:t>
                      </a:r>
                      <a:endParaRPr lang="cs-CZ" sz="18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Tento</a:t>
                      </a:r>
                      <a:r>
                        <a:rPr lang="cs-CZ" sz="1800" kern="1200" baseline="0" dirty="0" smtClean="0"/>
                        <a:t> materiál je určen žákům 6. ročníku.  Cílem je zopakovat  druhy slov a jejich číslování, rozlišit slova ohebná a neohebná. 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7441" y="692696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3293940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40663" y="2967335"/>
            <a:ext cx="7662675" cy="14465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8800" b="1" i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70C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  <a:reflection blurRad="6350" stA="60000" endA="900" endPos="60000" dist="29997" dir="5400000" sy="-100000" algn="bl" rotWithShape="0"/>
                </a:effectLst>
                <a:latin typeface="Algerian" pitchFamily="82" charset="0"/>
              </a:rPr>
              <a:t>Slovní druhy</a:t>
            </a:r>
            <a:endParaRPr lang="cs-CZ" sz="8800" b="1" i="1" dirty="0">
              <a:ln w="12700">
                <a:solidFill>
                  <a:schemeClr val="tx1"/>
                </a:solidFill>
                <a:prstDash val="solid"/>
              </a:ln>
              <a:solidFill>
                <a:srgbClr val="0070C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  <a:reflection blurRad="6350" stA="60000" endA="900" endPos="60000" dist="29997" dir="5400000" sy="-100000" algn="bl" rotWithShape="0"/>
              </a:effectLst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787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08"/>
    </mc:Choice>
    <mc:Fallback xmlns="">
      <p:transition spd="slow" advTm="31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-603448"/>
            <a:ext cx="7704856" cy="3284984"/>
          </a:xfrm>
        </p:spPr>
        <p:txBody>
          <a:bodyPr>
            <a:normAutofit fontScale="90000"/>
          </a:bodyPr>
          <a:lstStyle/>
          <a:p>
            <a:r>
              <a:rPr lang="cs-CZ" sz="6600" b="1" i="1" dirty="0" smtClean="0">
                <a:solidFill>
                  <a:srgbClr val="00B0F0"/>
                </a:solidFill>
              </a:rPr>
              <a:t/>
            </a:r>
            <a:br>
              <a:rPr lang="cs-CZ" sz="6600" b="1" i="1" dirty="0" smtClean="0">
                <a:solidFill>
                  <a:srgbClr val="00B0F0"/>
                </a:solidFill>
              </a:rPr>
            </a:br>
            <a:r>
              <a:rPr lang="cs-CZ" sz="3100" b="1" i="1" dirty="0" smtClean="0">
                <a:solidFill>
                  <a:srgbClr val="00B0F0"/>
                </a:solidFill>
              </a:rPr>
              <a:t>Každé slovo v mluveném nebo psaném projevu má platnost některého  slovního druhu.</a:t>
            </a:r>
            <a:br>
              <a:rPr lang="cs-CZ" sz="3100" b="1" i="1" dirty="0" smtClean="0">
                <a:solidFill>
                  <a:srgbClr val="00B0F0"/>
                </a:solidFill>
              </a:rPr>
            </a:br>
            <a:r>
              <a:rPr lang="cs-CZ" sz="3100" b="1" i="1" dirty="0" smtClean="0">
                <a:solidFill>
                  <a:srgbClr val="00B0F0"/>
                </a:solidFill>
              </a:rPr>
              <a:t>Podle věcného, případně mluvnického významu rozlišujeme</a:t>
            </a:r>
            <a:br>
              <a:rPr lang="cs-CZ" sz="3100" b="1" i="1" dirty="0" smtClean="0">
                <a:solidFill>
                  <a:srgbClr val="00B0F0"/>
                </a:solidFill>
              </a:rPr>
            </a:br>
            <a:r>
              <a:rPr lang="cs-CZ" sz="3100" b="1" i="1" dirty="0" smtClean="0">
                <a:solidFill>
                  <a:srgbClr val="00B0F0"/>
                </a:solidFill>
              </a:rPr>
              <a:t> deset slovních druhů:</a:t>
            </a:r>
            <a:br>
              <a:rPr lang="cs-CZ" sz="3100" b="1" i="1" dirty="0" smtClean="0">
                <a:solidFill>
                  <a:srgbClr val="00B0F0"/>
                </a:solidFill>
              </a:rPr>
            </a:br>
            <a:endParaRPr lang="cs-CZ" sz="3100" b="1" i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6264696" cy="2952328"/>
          </a:xfrm>
        </p:spPr>
        <p:txBody>
          <a:bodyPr numCol="2">
            <a:noAutofit/>
          </a:bodyPr>
          <a:lstStyle/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1. Podstatná jména</a:t>
            </a: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2. Přídavná jména</a:t>
            </a: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3. Zájmena</a:t>
            </a: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4. Číslovky</a:t>
            </a:r>
          </a:p>
          <a:p>
            <a:pPr marL="342900" indent="-342900" algn="l">
              <a:buAutoNum type="arabicPeriod" startAt="5"/>
            </a:pPr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Slovesa</a:t>
            </a:r>
          </a:p>
          <a:p>
            <a:pPr algn="l"/>
            <a:endParaRPr lang="cs-CZ" sz="2800" b="1" i="1" dirty="0" smtClean="0">
              <a:ln w="17780" cmpd="sng">
                <a:solidFill>
                  <a:srgbClr val="00B0F0"/>
                </a:solidFill>
                <a:prstDash val="solid"/>
                <a:miter lim="800000"/>
              </a:ln>
              <a:solidFill>
                <a:srgbClr val="00206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l"/>
            <a:endParaRPr lang="cs-CZ" sz="2800" b="1" i="1" dirty="0" smtClean="0">
              <a:ln w="17780" cmpd="sng">
                <a:solidFill>
                  <a:srgbClr val="00B0F0"/>
                </a:solidFill>
                <a:prstDash val="solid"/>
                <a:miter lim="800000"/>
              </a:ln>
              <a:solidFill>
                <a:srgbClr val="00206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6.  Příslovce</a:t>
            </a: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7.  Předložky</a:t>
            </a: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8.  Spojky</a:t>
            </a: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9.  Částice</a:t>
            </a:r>
          </a:p>
          <a:p>
            <a:pPr algn="l"/>
            <a:r>
              <a:rPr lang="cs-CZ" sz="2800" b="1" i="1" dirty="0" smtClean="0">
                <a:ln w="17780" cmpd="sng">
                  <a:solidFill>
                    <a:srgbClr val="00B0F0"/>
                  </a:solidFill>
                  <a:prstDash val="solid"/>
                  <a:miter lim="800000"/>
                </a:ln>
                <a:solidFill>
                  <a:srgbClr val="00206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10.Citoslovce</a:t>
            </a:r>
          </a:p>
          <a:p>
            <a:pPr algn="l"/>
            <a:endParaRPr lang="cs-CZ" sz="2800" dirty="0" smtClean="0">
              <a:solidFill>
                <a:srgbClr val="7030A0"/>
              </a:solidFill>
            </a:endParaRPr>
          </a:p>
          <a:p>
            <a:endParaRPr lang="cs-CZ" sz="2800" b="1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6882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97"/>
    </mc:Choice>
    <mc:Fallback xmlns="">
      <p:transition spd="slow" advTm="2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rgbClr val="0070C0"/>
                </a:solidFill>
              </a:rPr>
              <a:t>Slova </a:t>
            </a:r>
            <a:r>
              <a:rPr lang="cs-CZ" b="1" i="1" dirty="0" smtClean="0">
                <a:solidFill>
                  <a:srgbClr val="0070C0"/>
                </a:solidFill>
              </a:rPr>
              <a:t>ohebná</a:t>
            </a:r>
            <a:r>
              <a:rPr lang="cs-CZ" i="1" dirty="0" smtClean="0">
                <a:solidFill>
                  <a:srgbClr val="0070C0"/>
                </a:solidFill>
              </a:rPr>
              <a:t> a </a:t>
            </a:r>
            <a:r>
              <a:rPr lang="cs-CZ" b="1" i="1" dirty="0" smtClean="0">
                <a:solidFill>
                  <a:srgbClr val="0070C0"/>
                </a:solidFill>
              </a:rPr>
              <a:t>neohebná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3" name="Zahnutá šipka doprava 2"/>
          <p:cNvSpPr/>
          <p:nvPr/>
        </p:nvSpPr>
        <p:spPr>
          <a:xfrm>
            <a:off x="2179388" y="1052736"/>
            <a:ext cx="808436" cy="2641622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Zahnutá šipka doleva 3"/>
          <p:cNvSpPr/>
          <p:nvPr/>
        </p:nvSpPr>
        <p:spPr>
          <a:xfrm rot="1639081">
            <a:off x="6630585" y="1166081"/>
            <a:ext cx="774074" cy="2742272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87614" y="2132856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Neohebná slova </a:t>
            </a:r>
          </a:p>
          <a:p>
            <a:r>
              <a:rPr lang="cs-CZ" i="1" dirty="0" smtClean="0"/>
              <a:t>zůstávají v jednom tvaru</a:t>
            </a:r>
            <a:endParaRPr lang="cs-CZ" i="1" dirty="0"/>
          </a:p>
        </p:txBody>
      </p:sp>
      <p:sp>
        <p:nvSpPr>
          <p:cNvPr id="6" name="Obdélník 5"/>
          <p:cNvSpPr/>
          <p:nvPr/>
        </p:nvSpPr>
        <p:spPr>
          <a:xfrm>
            <a:off x="1187624" y="4365104"/>
            <a:ext cx="25480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i="1" dirty="0">
                <a:solidFill>
                  <a:prstClr val="black"/>
                </a:solidFill>
              </a:rPr>
              <a:t>Ohebná </a:t>
            </a:r>
            <a:r>
              <a:rPr lang="cs-CZ" b="1" i="1" dirty="0" smtClean="0">
                <a:solidFill>
                  <a:prstClr val="black"/>
                </a:solidFill>
              </a:rPr>
              <a:t>slova </a:t>
            </a:r>
          </a:p>
          <a:p>
            <a:pPr lvl="0"/>
            <a:r>
              <a:rPr lang="cs-CZ" i="1" dirty="0" smtClean="0">
                <a:solidFill>
                  <a:prstClr val="black"/>
                </a:solidFill>
              </a:rPr>
              <a:t>mohou </a:t>
            </a:r>
            <a:r>
              <a:rPr lang="cs-CZ" i="1" dirty="0">
                <a:solidFill>
                  <a:prstClr val="black"/>
                </a:solidFill>
              </a:rPr>
              <a:t>měnit tvar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Picture 2" descr="C:\Program Files\Microsoft Office\MEDIA\CAGCAT10\j0199036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56992"/>
            <a:ext cx="1570776" cy="1730721"/>
          </a:xfrm>
          <a:prstGeom prst="rect">
            <a:avLst/>
          </a:prstGeom>
          <a:solidFill>
            <a:schemeClr val="bg1"/>
          </a:solidFill>
          <a:extLst/>
        </p:spPr>
      </p:pic>
      <p:pic>
        <p:nvPicPr>
          <p:cNvPr id="1031" name="Picture 7" descr="C:\Program Files\Microsoft Office\MEDIA\CAGCAT10\j0185604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77582" y="3212976"/>
            <a:ext cx="1071773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076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1"/>
    </mc:Choice>
    <mc:Fallback xmlns="">
      <p:transition spd="slow" advTm="4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Slova ohebná</a:t>
            </a:r>
            <a:r>
              <a:rPr lang="cs-CZ" b="1" i="1" dirty="0">
                <a:solidFill>
                  <a:srgbClr val="0070C0"/>
                </a:solidFill>
              </a:rPr>
              <a:t/>
            </a:r>
            <a:br>
              <a:rPr lang="cs-CZ" b="1" i="1" dirty="0">
                <a:solidFill>
                  <a:srgbClr val="0070C0"/>
                </a:solidFill>
              </a:rPr>
            </a:br>
            <a:r>
              <a:rPr lang="cs-CZ" sz="3100" b="1" i="1" dirty="0" smtClean="0">
                <a:solidFill>
                  <a:srgbClr val="0070C0"/>
                </a:solidFill>
              </a:rPr>
              <a:t>skloňujeme nebo časujeme</a:t>
            </a:r>
            <a:endParaRPr lang="cs-CZ" sz="3100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A50021"/>
                </a:solidFill>
              </a:rPr>
              <a:t>1. Podstatná jména        </a:t>
            </a:r>
            <a:r>
              <a:rPr lang="cs-CZ" dirty="0" smtClean="0">
                <a:solidFill>
                  <a:srgbClr val="FF33CC"/>
                </a:solidFill>
              </a:rPr>
              <a:t>skloňujeme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A50021"/>
                </a:solidFill>
              </a:rPr>
              <a:t>                                               </a:t>
            </a:r>
            <a:r>
              <a:rPr lang="cs-CZ" sz="2000" dirty="0" smtClean="0">
                <a:solidFill>
                  <a:srgbClr val="FF6600"/>
                </a:solidFill>
              </a:rPr>
              <a:t>hudb</a:t>
            </a:r>
            <a:r>
              <a:rPr lang="cs-CZ" sz="2000" b="1" dirty="0" smtClean="0">
                <a:solidFill>
                  <a:srgbClr val="FF6600"/>
                </a:solidFill>
              </a:rPr>
              <a:t>a, </a:t>
            </a:r>
            <a:r>
              <a:rPr lang="cs-CZ" sz="2000" dirty="0" smtClean="0">
                <a:solidFill>
                  <a:srgbClr val="FF6600"/>
                </a:solidFill>
              </a:rPr>
              <a:t>hudb</a:t>
            </a:r>
            <a:r>
              <a:rPr lang="cs-CZ" sz="2000" b="1" dirty="0" smtClean="0">
                <a:solidFill>
                  <a:srgbClr val="FF6600"/>
                </a:solidFill>
              </a:rPr>
              <a:t>y, </a:t>
            </a:r>
            <a:r>
              <a:rPr lang="cs-CZ" sz="2000" dirty="0" smtClean="0">
                <a:solidFill>
                  <a:srgbClr val="FF6600"/>
                </a:solidFill>
              </a:rPr>
              <a:t>hudb</a:t>
            </a:r>
            <a:r>
              <a:rPr lang="cs-CZ" sz="2000" b="1" dirty="0" smtClean="0">
                <a:solidFill>
                  <a:srgbClr val="FF6600"/>
                </a:solidFill>
              </a:rPr>
              <a:t>ě</a:t>
            </a:r>
            <a:r>
              <a:rPr lang="cs-CZ" sz="2000" dirty="0" smtClean="0">
                <a:solidFill>
                  <a:srgbClr val="FF6600"/>
                </a:solidFill>
              </a:rPr>
              <a:t>…</a:t>
            </a:r>
            <a:endParaRPr lang="cs-CZ" dirty="0" smtClean="0">
              <a:solidFill>
                <a:srgbClr val="FF6600"/>
              </a:solidFill>
            </a:endParaRPr>
          </a:p>
          <a:p>
            <a:r>
              <a:rPr lang="cs-CZ" dirty="0" smtClean="0">
                <a:solidFill>
                  <a:srgbClr val="A50021"/>
                </a:solidFill>
              </a:rPr>
              <a:t>2. Přídavná jména           </a:t>
            </a:r>
            <a:r>
              <a:rPr lang="cs-CZ" dirty="0" smtClean="0">
                <a:solidFill>
                  <a:srgbClr val="FF33CC"/>
                </a:solidFill>
              </a:rPr>
              <a:t>skloňujeme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rgbClr val="A50021"/>
                </a:solidFill>
              </a:rPr>
              <a:t>                                                                       </a:t>
            </a:r>
            <a:r>
              <a:rPr lang="cs-CZ" sz="2200" dirty="0" smtClean="0">
                <a:solidFill>
                  <a:srgbClr val="FF6600"/>
                </a:solidFill>
              </a:rPr>
              <a:t>jarn</a:t>
            </a:r>
            <a:r>
              <a:rPr lang="cs-CZ" sz="2200" b="1" dirty="0" smtClean="0">
                <a:solidFill>
                  <a:srgbClr val="FF6600"/>
                </a:solidFill>
              </a:rPr>
              <a:t>í</a:t>
            </a:r>
            <a:r>
              <a:rPr lang="cs-CZ" sz="2200" dirty="0" smtClean="0">
                <a:solidFill>
                  <a:srgbClr val="FF6600"/>
                </a:solidFill>
              </a:rPr>
              <a:t>, jarn</a:t>
            </a:r>
            <a:r>
              <a:rPr lang="cs-CZ" sz="2200" b="1" dirty="0" smtClean="0">
                <a:solidFill>
                  <a:srgbClr val="FF6600"/>
                </a:solidFill>
              </a:rPr>
              <a:t>ího</a:t>
            </a:r>
            <a:r>
              <a:rPr lang="cs-CZ" sz="2200" dirty="0" smtClean="0">
                <a:solidFill>
                  <a:srgbClr val="FF6600"/>
                </a:solidFill>
              </a:rPr>
              <a:t>, jarn</a:t>
            </a:r>
            <a:r>
              <a:rPr lang="cs-CZ" sz="2200" b="1" dirty="0" smtClean="0">
                <a:solidFill>
                  <a:srgbClr val="FF6600"/>
                </a:solidFill>
              </a:rPr>
              <a:t>ímu</a:t>
            </a:r>
            <a:r>
              <a:rPr lang="cs-CZ" sz="2200" dirty="0" smtClean="0">
                <a:solidFill>
                  <a:srgbClr val="FF6600"/>
                </a:solidFill>
              </a:rPr>
              <a:t>…</a:t>
            </a:r>
          </a:p>
          <a:p>
            <a:r>
              <a:rPr lang="cs-CZ" dirty="0" smtClean="0">
                <a:solidFill>
                  <a:srgbClr val="A50021"/>
                </a:solidFill>
              </a:rPr>
              <a:t>3. Zájmena                        </a:t>
            </a:r>
            <a:r>
              <a:rPr lang="cs-CZ" dirty="0" smtClean="0">
                <a:solidFill>
                  <a:srgbClr val="FF33CC"/>
                </a:solidFill>
              </a:rPr>
              <a:t>skloňujeme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6600"/>
                </a:solidFill>
              </a:rPr>
              <a:t>                                                </a:t>
            </a:r>
            <a:r>
              <a:rPr lang="cs-CZ" sz="2200" dirty="0" smtClean="0">
                <a:solidFill>
                  <a:srgbClr val="FF6600"/>
                </a:solidFill>
              </a:rPr>
              <a:t>my</a:t>
            </a:r>
            <a:r>
              <a:rPr lang="cs-CZ" sz="2200" b="1" dirty="0" smtClean="0">
                <a:solidFill>
                  <a:srgbClr val="FF6600"/>
                </a:solidFill>
              </a:rPr>
              <a:t>, </a:t>
            </a:r>
            <a:r>
              <a:rPr lang="cs-CZ" sz="2200" dirty="0" smtClean="0">
                <a:solidFill>
                  <a:srgbClr val="FF6600"/>
                </a:solidFill>
              </a:rPr>
              <a:t>ná</a:t>
            </a:r>
            <a:r>
              <a:rPr lang="cs-CZ" sz="2200" b="1" dirty="0" smtClean="0">
                <a:solidFill>
                  <a:srgbClr val="FF6600"/>
                </a:solidFill>
              </a:rPr>
              <a:t>s, </a:t>
            </a:r>
            <a:r>
              <a:rPr lang="cs-CZ" sz="2200" dirty="0" smtClean="0">
                <a:solidFill>
                  <a:srgbClr val="FF6600"/>
                </a:solidFill>
              </a:rPr>
              <a:t>ná</a:t>
            </a:r>
            <a:r>
              <a:rPr lang="cs-CZ" sz="2200" b="1" dirty="0" smtClean="0">
                <a:solidFill>
                  <a:srgbClr val="FF6600"/>
                </a:solidFill>
              </a:rPr>
              <a:t>m, </a:t>
            </a:r>
            <a:r>
              <a:rPr lang="cs-CZ" sz="2200" dirty="0" smtClean="0">
                <a:solidFill>
                  <a:srgbClr val="FF6600"/>
                </a:solidFill>
              </a:rPr>
              <a:t>ná</a:t>
            </a:r>
            <a:r>
              <a:rPr lang="cs-CZ" sz="2200" b="1" dirty="0" smtClean="0">
                <a:solidFill>
                  <a:srgbClr val="FF6600"/>
                </a:solidFill>
              </a:rPr>
              <a:t>mi…</a:t>
            </a:r>
          </a:p>
          <a:p>
            <a:r>
              <a:rPr lang="cs-CZ" dirty="0" smtClean="0">
                <a:solidFill>
                  <a:srgbClr val="A50021"/>
                </a:solidFill>
              </a:rPr>
              <a:t>4. Číslovky                         </a:t>
            </a:r>
            <a:r>
              <a:rPr lang="cs-CZ" dirty="0" smtClean="0">
                <a:solidFill>
                  <a:srgbClr val="FF33CC"/>
                </a:solidFill>
              </a:rPr>
              <a:t>skloňujeme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6600"/>
                </a:solidFill>
              </a:rPr>
              <a:t>                                                </a:t>
            </a:r>
            <a:r>
              <a:rPr lang="cs-CZ" sz="2200" dirty="0" smtClean="0">
                <a:solidFill>
                  <a:srgbClr val="FF6600"/>
                </a:solidFill>
              </a:rPr>
              <a:t>dv</a:t>
            </a:r>
            <a:r>
              <a:rPr lang="cs-CZ" sz="2200" b="1" dirty="0" smtClean="0">
                <a:solidFill>
                  <a:srgbClr val="FF6600"/>
                </a:solidFill>
              </a:rPr>
              <a:t>a</a:t>
            </a:r>
            <a:r>
              <a:rPr lang="cs-CZ" sz="2200" dirty="0" smtClean="0">
                <a:solidFill>
                  <a:srgbClr val="FF6600"/>
                </a:solidFill>
              </a:rPr>
              <a:t>, dv</a:t>
            </a:r>
            <a:r>
              <a:rPr lang="cs-CZ" sz="2200" b="1" dirty="0" smtClean="0">
                <a:solidFill>
                  <a:srgbClr val="FF6600"/>
                </a:solidFill>
              </a:rPr>
              <a:t>ou</a:t>
            </a:r>
            <a:r>
              <a:rPr lang="cs-CZ" sz="2200" dirty="0" smtClean="0">
                <a:solidFill>
                  <a:srgbClr val="FF6600"/>
                </a:solidFill>
              </a:rPr>
              <a:t>, dv</a:t>
            </a:r>
            <a:r>
              <a:rPr lang="cs-CZ" sz="2200" b="1" dirty="0" smtClean="0">
                <a:solidFill>
                  <a:srgbClr val="FF6600"/>
                </a:solidFill>
              </a:rPr>
              <a:t>ěma</a:t>
            </a:r>
            <a:r>
              <a:rPr lang="cs-CZ" sz="2200" dirty="0" smtClean="0">
                <a:solidFill>
                  <a:srgbClr val="FF6600"/>
                </a:solidFill>
              </a:rPr>
              <a:t>…</a:t>
            </a:r>
          </a:p>
          <a:p>
            <a:r>
              <a:rPr lang="cs-CZ" dirty="0" smtClean="0">
                <a:solidFill>
                  <a:srgbClr val="A50021"/>
                </a:solidFill>
              </a:rPr>
              <a:t>5. Slovesa                           </a:t>
            </a:r>
            <a:r>
              <a:rPr lang="cs-CZ" dirty="0" smtClean="0">
                <a:solidFill>
                  <a:srgbClr val="008080"/>
                </a:solidFill>
              </a:rPr>
              <a:t>časujeme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                                             </a:t>
            </a:r>
            <a:r>
              <a:rPr lang="cs-CZ" sz="2200" dirty="0" smtClean="0">
                <a:solidFill>
                  <a:srgbClr val="FFC000"/>
                </a:solidFill>
              </a:rPr>
              <a:t>čt</a:t>
            </a:r>
            <a:r>
              <a:rPr lang="cs-CZ" sz="2200" b="1" dirty="0" smtClean="0">
                <a:solidFill>
                  <a:srgbClr val="FFC000"/>
                </a:solidFill>
              </a:rPr>
              <a:t>u</a:t>
            </a:r>
            <a:r>
              <a:rPr lang="cs-CZ" sz="2200" dirty="0" smtClean="0">
                <a:solidFill>
                  <a:srgbClr val="FFC000"/>
                </a:solidFill>
              </a:rPr>
              <a:t>, čt</a:t>
            </a:r>
            <a:r>
              <a:rPr lang="cs-CZ" sz="2200" b="1" dirty="0" smtClean="0">
                <a:solidFill>
                  <a:srgbClr val="FFC000"/>
                </a:solidFill>
              </a:rPr>
              <a:t>eš</a:t>
            </a:r>
            <a:r>
              <a:rPr lang="cs-CZ" sz="2200" dirty="0" smtClean="0">
                <a:solidFill>
                  <a:srgbClr val="FFC000"/>
                </a:solidFill>
              </a:rPr>
              <a:t>, čt</a:t>
            </a:r>
            <a:r>
              <a:rPr lang="cs-CZ" sz="2200" b="1" dirty="0" smtClean="0">
                <a:solidFill>
                  <a:srgbClr val="FFC000"/>
                </a:solidFill>
              </a:rPr>
              <a:t>e</a:t>
            </a:r>
            <a:r>
              <a:rPr lang="cs-CZ" sz="2200" dirty="0" smtClean="0">
                <a:solidFill>
                  <a:srgbClr val="FFC000"/>
                </a:solidFill>
              </a:rPr>
              <a:t>, čte</a:t>
            </a:r>
            <a:r>
              <a:rPr lang="cs-CZ" sz="2200" b="1" dirty="0" smtClean="0">
                <a:solidFill>
                  <a:srgbClr val="FFC000"/>
                </a:solidFill>
              </a:rPr>
              <a:t>me</a:t>
            </a:r>
            <a:r>
              <a:rPr lang="cs-CZ" sz="2200" dirty="0" smtClean="0">
                <a:solidFill>
                  <a:srgbClr val="FFC000"/>
                </a:solidFill>
              </a:rPr>
              <a:t>…   </a:t>
            </a:r>
            <a:r>
              <a:rPr lang="cs-CZ" sz="2200" dirty="0" smtClean="0">
                <a:solidFill>
                  <a:srgbClr val="FF6600"/>
                </a:solidFill>
              </a:rPr>
              <a:t>                                         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5885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54"/>
    </mc:Choice>
    <mc:Fallback xmlns="">
      <p:transition spd="slow" advTm="14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70C0"/>
                </a:solidFill>
              </a:rPr>
              <a:t>Slova neohebná </a:t>
            </a:r>
            <a:br>
              <a:rPr lang="cs-CZ" b="1" i="1" dirty="0" smtClean="0">
                <a:solidFill>
                  <a:srgbClr val="0070C0"/>
                </a:solidFill>
              </a:rPr>
            </a:br>
            <a:r>
              <a:rPr lang="cs-CZ" sz="3100" b="1" i="1" dirty="0">
                <a:solidFill>
                  <a:srgbClr val="0070C0"/>
                </a:solidFill>
              </a:rPr>
              <a:t>n</a:t>
            </a:r>
            <a:r>
              <a:rPr lang="cs-CZ" sz="3100" b="1" i="1" dirty="0" smtClean="0">
                <a:solidFill>
                  <a:srgbClr val="0070C0"/>
                </a:solidFill>
              </a:rPr>
              <a:t>emění svůj tvar</a:t>
            </a:r>
            <a:endParaRPr lang="cs-CZ" sz="3100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A50021"/>
                </a:solidFill>
              </a:rPr>
              <a:t>6.  Příslovce		</a:t>
            </a:r>
            <a:r>
              <a:rPr lang="cs-CZ" sz="2200" dirty="0" smtClean="0">
                <a:solidFill>
                  <a:srgbClr val="FFC000"/>
                </a:solidFill>
              </a:rPr>
              <a:t>kdy, kde, správně…</a:t>
            </a:r>
          </a:p>
          <a:p>
            <a:endParaRPr lang="cs-CZ" sz="2200" dirty="0" smtClean="0">
              <a:solidFill>
                <a:srgbClr val="A50021"/>
              </a:solidFill>
            </a:endParaRPr>
          </a:p>
          <a:p>
            <a:r>
              <a:rPr lang="cs-CZ" dirty="0" smtClean="0">
                <a:solidFill>
                  <a:srgbClr val="A50021"/>
                </a:solidFill>
              </a:rPr>
              <a:t>7.  Předložky		</a:t>
            </a:r>
            <a:r>
              <a:rPr lang="cs-CZ" sz="2200" dirty="0" smtClean="0">
                <a:solidFill>
                  <a:srgbClr val="FFC000"/>
                </a:solidFill>
              </a:rPr>
              <a:t>o, u, nad, pod, kromě…</a:t>
            </a:r>
          </a:p>
          <a:p>
            <a:endParaRPr lang="cs-CZ" sz="2200" dirty="0" smtClean="0">
              <a:solidFill>
                <a:srgbClr val="A50021"/>
              </a:solidFill>
            </a:endParaRPr>
          </a:p>
          <a:p>
            <a:r>
              <a:rPr lang="cs-CZ" dirty="0" smtClean="0">
                <a:solidFill>
                  <a:srgbClr val="A50021"/>
                </a:solidFill>
              </a:rPr>
              <a:t>8.  Spojky		</a:t>
            </a:r>
            <a:r>
              <a:rPr lang="cs-CZ" sz="2200" dirty="0" smtClean="0">
                <a:solidFill>
                  <a:srgbClr val="FFC000"/>
                </a:solidFill>
              </a:rPr>
              <a:t>a, i, neboť, protože…</a:t>
            </a:r>
          </a:p>
          <a:p>
            <a:endParaRPr lang="cs-CZ" sz="2200" dirty="0" smtClean="0">
              <a:solidFill>
                <a:srgbClr val="A50021"/>
              </a:solidFill>
            </a:endParaRPr>
          </a:p>
          <a:p>
            <a:r>
              <a:rPr lang="cs-CZ" dirty="0" smtClean="0">
                <a:solidFill>
                  <a:srgbClr val="A50021"/>
                </a:solidFill>
              </a:rPr>
              <a:t>9.  Částice		</a:t>
            </a:r>
            <a:r>
              <a:rPr lang="cs-CZ" sz="2000" dirty="0" smtClean="0">
                <a:solidFill>
                  <a:srgbClr val="FFC000"/>
                </a:solidFill>
              </a:rPr>
              <a:t>ať, nechť, kéž…</a:t>
            </a:r>
          </a:p>
          <a:p>
            <a:endParaRPr lang="cs-CZ" dirty="0" smtClean="0">
              <a:solidFill>
                <a:srgbClr val="A50021"/>
              </a:solidFill>
            </a:endParaRPr>
          </a:p>
          <a:p>
            <a:r>
              <a:rPr lang="cs-CZ" dirty="0" smtClean="0">
                <a:solidFill>
                  <a:srgbClr val="A50021"/>
                </a:solidFill>
              </a:rPr>
              <a:t>10.Citoslovce		</a:t>
            </a:r>
            <a:r>
              <a:rPr lang="cs-CZ" sz="2000" dirty="0" smtClean="0">
                <a:solidFill>
                  <a:srgbClr val="FFC000"/>
                </a:solidFill>
              </a:rPr>
              <a:t>au, cvrnk, bum…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12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rgbClr val="FFC000"/>
                </a:solidFill>
              </a:rPr>
              <a:t>Roztřiďte následující slova do dvou skupin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288032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>
                <a:solidFill>
                  <a:srgbClr val="CC6600"/>
                </a:solidFill>
              </a:rPr>
              <a:t>Slova ohebná </a:t>
            </a:r>
            <a:endParaRPr lang="cs-CZ" sz="2000" b="1" i="1" dirty="0" smtClean="0">
              <a:solidFill>
                <a:srgbClr val="CC66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652120" y="1547500"/>
            <a:ext cx="3024336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i="1" dirty="0">
                <a:solidFill>
                  <a:srgbClr val="CC6600"/>
                </a:solidFill>
              </a:rPr>
              <a:t>Slova neohebná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12992" y="1547500"/>
            <a:ext cx="926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starosta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6016" y="2852936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obuv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421833" y="3591600"/>
            <a:ext cx="948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zamotat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274549" y="5011834"/>
            <a:ext cx="882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dvakrát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576388" y="2529770"/>
            <a:ext cx="485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kéž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701188" y="4506431"/>
            <a:ext cx="7012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proto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164390" y="4391906"/>
            <a:ext cx="514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ach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044298" y="3222268"/>
            <a:ext cx="959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malířský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712653" y="5381166"/>
            <a:ext cx="582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třetí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820903" y="2156016"/>
            <a:ext cx="7755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vesele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4026896"/>
            <a:ext cx="545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můj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596436" y="1971351"/>
            <a:ext cx="815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třetina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6016" y="6093296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3515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81841E-6 C 0.00035 0.00232 0.00174 0.00648 8.33333E-7 0.0088 C -0.00174 0.01111 -0.01354 0.01527 -0.01684 0.0162 C -0.02691 0.02545 -0.01146 0.0118 -0.02344 0.0199 C -0.03455 0.0273 -0.02413 0.0236 -0.03281 0.02614 C -0.03611 0.02961 -0.03906 0.03193 -0.04306 0.03378 C -0.04774 0.04002 -0.05347 0.04558 -0.0599 0.04743 C -0.06476 0.0539 -0.07274 0.05899 -0.07951 0.06107 C -0.08941 0.06778 -0.10608 0.07565 -0.11684 0.07727 C -0.12309 0.07819 -0.13559 0.07981 -0.13559 0.08004 C -0.16354 0.09138 -0.1941 0.08305 -0.22344 0.08351 C -0.2507 0.08929 -0.23142 0.08629 -0.28142 0.08467 C -0.28802 0.08259 -0.2934 0.07819 -0.3 0.07611 C -0.30417 0.07218 -0.3099 0.07125 -0.31493 0.06986 C -0.32205 0.06362 -0.3184 0.06524 -0.32535 0.06362 C -0.32934 0.06177 -0.32708 0.06223 -0.33177 0.06223 " pathEditMode="relative" rAng="0" ptsTypes="fff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10" y="45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1381E-6 C -0.00191 0.00047 -0.00451 -0.00092 -0.00555 0.00116 C -0.00763 0.00579 -0.00538 0.01573 -0.01024 0.02221 C -0.01493 0.02846 -0.02222 0.03239 -0.02795 0.03609 C -0.03784 0.04257 -0.04791 0.0502 -0.05885 0.05344 C -0.06371 0.05784 -0.0684 0.05969 -0.07378 0.06223 C -0.08125 0.06593 -0.0875 0.07287 -0.09531 0.07588 C -0.09618 0.0768 -0.09704 0.07796 -0.09809 0.07842 C -0.10173 0.08027 -0.1059 0.0805 -0.1092 0.08328 C -0.11267 0.08629 -0.11545 0.08953 -0.11961 0.09091 C -0.12447 0.09253 -0.13454 0.09462 -0.13454 0.09462 C -0.14062 0.09762 -0.14687 0.09994 -0.15312 0.10202 C -0.16423 0.10942 -0.18246 0.11358 -0.19531 0.11567 C -0.20625 0.12122 -0.21927 0.12075 -0.23072 0.12307 C -0.25243 0.12746 -0.27326 0.1307 -0.29531 0.13186 C -0.32934 0.14342 -0.37291 0.13486 -0.40277 0.1344 C -0.40468 0.13417 -0.41336 0.13301 -0.41579 0.13186 C -0.41684 0.1314 -0.41753 0.13001 -0.41857 0.12931 C -0.41944 0.12885 -0.42048 0.12862 -0.42135 0.12816 C -0.42257 0.12561 -0.42361 0.12284 -0.42517 0.12075 C -0.42604 0.1196 -0.42725 0.11844 -0.42795 0.11705 C -0.42968 0.11381 -0.43263 0.10688 -0.43263 0.10688 C -0.4335 0.10271 -0.43732 0.09577 -0.43732 0.09577 C -0.43854 0.09091 -0.44236 0.08397 -0.44479 0.07958 C -0.446 0.07449 -0.44757 0.06709 -0.45034 0.06339 " pathEditMode="relative" ptsTypes="ffffffffffffffffffffffffA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04 0.00925 0.00591 0.0074 0.0158 0.00879 C 0.01893 0.01018 0.02205 0.0111 0.02518 0.01249 C 0.05191 0.03701 0.08993 0.02151 0.1224 0.02244 C 0.13542 0.02568 0.14844 0.02706 0.16164 0.02868 C 0.17674 0.02706 0.18924 0.02359 0.20365 0.02128 C 0.20886 0.01712 0.21372 0.0155 0.21962 0.01365 C 0.22396 0.00786 0.22796 0.00486 0.23351 0.00254 C 0.23959 -0.00278 0.24237 -0.0074 0.24671 -0.01481 C 0.24931 -0.0192 0.24705 -0.01874 0.24948 -0.01874 " pathEditMode="relative" ptsTypes="fffffffffA"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71362E-7 C 0.00417 0.00092 0.00712 0.00208 0.01111 0.0037 C 0.01858 0.01018 0.02118 0.00995 0.03073 0.01133 C 0.08056 0.00995 0.06875 0.00856 0.1 0.00624 C 0.11788 0.00254 0.0974 0.00648 0.1401 0.0037 C 0.15365 0.00278 0.16684 -0.00555 0.18038 -0.0074 C 0.18611 -0.01041 0.19097 -0.01157 0.19722 -0.01249 C 0.19879 -0.01319 0.20278 -0.01365 0.20278 -0.01619 " pathEditMode="relative" ptsTypes="fffffff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34652E-6 C -0.00868 -0.00763 -0.0184 -0.00116 -0.02725 0.00116 C -0.03541 0.00324 -0.046 0.00416 -0.05434 0.00486 C -0.06267 0.00902 -0.0717 0.0111 -0.08038 0.01249 C -0.08593 0.01342 -0.09722 0.01481 -0.09722 0.01481 C -0.12378 0.02498 -0.15295 0.02614 -0.18038 0.0273 C -0.19913 0.02938 -0.21771 0.03424 -0.23646 0.03724 C -0.24392 0.04071 -0.25208 0.04094 -0.25989 0.04233 C -0.27135 0.04441 -0.28298 0.04696 -0.29444 0.04974 C -0.31284 0.04927 -0.33125 0.04974 -0.34965 0.04858 C -0.35173 0.04835 -0.3533 0.0458 -0.35521 0.04488 C -0.36458 0.04071 -0.37083 0.0347 -0.37864 0.0273 C -0.38507 0.02128 -0.39392 0.02013 -0.40104 0.01619 C -0.40625 0.00925 -0.40104 0.01481 -0.40937 0.0111 C -0.41562 0.00833 -0.41771 0.00393 -0.4243 0.00255 C -0.43159 -0.00231 -0.43871 -0.00671 -0.44687 -0.00879 C -0.44809 -0.01133 -0.4493 -0.01365 -0.45052 -0.01619 C -0.45121 -0.01735 -0.45243 -0.01989 -0.45243 -0.01989 C -0.45277 -0.02128 -0.45295 -0.02244 -0.4533 -0.02382 C -0.45364 -0.02498 -0.45434 -0.02753 -0.45434 -0.02753 " pathEditMode="relative" ptsTypes="fffffffffffffffffffA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9.42864E-6 C -0.02239 0.00232 -0.04687 0.0155 -0.06927 0.0162 C -0.10607 0.01735 -0.14271 0.01689 -0.17951 0.01735 C -0.21857 0.02938 -0.1908 0.02175 -0.2842 0.01735 C -0.29531 0.01689 -0.30677 0.00787 -0.31684 0.00255 C -0.3335 -0.00624 -0.34965 -0.01804 -0.36649 -0.02613 C -0.37621 -0.03099 -0.38698 -0.03122 -0.39722 -0.03238 C -0.40052 -0.03377 -0.40035 -0.03307 -0.40295 -0.03724 C -0.40364 -0.03839 -0.40469 -0.04117 -0.40469 -0.04117 " pathEditMode="relative" ptsTypes="ffffffff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3.58316E-6 C -0.004 0.00162 -0.00799 0.00278 -0.01216 0.00371 C -0.02848 0.0125 -0.04879 0.01319 -0.06633 0.01481 C -0.08108 0.02291 -0.09931 0.02314 -0.11494 0.02476 C -0.16372 0.03794 -0.2139 0.04696 -0.26355 0.05113 C -0.38317 0.04928 -0.32535 0.062 -0.36355 0.04604 C -0.36962 0.04049 -0.36268 0.04627 -0.37379 0.04095 C -0.37952 0.03817 -0.38195 0.03378 -0.38785 0.03239 C -0.39081 0.02915 -0.39428 0.02684 -0.39723 0.0236 C -0.40331 0.01666 -0.40869 0.00718 -0.41685 0.00371 C -0.42119 -0.00046 -0.42674 -0.00416 -0.43091 -0.00879 C -0.43456 -0.01272 -0.43751 -0.01804 -0.44202 -0.01989 C -0.44271 -0.02105 -0.44306 -0.02266 -0.44393 -0.02359 C -0.44462 -0.02452 -0.44601 -0.02405 -0.44671 -0.02498 C -0.4514 -0.03122 -0.45452 -0.04048 -0.45886 -0.04742 " pathEditMode="relative" ptsTypes="ffffffffffffff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8295E-6 C -0.02032 -0.00624 -0.0408 -0.00555 -0.06164 -0.00624 C -0.13716 -0.01989 -0.19375 -0.0155 -0.28125 -0.01619 C -0.30816 -0.02359 -0.32882 -0.0229 -0.35886 -0.02359 C -0.3908 -0.02244 -0.41216 -0.02382 -0.44028 -0.01619 C -0.4415 -0.01642 -0.44896 -0.01642 -0.45139 -0.01873 C -0.45243 -0.01966 -0.45417 -0.02244 -0.45417 -0.02244 " pathEditMode="relative" ptsTypes="ffffffA"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-2.64168E-6 C 0.00573 -0.00185 0.01198 -0.0037 0.01771 -0.00486 C 0.02292 -0.00601 0.03368 -0.0074 0.03368 -0.0074 C 0.04097 -0.00971 0.04965 -0.01318 0.05608 -0.01851 C 0.06441 -0.02544 0.06337 -0.02614 0.07014 -0.031 C 0.08368 -0.04048 0.09775 -0.04973 0.11215 -0.05598 C 0.12014 -0.06292 0.12917 -0.06593 0.13733 -0.07217 C 0.13924 -0.07356 0.14132 -0.07518 0.14306 -0.07703 C 0.14479 -0.07888 0.14584 -0.08166 0.14757 -0.08327 C 0.15139 -0.08674 0.15747 -0.08721 0.16163 -0.09091 C 0.17188 -0.09993 0.16528 -0.09715 0.17292 -0.09947 C 0.20139 -0.13046 0.24063 -0.13555 0.27014 -0.16424 C 0.27066 -0.16539 0.27101 -0.16701 0.27188 -0.16794 C 0.27275 -0.16886 0.27413 -0.1684 0.27483 -0.16933 C 0.27552 -0.17025 0.27518 -0.17187 0.2757 -0.17303 C 0.27639 -0.17442 0.27761 -0.17557 0.27847 -0.17673 C 0.27743 -0.20564 0.28004 -0.19963 0.2691 -0.2142 " pathEditMode="relative" ptsTypes="ffffffffffffffffA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20379E-6 C 0.00451 -0.00231 0.00764 -0.00578 0.01215 -0.0074 C 0.02066 -0.01619 0.03594 -0.01758 0.0467 -0.01989 C 0.06528 -0.02822 0.08403 -0.03678 0.10365 -0.03979 C 0.10955 -0.04233 0.11441 -0.0458 0.12049 -0.04719 C 0.12552 -0.05205 0.12969 -0.0532 0.13542 -0.05598 C 0.14063 -0.05852 0.1441 -0.06223 0.14948 -0.06454 C 0.1566 -0.07194 0.14948 -0.06593 0.15886 -0.06963 C 0.16545 -0.0724 0.1717 -0.07749 0.17847 -0.07957 C 0.18264 -0.0879 0.18056 -0.08489 0.18403 -0.08952 L 0.18212 -0.12561 " pathEditMode="relative" ptsTypes="fffffffffAA">
                                      <p:cBhvr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3 0.00278 C -0.00695 -0.00485 -0.06042 -0.003 -0.07899 -0.00485 C -0.08577 -0.00555 -0.09271 -0.00647 -0.09948 -0.00717 C -0.11528 -0.0111 -0.13125 -0.01388 -0.14722 -0.01596 C -0.16337 -0.0222 -0.19097 -0.02405 -0.20695 -0.02475 C -0.22795 -0.02891 -0.21962 -0.02729 -0.23229 -0.02961 C -0.24462 -0.03446 -0.23906 -0.03284 -0.24913 -0.0347 C -0.25504 -0.03909 -0.25851 -0.04048 -0.26493 -0.0421 C -0.27327 -0.04765 -0.28386 -0.05089 -0.29306 -0.05204 C -0.30208 -0.05598 -0.31059 -0.0613 -0.32014 -0.06338 C -0.32552 -0.06824 -0.33681 -0.07124 -0.3434 -0.07333 C -0.35955 -0.07865 -0.37535 -0.0842 -0.39115 -0.09067 C -0.39462 -0.09391 -0.39827 -0.0953 -0.40226 -0.09692 C -0.40573 -0.10132 -0.41024 -0.10502 -0.41441 -0.10826 C -0.41545 -0.10895 -0.41736 -0.11057 -0.41736 -0.11034 " pathEditMode="relative" rAng="0" ptsTypes="ffffffffffffffA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12" y="-5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1649 0.00185 -0.03299 0.0037 -0.04948 0.00509 C -0.06198 0.00995 -0.07656 0.01203 -0.08976 0.01365 C -0.1 0.0162 -0.11024 0.01874 -0.12066 0.0199 C -0.15156 0.0192 -0.16892 0.01805 -0.19636 0.01134 C -0.21077 0.00347 -0.22587 -0.00046 -0.24045 -0.0074 C -0.25208 -0.01295 -0.2625 -0.02359 -0.27483 -0.02729 C -0.29705 -0.04233 -0.32066 -0.05436 -0.34392 -0.06592 C -0.36042 -0.07402 -0.375 -0.08304 -0.39254 -0.08582 C -0.41337 -0.09299 -0.3974 -0.08836 -0.44115 -0.08836 " pathEditMode="relative" ptsTypes="fffffffffA"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934 -0.02269 C 0.01649 -0.02454 0.01719 -0.02107 0.04358 -0.02755 C 0.04774 -0.02963 0.04774 -0.03241 0.05017 -0.03634 C 0.05087 -0.0375 0.05208 -0.03773 0.05295 -0.03889 C 0.05955 -0.04769 0.06545 -0.05834 0.0717 -0.06759 C 0.07639 -0.07454 0.07778 -0.08218 0.08385 -0.0875 C 0.08941 -0.09722 0.09305 -0.1044 0.10069 -0.11111 C 0.10677 -0.12222 0.11562 -0.12986 0.12205 -0.14097 C 0.12361 -0.14884 0.12621 -0.15394 0.13055 -0.15972 C 0.1316 -0.16597 0.13437 -0.16759 0.13611 -0.17338 C 0.14132 -0.19005 0.13507 -0.17292 0.13993 -0.18588 C 0.14097 -0.19144 0.14861 -0.20996 0.15208 -0.21435 C 0.1559 -0.23033 0.16424 -0.23959 0.16424 -0.25787 L 0.16319 -0.24792 " pathEditMode="relative" rAng="0" ptsTypes="ffffffffffffAA">
                                      <p:cBhvr>
                                        <p:cTn id="5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70" y="-116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C00000"/>
                </a:solidFill>
              </a:rPr>
              <a:t>Přiřaďte následující slova ke slovním druhům: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900" b="1" i="1" dirty="0" smtClean="0">
                <a:solidFill>
                  <a:srgbClr val="CC6600"/>
                </a:solidFill>
              </a:rPr>
              <a:t>Obuv, zamotat, dvakrát, kéž, kost, doplnit, proto, achich, milá, síla, slila, vysvědčení, pytlovina, besedovat, besídka, mládež, mladý, třetí, třetina, milovat, malování, </a:t>
            </a:r>
            <a:r>
              <a:rPr lang="cs-CZ" sz="2900" b="1" i="1" dirty="0">
                <a:solidFill>
                  <a:srgbClr val="CC6600"/>
                </a:solidFill>
              </a:rPr>
              <a:t>s</a:t>
            </a:r>
            <a:r>
              <a:rPr lang="cs-CZ" sz="2900" b="1" i="1" dirty="0" smtClean="0">
                <a:solidFill>
                  <a:srgbClr val="CC6600"/>
                </a:solidFill>
              </a:rPr>
              <a:t>tarosta, kromě, malíř, malířský, losovat, za, zámek, zamknout, můj, báseň, který, hodně, i, vesele, o 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1.  Podstatná </a:t>
            </a:r>
            <a:r>
              <a:rPr lang="cs-CZ" b="1" i="1" dirty="0" smtClean="0">
                <a:solidFill>
                  <a:srgbClr val="002060"/>
                </a:solidFill>
              </a:rPr>
              <a:t>jména: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2.  Přídavná </a:t>
            </a:r>
            <a:r>
              <a:rPr lang="cs-CZ" b="1" i="1" dirty="0" smtClean="0">
                <a:solidFill>
                  <a:srgbClr val="002060"/>
                </a:solidFill>
              </a:rPr>
              <a:t>jména: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3.  </a:t>
            </a:r>
            <a:r>
              <a:rPr lang="cs-CZ" b="1" i="1" dirty="0" smtClean="0">
                <a:solidFill>
                  <a:srgbClr val="002060"/>
                </a:solidFill>
              </a:rPr>
              <a:t>Zájmena: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4.  </a:t>
            </a:r>
            <a:r>
              <a:rPr lang="cs-CZ" b="1" i="1" dirty="0" smtClean="0">
                <a:solidFill>
                  <a:srgbClr val="002060"/>
                </a:solidFill>
              </a:rPr>
              <a:t>Číslovky: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5.  </a:t>
            </a:r>
            <a:r>
              <a:rPr lang="cs-CZ" b="1" i="1" dirty="0" smtClean="0">
                <a:solidFill>
                  <a:srgbClr val="002060"/>
                </a:solidFill>
              </a:rPr>
              <a:t>Slovesa: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6.  </a:t>
            </a:r>
            <a:r>
              <a:rPr lang="cs-CZ" b="1" i="1" dirty="0" smtClean="0">
                <a:solidFill>
                  <a:srgbClr val="002060"/>
                </a:solidFill>
              </a:rPr>
              <a:t>Příslovce: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7.  Předložky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8.  </a:t>
            </a:r>
            <a:r>
              <a:rPr lang="cs-CZ" b="1" i="1" dirty="0" smtClean="0">
                <a:solidFill>
                  <a:srgbClr val="002060"/>
                </a:solidFill>
              </a:rPr>
              <a:t>Spojky: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>
                <a:solidFill>
                  <a:srgbClr val="002060"/>
                </a:solidFill>
              </a:rPr>
              <a:t>9.  </a:t>
            </a:r>
            <a:r>
              <a:rPr lang="cs-CZ" b="1" i="1" dirty="0" smtClean="0">
                <a:solidFill>
                  <a:srgbClr val="002060"/>
                </a:solidFill>
              </a:rPr>
              <a:t>Částice: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10.Citoslovce:</a:t>
            </a:r>
            <a:endParaRPr lang="cs-CZ" b="1" i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5149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Řešení: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1.  Podstatná jména: 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rgbClr val="FF6600"/>
                </a:solidFill>
              </a:rPr>
              <a:t>obuv, kost, síla, vysvědčení, pytlovina,     besídka, mládež, třetina, malování, starosta, malíř, zámek, báseň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2.  Přídavná jména: </a:t>
            </a:r>
            <a:r>
              <a:rPr lang="cs-CZ" b="1" i="1" dirty="0" smtClean="0">
                <a:solidFill>
                  <a:srgbClr val="FF6600"/>
                </a:solidFill>
              </a:rPr>
              <a:t>milá, mladý, malířský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3.  Zájmena: </a:t>
            </a:r>
            <a:r>
              <a:rPr lang="cs-CZ" b="1" i="1" dirty="0" smtClean="0">
                <a:solidFill>
                  <a:srgbClr val="FF6600"/>
                </a:solidFill>
              </a:rPr>
              <a:t>můj, který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4.  Číslovky: </a:t>
            </a:r>
            <a:r>
              <a:rPr lang="cs-CZ" b="1" i="1" dirty="0" smtClean="0">
                <a:solidFill>
                  <a:srgbClr val="FF6600"/>
                </a:solidFill>
              </a:rPr>
              <a:t>dvakrát, třetí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5.  Slovesa: </a:t>
            </a:r>
            <a:r>
              <a:rPr lang="cs-CZ" b="1" i="1" dirty="0" smtClean="0">
                <a:solidFill>
                  <a:srgbClr val="FF6600"/>
                </a:solidFill>
              </a:rPr>
              <a:t>zamotat, doplnit, slila, besedovat, milovat, losovat, zamknout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6.  Příslovce: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rgbClr val="FF6600"/>
                </a:solidFill>
              </a:rPr>
              <a:t>hodně, vesele 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7.  Předložky: </a:t>
            </a:r>
            <a:r>
              <a:rPr lang="cs-CZ" b="1" i="1" dirty="0" smtClean="0">
                <a:solidFill>
                  <a:srgbClr val="FF6600"/>
                </a:solidFill>
              </a:rPr>
              <a:t>kromě, za, o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8.  Spojky: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rgbClr val="FF6600"/>
                </a:solidFill>
              </a:rPr>
              <a:t>i, proto 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9.  Částice: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rgbClr val="FF6600"/>
                </a:solidFill>
              </a:rPr>
              <a:t>kéž</a:t>
            </a:r>
          </a:p>
          <a:p>
            <a:pPr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002060"/>
                </a:solidFill>
              </a:rPr>
              <a:t>10.Citoslovce:</a:t>
            </a:r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rgbClr val="FF6600"/>
                </a:solidFill>
              </a:rPr>
              <a:t>achich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065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32656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rgbClr val="FF6600"/>
                </a:solidFill>
              </a:rPr>
              <a:t>Některá slova mají platnost více slovních druhů.</a:t>
            </a:r>
            <a:br>
              <a:rPr lang="cs-CZ" sz="2800" b="1" i="1" dirty="0" smtClean="0">
                <a:solidFill>
                  <a:srgbClr val="FF6600"/>
                </a:solidFill>
              </a:rPr>
            </a:br>
            <a:r>
              <a:rPr lang="cs-CZ" sz="2800" b="1" i="1" dirty="0" smtClean="0">
                <a:solidFill>
                  <a:srgbClr val="FF6600"/>
                </a:solidFill>
              </a:rPr>
              <a:t>Určujeme je z kontextu.</a:t>
            </a:r>
            <a:endParaRPr lang="cs-CZ" sz="2800" b="1" i="1" dirty="0">
              <a:solidFill>
                <a:srgbClr val="FF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573235"/>
            <a:ext cx="769004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s</a:t>
            </a:r>
            <a:r>
              <a:rPr lang="cs-CZ" sz="2000" b="1" dirty="0" smtClean="0"/>
              <a:t>e</a:t>
            </a:r>
            <a:r>
              <a:rPr lang="cs-CZ" sz="2000" dirty="0" smtClean="0"/>
              <a:t>: </a:t>
            </a:r>
            <a:r>
              <a:rPr lang="cs-CZ" sz="2000" dirty="0" smtClean="0">
                <a:solidFill>
                  <a:srgbClr val="0070C0"/>
                </a:solidFill>
              </a:rPr>
              <a:t>zájmeno</a:t>
            </a:r>
            <a:r>
              <a:rPr lang="cs-CZ" sz="2000" dirty="0" smtClean="0"/>
              <a:t> nebo </a:t>
            </a:r>
            <a:r>
              <a:rPr lang="cs-CZ" sz="2000" dirty="0" smtClean="0">
                <a:solidFill>
                  <a:srgbClr val="00B050"/>
                </a:solidFill>
              </a:rPr>
              <a:t>předložka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Mějte     hezky!</a:t>
            </a:r>
          </a:p>
          <a:p>
            <a:pPr marL="0" indent="0">
              <a:buNone/>
            </a:pPr>
            <a:r>
              <a:rPr lang="cs-CZ" sz="2000" i="1" dirty="0" smtClean="0"/>
              <a:t>Půjdeš      psem na procházku?</a:t>
            </a:r>
          </a:p>
          <a:p>
            <a:pPr marL="0" indent="0">
              <a:buNone/>
            </a:pPr>
            <a:r>
              <a:rPr lang="cs-CZ" sz="2000" b="1" dirty="0"/>
              <a:t>k</a:t>
            </a:r>
            <a:r>
              <a:rPr lang="cs-CZ" sz="2000" b="1" dirty="0" smtClean="0"/>
              <a:t>olem</a:t>
            </a:r>
            <a:r>
              <a:rPr lang="cs-CZ" sz="2000" dirty="0" smtClean="0"/>
              <a:t>: </a:t>
            </a:r>
            <a:r>
              <a:rPr lang="cs-CZ" sz="2000" dirty="0" smtClean="0">
                <a:solidFill>
                  <a:srgbClr val="A50021"/>
                </a:solidFill>
              </a:rPr>
              <a:t>podstatné jméno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rgbClr val="FFC000"/>
                </a:solidFill>
              </a:rPr>
              <a:t>příslovce</a:t>
            </a:r>
            <a:r>
              <a:rPr lang="cs-CZ" sz="2000" dirty="0" smtClean="0"/>
              <a:t> nebo </a:t>
            </a:r>
            <a:r>
              <a:rPr lang="cs-CZ" sz="2000" dirty="0" smtClean="0">
                <a:solidFill>
                  <a:srgbClr val="7030A0"/>
                </a:solidFill>
              </a:rPr>
              <a:t>předložka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Až půjdeš            , zastav se.</a:t>
            </a:r>
          </a:p>
          <a:p>
            <a:pPr marL="0" indent="0">
              <a:buNone/>
            </a:pPr>
            <a:r>
              <a:rPr lang="cs-CZ" sz="2000" i="1" dirty="0" smtClean="0"/>
              <a:t>             kašny na náměstí kvetly růže.</a:t>
            </a:r>
          </a:p>
          <a:p>
            <a:pPr marL="0" indent="0">
              <a:buNone/>
            </a:pPr>
            <a:r>
              <a:rPr lang="cs-CZ" sz="2000" i="1" dirty="0" smtClean="0"/>
              <a:t>Neopírej se svým              o zeď.</a:t>
            </a:r>
          </a:p>
          <a:p>
            <a:pPr marL="0" indent="0">
              <a:buNone/>
            </a:pPr>
            <a:r>
              <a:rPr lang="cs-CZ" sz="2000" b="1" dirty="0" smtClean="0"/>
              <a:t>zdraví</a:t>
            </a:r>
            <a:r>
              <a:rPr lang="cs-CZ" sz="2000" dirty="0" smtClean="0"/>
              <a:t>: </a:t>
            </a:r>
            <a:r>
              <a:rPr lang="cs-CZ" sz="2000" dirty="0" smtClean="0">
                <a:solidFill>
                  <a:srgbClr val="00B0F0"/>
                </a:solidFill>
              </a:rPr>
              <a:t>podstatné jméno</a:t>
            </a:r>
            <a:r>
              <a:rPr lang="cs-CZ" sz="2000" dirty="0" smtClean="0"/>
              <a:t>, </a:t>
            </a:r>
            <a:r>
              <a:rPr lang="cs-CZ" sz="2000" dirty="0" smtClean="0">
                <a:solidFill>
                  <a:srgbClr val="C00000"/>
                </a:solidFill>
              </a:rPr>
              <a:t>přídavné jméno </a:t>
            </a:r>
            <a:r>
              <a:rPr lang="cs-CZ" sz="2000" dirty="0" smtClean="0"/>
              <a:t>nebo </a:t>
            </a:r>
            <a:r>
              <a:rPr lang="cs-CZ" sz="2000" dirty="0" smtClean="0">
                <a:solidFill>
                  <a:srgbClr val="92D050"/>
                </a:solidFill>
              </a:rPr>
              <a:t>sloveso</a:t>
            </a:r>
            <a:r>
              <a:rPr lang="cs-CZ" sz="2000" dirty="0" smtClean="0"/>
              <a:t>?</a:t>
            </a:r>
          </a:p>
          <a:p>
            <a:pPr marL="0" indent="0">
              <a:buNone/>
            </a:pPr>
            <a:r>
              <a:rPr lang="cs-CZ" sz="2000" i="1" dirty="0" smtClean="0"/>
              <a:t>Babička říká, že máme jen jedno              .</a:t>
            </a:r>
          </a:p>
          <a:p>
            <a:pPr marL="0" indent="0">
              <a:buNone/>
            </a:pPr>
            <a:r>
              <a:rPr lang="cs-CZ" sz="2000" i="1" dirty="0" smtClean="0"/>
              <a:t>Po prázdninách přišli všichni do školy už               .</a:t>
            </a:r>
          </a:p>
          <a:p>
            <a:pPr marL="0" indent="0">
              <a:buNone/>
            </a:pPr>
            <a:r>
              <a:rPr lang="cs-CZ" sz="2000" i="1" dirty="0" smtClean="0"/>
              <a:t>Sousedi se srdečně               .    </a:t>
            </a:r>
          </a:p>
        </p:txBody>
      </p:sp>
      <p:sp>
        <p:nvSpPr>
          <p:cNvPr id="4" name="TextovéPole 3"/>
          <p:cNvSpPr txBox="1"/>
          <p:nvPr/>
        </p:nvSpPr>
        <p:spPr>
          <a:xfrm rot="20311936">
            <a:off x="1032779" y="1975627"/>
            <a:ext cx="5580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se  </a:t>
            </a:r>
            <a:endParaRPr lang="cs-CZ" i="1" dirty="0"/>
          </a:p>
        </p:txBody>
      </p:sp>
      <p:sp>
        <p:nvSpPr>
          <p:cNvPr id="6" name="TextovéPole 5"/>
          <p:cNvSpPr txBox="1"/>
          <p:nvPr/>
        </p:nvSpPr>
        <p:spPr>
          <a:xfrm rot="20061686">
            <a:off x="1177316" y="2344959"/>
            <a:ext cx="4719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 se </a:t>
            </a:r>
            <a:endParaRPr lang="cs-CZ" i="1" dirty="0"/>
          </a:p>
        </p:txBody>
      </p:sp>
      <p:sp>
        <p:nvSpPr>
          <p:cNvPr id="5" name="TextovéPole 4"/>
          <p:cNvSpPr txBox="1"/>
          <p:nvPr/>
        </p:nvSpPr>
        <p:spPr>
          <a:xfrm rot="20205289">
            <a:off x="1413296" y="3041515"/>
            <a:ext cx="96909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 </a:t>
            </a:r>
            <a:r>
              <a:rPr lang="cs-CZ" sz="2000" i="1" dirty="0"/>
              <a:t>kolem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 rot="20170040">
            <a:off x="507738" y="3441625"/>
            <a:ext cx="8280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Kolem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 rot="20730593">
            <a:off x="2383472" y="3777846"/>
            <a:ext cx="8279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kolem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20168727" flipH="1">
            <a:off x="3753404" y="4503693"/>
            <a:ext cx="1022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zdraví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20396712">
            <a:off x="4558944" y="4776615"/>
            <a:ext cx="1213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zdraví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rot="20180125">
            <a:off x="2444496" y="5226914"/>
            <a:ext cx="757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zdraví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047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C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F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0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92D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5" presetClass="entr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6" grpId="0"/>
      <p:bldP spid="6" grpId="1"/>
      <p:bldP spid="5" grpId="0"/>
      <p:bldP spid="5" grpId="1"/>
      <p:bldP spid="7" grpId="0"/>
      <p:bldP spid="7" grpId="1"/>
      <p:bldP spid="8" grpId="0"/>
      <p:bldP spid="8" grpId="1"/>
      <p:bldP spid="12" grpId="0"/>
      <p:bldP spid="12" grpId="1"/>
      <p:bldP spid="13" grpId="0"/>
      <p:bldP spid="13" grpId="1"/>
      <p:bldP spid="14" grpId="0"/>
      <p:bldP spid="14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Zdroje: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2492896"/>
            <a:ext cx="544131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/>
              <a:t>KRAUSOVÁ, Zdeňka; TERŠOVÁ, Renata. </a:t>
            </a:r>
            <a:r>
              <a:rPr lang="cs-CZ" i="1" dirty="0"/>
              <a:t>Český jazyk 6</a:t>
            </a:r>
            <a:r>
              <a:rPr lang="cs-CZ" dirty="0"/>
              <a:t>. Plzeň: Fraus, 2003, ISBN 80-7238-206-3. </a:t>
            </a:r>
            <a:endParaRPr lang="cs-CZ" dirty="0" smtClean="0"/>
          </a:p>
          <a:p>
            <a:pPr marL="285750" indent="-285750">
              <a:buFont typeface="Wingdings" pitchFamily="2" charset="2"/>
              <a:buChar char="§"/>
            </a:pPr>
            <a:endParaRPr lang="cs-CZ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dirty="0" smtClean="0"/>
              <a:t>www.office.microsoft.com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dirty="0"/>
              <a:t>Obrázky z galerie Klipart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dirty="0"/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855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6|1.8|1.8|1.5|1.4"/>
</p:tagLst>
</file>

<file path=ppt/theme/theme1.xml><?xml version="1.0" encoding="utf-8"?>
<a:theme xmlns:a="http://schemas.openxmlformats.org/drawingml/2006/main" name="Motiv systému Office">
  <a:themeElements>
    <a:clrScheme name="Stupně šedé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554</TotalTime>
  <Words>537</Words>
  <Application>Microsoft Office PowerPoint</Application>
  <PresentationFormat>Předvádění na obrazovce (4:3)</PresentationFormat>
  <Paragraphs>136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 Každé slovo v mluveném nebo psaném projevu má platnost některého  slovního druhu. Podle věcného, případně mluvnického významu rozlišujeme  deset slovních druhů: </vt:lpstr>
      <vt:lpstr>Slova ohebná a neohebná</vt:lpstr>
      <vt:lpstr>Slova ohebná skloňujeme nebo časujeme</vt:lpstr>
      <vt:lpstr>Slova neohebná  nemění svůj tvar</vt:lpstr>
      <vt:lpstr>Roztřiďte následující slova do dvou skupin</vt:lpstr>
      <vt:lpstr>Přiřaďte následující slova ke slovním druhům:</vt:lpstr>
      <vt:lpstr>Řešení:</vt:lpstr>
      <vt:lpstr>Některá slova mají platnost více slovních druhů. Určujeme je z kontextu.</vt:lpstr>
      <vt:lpstr>Zdroje: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Michaela Blažková</dc:creator>
  <cp:lastModifiedBy>Jana Dobrá</cp:lastModifiedBy>
  <cp:revision>82</cp:revision>
  <dcterms:created xsi:type="dcterms:W3CDTF">2012-09-27T10:20:33Z</dcterms:created>
  <dcterms:modified xsi:type="dcterms:W3CDTF">2012-12-13T10:31:20Z</dcterms:modified>
</cp:coreProperties>
</file>