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6" r:id="rId2"/>
    <p:sldId id="271" r:id="rId3"/>
    <p:sldId id="278" r:id="rId4"/>
    <p:sldId id="274" r:id="rId5"/>
    <p:sldId id="262" r:id="rId6"/>
    <p:sldId id="260" r:id="rId7"/>
    <p:sldId id="261" r:id="rId8"/>
    <p:sldId id="263" r:id="rId9"/>
    <p:sldId id="264" r:id="rId10"/>
    <p:sldId id="275" r:id="rId11"/>
    <p:sldId id="27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F375F0-4C4B-49EC-9A0C-A56C6C2C7315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7D1E07-07DF-4A5C-A319-E91BA75CC2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8791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892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608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908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796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297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562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6349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220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814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270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041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79E5B-522B-4971-A5AC-398708E75D58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9EB6A-A5DC-420F-86A1-B6FE6B2AB1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501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583565"/>
              </p:ext>
            </p:extLst>
          </p:nvPr>
        </p:nvGraphicFramePr>
        <p:xfrm>
          <a:off x="1486364" y="965983"/>
          <a:ext cx="6720408" cy="4130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Mgr. Jiřina Homolová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VY_32_Inovace_12.1.2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Slovní druhy 2</a:t>
                      </a:r>
                    </a:p>
                    <a:p>
                      <a:pPr algn="l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Český jazyk 6. ročník</a:t>
                      </a:r>
                    </a:p>
                    <a:p>
                      <a:pPr algn="l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0" kern="1200" dirty="0" smtClean="0"/>
                        <a:t>Tento</a:t>
                      </a:r>
                      <a:r>
                        <a:rPr lang="cs-CZ" sz="1800" i="0" kern="1200" baseline="0" dirty="0" smtClean="0"/>
                        <a:t> materiál je určen žákům 6. ročníku.  Cílem je zopakovat  druhy slov a jejich číslování, </a:t>
                      </a:r>
                      <a:r>
                        <a:rPr lang="cs-CZ" sz="1800" i="0" kern="1200" baseline="0" dirty="0" smtClean="0"/>
                        <a:t>vyhledávat  </a:t>
                      </a:r>
                      <a:r>
                        <a:rPr lang="cs-CZ" sz="1800" i="0" kern="1200" baseline="0" dirty="0" smtClean="0"/>
                        <a:t>informace. </a:t>
                      </a:r>
                      <a:r>
                        <a:rPr lang="cs-CZ" sz="1800" i="0" kern="1200" baseline="0" dirty="0" smtClean="0"/>
                        <a:t>Jsou v něm zařazena cvičení k upevnění učiva. Obsahuje </a:t>
                      </a:r>
                      <a:r>
                        <a:rPr lang="cs-CZ" sz="1800" i="0" kern="1200" baseline="0" dirty="0" smtClean="0"/>
                        <a:t>animace.</a:t>
                      </a:r>
                      <a:endParaRPr lang="cs-CZ" sz="1800" b="1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96752"/>
            <a:ext cx="1043608" cy="144032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29394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	</a:t>
            </a:r>
            <a:r>
              <a:rPr lang="cs-CZ" sz="3600" b="1" i="1" dirty="0" smtClean="0">
                <a:solidFill>
                  <a:srgbClr val="0070C0"/>
                </a:solidFill>
              </a:rPr>
              <a:t>Označování slovních druhů číslicí</a:t>
            </a:r>
            <a:endParaRPr lang="cs-CZ" sz="3600" b="1" i="1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19672" y="980728"/>
            <a:ext cx="5213789" cy="11079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i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Slovní</a:t>
            </a:r>
            <a:r>
              <a:rPr lang="cs-CZ" sz="6600" i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6600" i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druhy 2</a:t>
            </a:r>
            <a:endParaRPr lang="cs-CZ" sz="6600" i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99592" y="3068960"/>
            <a:ext cx="741682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400" b="1" i="1" cap="all" spc="0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Opakování a procvičování</a:t>
            </a:r>
            <a:endParaRPr lang="cs-CZ" sz="4400" b="1" i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919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  <a:t>Urči slovní druhy vyznačených slov. Označ je číslicí:</a:t>
            </a:r>
            <a:endParaRPr lang="cs-CZ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4400" i="1" u="sng" dirty="0" smtClean="0">
                <a:solidFill>
                  <a:srgbClr val="C00000"/>
                </a:solidFill>
              </a:rPr>
              <a:t>Dvakrát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4400" i="1" dirty="0">
                <a:solidFill>
                  <a:schemeClr val="accent3">
                    <a:lumMod val="75000"/>
                  </a:schemeClr>
                </a:solidFill>
              </a:rPr>
              <a:t>měř, jednou řež. Kdo </a:t>
            </a:r>
            <a:r>
              <a:rPr lang="cs-CZ" sz="4400" i="1" u="sng" dirty="0" smtClean="0">
                <a:solidFill>
                  <a:srgbClr val="C00000"/>
                </a:solidFill>
              </a:rPr>
              <a:t>jinému 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jámu </a:t>
            </a:r>
            <a:r>
              <a:rPr lang="cs-CZ" sz="4400" i="1" dirty="0">
                <a:solidFill>
                  <a:schemeClr val="accent3">
                    <a:lumMod val="75000"/>
                  </a:schemeClr>
                </a:solidFill>
              </a:rPr>
              <a:t>kopá,</a:t>
            </a:r>
            <a:r>
              <a:rPr lang="cs-CZ" sz="4400" i="1" dirty="0">
                <a:solidFill>
                  <a:srgbClr val="C00000"/>
                </a:solidFill>
              </a:rPr>
              <a:t> </a:t>
            </a:r>
            <a:r>
              <a:rPr lang="cs-CZ" sz="4400" i="1" u="sng" dirty="0" smtClean="0">
                <a:solidFill>
                  <a:srgbClr val="C00000"/>
                </a:solidFill>
              </a:rPr>
              <a:t>sám 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do </a:t>
            </a:r>
            <a:r>
              <a:rPr lang="cs-CZ" sz="4400" i="1" dirty="0">
                <a:solidFill>
                  <a:schemeClr val="accent3">
                    <a:lumMod val="75000"/>
                  </a:schemeClr>
                </a:solidFill>
              </a:rPr>
              <a:t>ní padá. </a:t>
            </a:r>
            <a:r>
              <a:rPr lang="cs-CZ" sz="4400" i="1" u="sng" dirty="0" smtClean="0">
                <a:solidFill>
                  <a:srgbClr val="C00000"/>
                </a:solidFill>
              </a:rPr>
              <a:t>Jablko 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nepadá </a:t>
            </a:r>
            <a:r>
              <a:rPr lang="cs-CZ" sz="4400" i="1" u="sng" dirty="0" smtClean="0">
                <a:solidFill>
                  <a:srgbClr val="C00000"/>
                </a:solidFill>
              </a:rPr>
              <a:t>daleko 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od </a:t>
            </a:r>
            <a:r>
              <a:rPr lang="cs-CZ" sz="4400" i="1" dirty="0">
                <a:solidFill>
                  <a:schemeClr val="accent3">
                    <a:lumMod val="75000"/>
                  </a:schemeClr>
                </a:solidFill>
              </a:rPr>
              <a:t>stromu. Jeden </a:t>
            </a:r>
            <a:r>
              <a:rPr lang="cs-CZ" sz="4400" i="1" u="sng" dirty="0" smtClean="0">
                <a:solidFill>
                  <a:srgbClr val="C00000"/>
                </a:solidFill>
              </a:rPr>
              <a:t>za 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osmnáct</a:t>
            </a:r>
            <a:r>
              <a:rPr lang="cs-CZ" sz="4400" i="1" u="sng" dirty="0" smtClean="0">
                <a:solidFill>
                  <a:srgbClr val="C00000"/>
                </a:solidFill>
              </a:rPr>
              <a:t> a</a:t>
            </a:r>
            <a:r>
              <a:rPr lang="cs-CZ" sz="4400" i="1" dirty="0" smtClean="0">
                <a:solidFill>
                  <a:srgbClr val="C00000"/>
                </a:solidFill>
              </a:rPr>
              <a:t> </a:t>
            </a:r>
            <a:r>
              <a:rPr lang="cs-CZ" sz="4400" i="1" dirty="0">
                <a:solidFill>
                  <a:schemeClr val="accent3">
                    <a:lumMod val="75000"/>
                  </a:schemeClr>
                </a:solidFill>
              </a:rPr>
              <a:t>druhý bez dvou za dvacet. Neříkej </a:t>
            </a:r>
            <a:r>
              <a:rPr lang="cs-CZ" sz="4400" i="1" u="sng" dirty="0" smtClean="0">
                <a:solidFill>
                  <a:srgbClr val="C00000"/>
                </a:solidFill>
              </a:rPr>
              <a:t>hop, 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dokud </a:t>
            </a:r>
            <a:r>
              <a:rPr lang="cs-CZ" sz="4400" i="1" u="sng" dirty="0" smtClean="0">
                <a:solidFill>
                  <a:srgbClr val="C00000"/>
                </a:solidFill>
              </a:rPr>
              <a:t>nepřeskočíš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cs-CZ" sz="4400" i="1" dirty="0">
                <a:solidFill>
                  <a:schemeClr val="accent3">
                    <a:lumMod val="75000"/>
                  </a:schemeClr>
                </a:solidFill>
              </a:rPr>
              <a:t>Kdo nepracuje, </a:t>
            </a:r>
            <a:r>
              <a:rPr lang="cs-CZ" sz="4400" i="1" u="sng" dirty="0" smtClean="0">
                <a:solidFill>
                  <a:srgbClr val="C00000"/>
                </a:solidFill>
              </a:rPr>
              <a:t>ať</a:t>
            </a:r>
            <a:r>
              <a:rPr lang="cs-CZ" sz="4400" i="1" dirty="0" smtClean="0">
                <a:solidFill>
                  <a:schemeClr val="accent3">
                    <a:lumMod val="75000"/>
                  </a:schemeClr>
                </a:solidFill>
              </a:rPr>
              <a:t> nejí.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187149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Řešení:</a:t>
            </a:r>
            <a:endParaRPr lang="cs-CZ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i="1" u="sng" dirty="0" smtClean="0">
                <a:solidFill>
                  <a:srgbClr val="C00000"/>
                </a:solidFill>
              </a:rPr>
              <a:t>Číslovka (4)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 měř</a:t>
            </a:r>
            <a:r>
              <a:rPr lang="cs-CZ" i="1" dirty="0">
                <a:solidFill>
                  <a:schemeClr val="accent3">
                    <a:lumMod val="75000"/>
                  </a:schemeClr>
                </a:solidFill>
              </a:rPr>
              <a:t>, jednou řež. 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Kdo </a:t>
            </a:r>
            <a:r>
              <a:rPr lang="cs-CZ" i="1" u="sng" dirty="0" smtClean="0">
                <a:solidFill>
                  <a:srgbClr val="C00000"/>
                </a:solidFill>
              </a:rPr>
              <a:t>přídavné jméno (2)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jámu </a:t>
            </a:r>
            <a:r>
              <a:rPr lang="cs-CZ" i="1" dirty="0">
                <a:solidFill>
                  <a:schemeClr val="accent3">
                    <a:lumMod val="75000"/>
                  </a:schemeClr>
                </a:solidFill>
              </a:rPr>
              <a:t>kopá,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u="sng" dirty="0" smtClean="0">
                <a:solidFill>
                  <a:srgbClr val="C00000"/>
                </a:solidFill>
              </a:rPr>
              <a:t>zájmeno</a:t>
            </a:r>
            <a:r>
              <a:rPr lang="cs-CZ" i="1" dirty="0" smtClean="0">
                <a:solidFill>
                  <a:srgbClr val="C00000"/>
                </a:solidFill>
              </a:rPr>
              <a:t> (3)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do </a:t>
            </a:r>
            <a:r>
              <a:rPr lang="cs-CZ" i="1" dirty="0">
                <a:solidFill>
                  <a:schemeClr val="accent3">
                    <a:lumMod val="75000"/>
                  </a:schemeClr>
                </a:solidFill>
              </a:rPr>
              <a:t>ní 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padá. </a:t>
            </a:r>
            <a:r>
              <a:rPr lang="cs-CZ" i="1" u="sng" dirty="0" smtClean="0">
                <a:solidFill>
                  <a:srgbClr val="C00000"/>
                </a:solidFill>
              </a:rPr>
              <a:t>Podstatné jméno (1)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nepadá </a:t>
            </a:r>
            <a:r>
              <a:rPr lang="cs-CZ" i="1" u="sng" dirty="0" smtClean="0">
                <a:solidFill>
                  <a:srgbClr val="C00000"/>
                </a:solidFill>
              </a:rPr>
              <a:t>příslovce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i="1" dirty="0" smtClean="0">
                <a:solidFill>
                  <a:srgbClr val="C00000"/>
                </a:solidFill>
              </a:rPr>
              <a:t>(6)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od </a:t>
            </a:r>
            <a:r>
              <a:rPr lang="cs-CZ" i="1" dirty="0">
                <a:solidFill>
                  <a:schemeClr val="accent3">
                    <a:lumMod val="75000"/>
                  </a:schemeClr>
                </a:solidFill>
              </a:rPr>
              <a:t>stromu. Jeden </a:t>
            </a:r>
            <a:r>
              <a:rPr lang="cs-CZ" i="1" u="sng" dirty="0" smtClean="0">
                <a:solidFill>
                  <a:srgbClr val="C00000"/>
                </a:solidFill>
              </a:rPr>
              <a:t>předložka (7)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i="1" dirty="0">
                <a:solidFill>
                  <a:schemeClr val="accent3">
                    <a:lumMod val="75000"/>
                  </a:schemeClr>
                </a:solidFill>
              </a:rPr>
              <a:t>osmnáct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u="sng" dirty="0" smtClean="0">
                <a:solidFill>
                  <a:srgbClr val="C00000"/>
                </a:solidFill>
              </a:rPr>
              <a:t>spojka (8)</a:t>
            </a:r>
            <a:r>
              <a:rPr lang="cs-CZ" i="1" dirty="0" smtClean="0">
                <a:solidFill>
                  <a:srgbClr val="C00000"/>
                </a:solidFill>
              </a:rPr>
              <a:t> </a:t>
            </a:r>
            <a:r>
              <a:rPr lang="cs-CZ" i="1" dirty="0">
                <a:solidFill>
                  <a:schemeClr val="accent3">
                    <a:lumMod val="75000"/>
                  </a:schemeClr>
                </a:solidFill>
              </a:rPr>
              <a:t>druhý bez dvou za dvacet. Neříkej </a:t>
            </a:r>
            <a:r>
              <a:rPr lang="cs-CZ" i="1" u="sng" dirty="0" smtClean="0">
                <a:solidFill>
                  <a:srgbClr val="C00000"/>
                </a:solidFill>
              </a:rPr>
              <a:t>citoslovce (10)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i="1" dirty="0">
                <a:solidFill>
                  <a:schemeClr val="accent3">
                    <a:lumMod val="75000"/>
                  </a:schemeClr>
                </a:solidFill>
              </a:rPr>
              <a:t>dokud </a:t>
            </a:r>
            <a:r>
              <a:rPr lang="cs-CZ" i="1" u="sng" dirty="0" smtClean="0">
                <a:solidFill>
                  <a:srgbClr val="C00000"/>
                </a:solidFill>
              </a:rPr>
              <a:t>sloveso (5)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cs-CZ" i="1" dirty="0">
                <a:solidFill>
                  <a:schemeClr val="accent3">
                    <a:lumMod val="75000"/>
                  </a:schemeClr>
                </a:solidFill>
              </a:rPr>
              <a:t>Kdo nepracuje, </a:t>
            </a:r>
            <a:r>
              <a:rPr lang="cs-CZ" i="1" u="sng" dirty="0" smtClean="0">
                <a:solidFill>
                  <a:srgbClr val="C00000"/>
                </a:solidFill>
              </a:rPr>
              <a:t>částice (9)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 nejí.</a:t>
            </a:r>
          </a:p>
          <a:p>
            <a:pPr marL="0" indent="0">
              <a:buNone/>
            </a:pPr>
            <a:endParaRPr lang="cs-CZ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>
              <a:buFont typeface="Wingdings" pitchFamily="2" charset="2"/>
              <a:buChar char="v"/>
            </a:pPr>
            <a:r>
              <a:rPr lang="cs-CZ" i="1" dirty="0"/>
              <a:t> </a:t>
            </a:r>
            <a:r>
              <a:rPr lang="cs-CZ" i="1" dirty="0" smtClean="0"/>
              <a:t>Doplňte znovu zpaměti chybějící slova a vysvětlete význam jednotlivých vět. Zažili jste situaci, ke které by se hodilo některé z uvedených rčení nebo  přísloví?</a:t>
            </a:r>
            <a:endParaRPr lang="cs-CZ" i="1" dirty="0"/>
          </a:p>
          <a:p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28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1143000"/>
          </a:xfrm>
        </p:spPr>
        <p:txBody>
          <a:bodyPr>
            <a:noAutofit/>
          </a:bodyPr>
          <a:lstStyle/>
          <a:p>
            <a:r>
              <a:rPr lang="cs-CZ" sz="2000" b="1" i="1" dirty="0" smtClean="0"/>
              <a:t/>
            </a:r>
            <a:br>
              <a:rPr lang="cs-CZ" sz="2000" b="1" i="1" dirty="0" smtClean="0"/>
            </a:br>
            <a:r>
              <a:rPr lang="cs-CZ" sz="2000" b="1" i="1" dirty="0" smtClean="0">
                <a:solidFill>
                  <a:srgbClr val="0070C0"/>
                </a:solidFill>
              </a:rPr>
              <a:t>Doplň  název  filmové pohádky. Od každého slovního druhu budeš potřebovat jedno slovo. Poté označ doplněná slova číslicí podle příslušného slovního druhu:</a:t>
            </a:r>
            <a:r>
              <a:rPr lang="cs-CZ" sz="2000" b="1" i="1" dirty="0">
                <a:solidFill>
                  <a:srgbClr val="0070C0"/>
                </a:solidFill>
              </a:rPr>
              <a:t/>
            </a:r>
            <a:br>
              <a:rPr lang="cs-CZ" sz="2000" b="1" i="1" dirty="0">
                <a:solidFill>
                  <a:srgbClr val="0070C0"/>
                </a:solidFill>
              </a:rPr>
            </a:br>
            <a:endParaRPr lang="cs-CZ" sz="2000" b="1" i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_ přiletí čáp, královno</a:t>
            </a:r>
          </a:p>
          <a:p>
            <a:r>
              <a:rPr lang="cs-CZ" b="1" i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Jak  </a:t>
            </a:r>
            <a:r>
              <a:rPr lang="cs-CZ" b="1" i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_ budí princezny</a:t>
            </a:r>
          </a:p>
          <a:p>
            <a:r>
              <a:rPr lang="cs-CZ" b="1" i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Princ _ Večernice</a:t>
            </a:r>
          </a:p>
          <a:p>
            <a:r>
              <a:rPr lang="cs-CZ" b="1" i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Byl _  jeden král</a:t>
            </a:r>
          </a:p>
          <a:p>
            <a:r>
              <a:rPr lang="cs-CZ" b="1" i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Malá </a:t>
            </a:r>
            <a:r>
              <a:rPr lang="cs-CZ" b="1" i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_ víla</a:t>
            </a:r>
          </a:p>
          <a:p>
            <a:r>
              <a:rPr lang="cs-CZ" b="1" i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S čerty _ žerty</a:t>
            </a:r>
          </a:p>
          <a:p>
            <a:r>
              <a:rPr lang="cs-CZ" b="1" i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Princezna _ zlatou hvězdou na čele</a:t>
            </a:r>
          </a:p>
          <a:p>
            <a:r>
              <a:rPr lang="cs-CZ" b="1" i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_ , babičko, čaruj</a:t>
            </a:r>
          </a:p>
          <a:p>
            <a:r>
              <a:rPr lang="cs-CZ" b="1" i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_ oříšky pro Popelku</a:t>
            </a:r>
          </a:p>
          <a:p>
            <a:r>
              <a:rPr lang="cs-CZ" b="1" i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Pyšná _</a:t>
            </a:r>
          </a:p>
          <a:p>
            <a:endParaRPr lang="cs-CZ" b="1" i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026" name="Picture 2" descr="C:\Users\homolova\AppData\Local\Microsoft\Windows\Temporary Internet Files\Content.IE5\O4PZIY3K\MC9004324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60848"/>
            <a:ext cx="1276350" cy="175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105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i="1" dirty="0" smtClean="0"/>
              <a:t>Řešení:</a:t>
            </a:r>
            <a:endParaRPr lang="cs-CZ" sz="2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_   přiletí čáp, královno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Jak  _ budí princezny				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Princ _ Večernice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Byl _           jeden král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Malá _           víla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S čerty  _         žerty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Princezna _   zlatou hvězdou na čele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_            , babičko, čaruj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_   oříšky pro Popelku</a:t>
            </a:r>
          </a:p>
          <a:p>
            <a:r>
              <a:rPr lang="cs-CZ" dirty="0">
                <a:solidFill>
                  <a:srgbClr val="C00000"/>
                </a:solidFill>
              </a:rPr>
              <a:t>Pyšná _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64457" y="1484784"/>
            <a:ext cx="49648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700" dirty="0" smtClean="0"/>
              <a:t>Ať</a:t>
            </a:r>
            <a:endParaRPr lang="cs-CZ" sz="27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20332" y="1992615"/>
            <a:ext cx="459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50322" y="2564904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1" y="2795736"/>
            <a:ext cx="1286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jednou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50322" y="3429000"/>
            <a:ext cx="1504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mořská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40352" y="2795736"/>
            <a:ext cx="1022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nejsou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515648" y="2454280"/>
            <a:ext cx="494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87703" y="1982856"/>
            <a:ext cx="1528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Š</a:t>
            </a:r>
            <a:r>
              <a:rPr lang="cs-CZ" sz="2400" dirty="0" err="1" smtClean="0"/>
              <a:t>mankote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309228" y="5445224"/>
            <a:ext cx="688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Tři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25704" y="4909500"/>
            <a:ext cx="1889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princezna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3870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5.66736E-7 L -0.65799 0.00023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36 -0.01249 C -0.02777 -0.0118 -0.04114 -0.01295 -0.05104 -0.00879 C -0.38906 -0.01041 -0.20191 -0.00995 -0.61267 -0.00995 " pathEditMode="relative" rAng="0" ptsTypes="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7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2 0.00787 C -0.03039 0.00116 -0.04966 0.00903 -0.05851 0.01041 C -0.07257 0.00995 -0.08646 0.00972 -0.10052 0.00903 C -0.10591 0.00879 -0.10973 0.00394 -0.11459 0.00301 C -0.1198 0.00209 -0.12518 0.00209 -0.13039 0.00162 C -0.14705 -0.00532 -0.16823 -0.00439 -0.18455 -0.00578 C -0.19809 -0.00809 -0.21129 -0.0104 -0.22483 -0.01202 C -0.23386 -0.01827 -0.2566 -0.01873 -0.26684 -0.01943 C -0.27743 -0.02266 -0.28768 -0.02475 -0.29862 -0.02567 C -0.31059 -0.02914 -0.32257 -0.0296 -0.33507 -0.03076 C -0.37535 -0.04071 -0.41684 -0.02937 -0.45747 -0.03562 C -0.47396 -0.04233 -0.48473 -0.04672 -0.50139 -0.04811 C -0.50782 -0.05019 -0.50799 -0.05065 -0.51355 -0.05181 C -0.51754 -0.05274 -0.5257 -0.05436 -0.5257 -0.05412 C -0.52657 -0.05436 -0.53507 -0.05436 -0.53785 -0.05181 C -0.54462 -0.04557 -0.55105 -0.03955 -0.55938 -0.03701 C -0.57257 -0.02405 -0.60052 -0.03192 -0.61077 -0.03192 " pathEditMode="relative" rAng="0" ptsTypes="ffffffffffffffffA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92" y="-29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0.00879 C -0.04584 0.00786 -0.09879 0.00532 -0.15226 0.0037 C -0.16459 -0.00023 -0.17709 -0.00047 -0.18959 -0.00255 C -0.20625 -0.00532 -0.22344 -0.01203 -0.24011 -0.01249 C -0.28559 -0.01365 -0.33108 -0.01411 -0.37656 -0.01481 C -0.41233 -0.01411 -0.44827 -0.01388 -0.48403 -0.01249 C -0.49688 -0.01203 -0.50938 -0.00648 -0.52222 -0.00486 C -0.52656 -0.00347 -0.52986 -0.00116 -0.53438 2.47513E-6 C -0.53837 -0.00162 -0.53785 -0.00393 -0.54011 -0.00856 C -0.54115 -0.01365 -0.54028 -0.01157 -0.54288 -0.01481 " pathEditMode="relative" rAng="0" ptsTypes="fffffffff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35" y="-1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93 0.0007 C -0.08021 -0.00717 -0.07205 -0.00231 -0.09844 -0.00046 C -0.10157 -0.00023 -0.10486 0.00047 -0.10799 0.0007 C -0.12552 0.00139 -0.14323 0.00162 -0.16077 0.00232 C -0.20382 0.00162 -0.24723 0.00162 -0.29046 0.0007 C -0.29861 0.00047 -0.30799 -0.00578 -0.31632 -0.00717 C -0.34844 -0.01226 -0.38091 -0.00925 -0.4132 -0.00971 C -0.42309 -0.01179 -0.43247 -0.01503 -0.44254 -0.01642 C -0.45382 -0.02197 -0.46441 -0.02428 -0.47622 -0.02544 C -0.48212 -0.03169 -0.47709 -0.02706 -0.49011 -0.02937 C -0.50365 -0.03169 -0.51476 -0.03492 -0.52882 -0.03608 C -0.5658 -0.04395 -0.53698 -0.03863 -0.61615 -0.03863 L -0.61111 -0.04395 " pathEditMode="relative" rAng="0" ptsTypes="fffffffffff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61" y="-21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58 -0.00417 C -0.04705 -0.00232 -0.05278 0.00254 -0.0599 0.00486 C -0.07552 0.01573 -0.09167 0.01712 -0.10885 0.01897 C -0.11406 0.02035 -0.11927 0.02197 -0.12448 0.0229 C -0.12882 0.02382 -0.13299 0.02452 -0.13733 0.02544 C -0.14358 0.02706 -0.14896 0.03076 -0.15503 0.03331 C -0.16858 0.03886 -0.18351 0.04048 -0.19757 0.04233 C -0.21528 0.04996 -0.23229 0.05274 -0.25087 0.05528 C -0.26059 0.05968 -0.27031 0.06037 -0.28038 0.06199 C -0.29323 0.06824 -0.30764 0.06801 -0.32101 0.07078 C -0.35156 0.07749 -0.3816 0.07772 -0.41233 0.07865 C -0.44705 0.08651 -0.48524 0.08304 -0.51927 0.08374 C -0.52552 0.08697 -0.52812 0.08697 -0.53594 0.08767 C -0.54392 0.09206 -0.55417 0.09183 -0.56267 0.09299 C -0.57691 0.09738 -0.59253 0.09854 -0.60608 0.10455 C -0.61094 0.10918 -0.61684 0.10987 -0.62257 0.11103 C -0.6276 0.11358 -0.63333 0.1152 -0.63837 0.11751 C -0.64115 0.11867 -0.64653 0.12121 -0.64653 0.12167 L -0.64583 0.11358 " pathEditMode="relative" rAng="0" ptsTypes="fffffffffffffffff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47" y="6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43 0.00116 C -0.03507 0.00347 -0.03559 0.01064 -0.04149 0.01365 C -0.05243 0.02822 -0.06788 0.02522 -0.08264 0.02591 C -0.09184 0.03054 -0.10711 0.03308 -0.11632 0.0347 C -0.13593 0.03817 -0.15538 0.0428 -0.17517 0.04465 C -0.18472 0.04835 -0.19444 0.04858 -0.20416 0.05089 C -0.21319 0.05321 -0.22135 0.0576 -0.23038 0.05968 C -0.24496 0.0694 -0.26371 0.0731 -0.27986 0.07449 C -0.29375 0.08004 -0.2776 0.07426 -0.29948 0.07819 C -0.31597 0.0812 -0.33229 0.08582 -0.34895 0.08837 C -0.35642 0.09207 -0.36527 0.09554 -0.37326 0.09693 C -0.3868 0.10595 -0.40416 0.1078 -0.41909 0.10942 C -0.43246 0.11497 -0.44635 0.11636 -0.46024 0.11821 C -0.471 0.1226 -0.4835 0.12422 -0.49479 0.12561 C -0.50503 0.12816 -0.51545 0.13093 -0.52569 0.13301 C -0.53628 0.13787 -0.54757 0.13695 -0.55833 0.14065 C -0.5658 0.14319 -0.57257 0.14828 -0.57986 0.15175 C -0.59166 0.15753 -0.60434 0.16077 -0.61632 0.1654 C -0.62291 0.16794 -0.6151 0.1654 -0.62187 0.1691 C -0.62708 0.17187 -0.63177 0.17303 -0.6368 0.17534 C -0.6408 0.1772 -0.64409 0.17997 -0.64809 0.18159 C -0.6533 0.18645 -0.65868 0.19269 -0.66493 0.19524 C -0.6677 0.19778 -0.67048 0.20033 -0.67326 0.20287 C -0.67448 0.20403 -0.67586 0.20542 -0.67708 0.20657 C -0.67795 0.2075 -0.67986 0.20912 -0.67986 0.20912 C -0.68211 0.21351 -0.68229 0.21768 -0.6835 0.22277 C -0.6842 0.22531 -0.68541 0.23017 -0.68541 0.23017 L -0.68177 0.22392 " pathEditMode="relative" ptsTypes="ffffffffffffffffffffffffff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757 0.00925 C -0.10121 0.01411 -0.10469 0.01504 -0.10972 0.01666 C -0.11337 0.02151 -0.11771 0.02429 -0.12187 0.02799 C -0.12934 0.0347 -0.12847 0.03516 -0.13594 0.03794 C -0.14045 0.04233 -0.14323 0.04488 -0.14809 0.04788 C -0.1493 0.04858 -0.15052 0.04974 -0.15174 0.05043 C -0.15365 0.05135 -0.15746 0.05274 -0.15746 0.05297 C -0.16441 0.05899 -0.17257 0.0613 -0.17986 0.06662 C -0.18403 0.06986 -0.18785 0.07333 -0.19201 0.07657 C -0.20503 0.08698 -0.22014 0.09114 -0.23403 0.09762 C -0.25677 0.10826 -0.23559 0.10063 -0.25278 0.10641 C -0.25833 0.1108 -0.26406 0.11219 -0.27049 0.11381 C -0.27517 0.11983 -0.2849 0.12353 -0.29115 0.1263 C -0.29913 0.1344 -0.31319 0.13741 -0.32292 0.14249 C -0.33212 0.14735 -0.33906 0.15198 -0.34913 0.1536 C -0.36424 0.16401 -0.3816 0.17696 -0.39861 0.18113 C -0.41458 0.18899 -0.43038 0.19778 -0.44618 0.20611 C -0.45764 0.21212 -0.47031 0.21328 -0.48177 0.21837 C -0.49549 0.22461 -0.48021 0.22114 -0.4967 0.22346 C -0.50278 0.22623 -0.50816 0.22947 -0.51441 0.23086 C -0.52083 0.23387 -0.52656 0.23919 -0.53316 0.24219 C -0.55226 0.25075 -0.57049 0.25977 -0.5901 0.26579 C -0.60208 0.27389 -0.61493 0.27944 -0.62743 0.28568 C -0.63594 0.28985 -0.64253 0.29748 -0.65174 0.29933 C -0.6566 0.30419 -0.66267 0.30743 -0.66858 0.30928 C -0.68108 0.3176 -0.68837 0.32616 -0.70312 0.32801 C -0.70972 0.3301 -0.70434 0.32778 -0.70972 0.33172 C -0.71215 0.33357 -0.71719 0.3368 -0.71719 0.33704 C -0.72604 0.35415 -0.72552 0.34675 -0.74896 0.34675 " pathEditMode="relative" rAng="0" ptsTypes="ffffffffffffffffffffffffffff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569" y="172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18 0.00856 L -0.8243 -0.0964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56" y="-52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3442E-6 L -0.54045 0.0446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31" y="22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rgbClr val="7030A0"/>
                </a:solidFill>
              </a:rPr>
              <a:t>Řešení – určení slovních druhů číslicí</a:t>
            </a:r>
            <a:endParaRPr lang="cs-CZ" sz="2800" b="1" i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9</a:t>
            </a:r>
            <a:r>
              <a:rPr lang="cs-CZ" dirty="0" smtClean="0"/>
              <a:t> </a:t>
            </a:r>
            <a:r>
              <a:rPr lang="cs-CZ" dirty="0"/>
              <a:t>přiletí čáp, královno</a:t>
            </a:r>
          </a:p>
          <a:p>
            <a:r>
              <a:rPr lang="cs-CZ" dirty="0"/>
              <a:t>Jak </a:t>
            </a:r>
            <a:r>
              <a:rPr lang="cs-CZ" dirty="0" smtClean="0">
                <a:solidFill>
                  <a:srgbClr val="7030A0"/>
                </a:solidFill>
              </a:rPr>
              <a:t>3</a:t>
            </a:r>
            <a:r>
              <a:rPr lang="cs-CZ" dirty="0" smtClean="0"/>
              <a:t> </a:t>
            </a:r>
            <a:r>
              <a:rPr lang="cs-CZ" dirty="0"/>
              <a:t>budí princezny</a:t>
            </a:r>
          </a:p>
          <a:p>
            <a:r>
              <a:rPr lang="cs-CZ" dirty="0"/>
              <a:t>Princ </a:t>
            </a:r>
            <a:r>
              <a:rPr lang="cs-CZ" dirty="0" smtClean="0">
                <a:solidFill>
                  <a:srgbClr val="7030A0"/>
                </a:solidFill>
              </a:rPr>
              <a:t>8</a:t>
            </a:r>
            <a:r>
              <a:rPr lang="cs-CZ" dirty="0" smtClean="0"/>
              <a:t> Večernice</a:t>
            </a:r>
            <a:endParaRPr lang="cs-CZ" dirty="0"/>
          </a:p>
          <a:p>
            <a:r>
              <a:rPr lang="cs-CZ" dirty="0"/>
              <a:t>Byl </a:t>
            </a:r>
            <a:r>
              <a:rPr lang="cs-CZ" dirty="0" smtClean="0">
                <a:solidFill>
                  <a:srgbClr val="7030A0"/>
                </a:solidFill>
              </a:rPr>
              <a:t>6</a:t>
            </a:r>
            <a:r>
              <a:rPr lang="cs-CZ" dirty="0" smtClean="0"/>
              <a:t> jeden </a:t>
            </a:r>
            <a:r>
              <a:rPr lang="cs-CZ" dirty="0"/>
              <a:t>král</a:t>
            </a:r>
          </a:p>
          <a:p>
            <a:r>
              <a:rPr lang="cs-CZ" dirty="0"/>
              <a:t>Malá </a:t>
            </a:r>
            <a:r>
              <a:rPr lang="cs-CZ" dirty="0" smtClean="0">
                <a:solidFill>
                  <a:srgbClr val="7030A0"/>
                </a:solidFill>
              </a:rPr>
              <a:t>2</a:t>
            </a:r>
            <a:r>
              <a:rPr lang="cs-CZ" dirty="0" smtClean="0"/>
              <a:t> </a:t>
            </a:r>
            <a:r>
              <a:rPr lang="cs-CZ" dirty="0"/>
              <a:t>víla</a:t>
            </a:r>
          </a:p>
          <a:p>
            <a:r>
              <a:rPr lang="cs-CZ" dirty="0"/>
              <a:t>S čerty </a:t>
            </a:r>
            <a:r>
              <a:rPr lang="cs-CZ" dirty="0" smtClean="0">
                <a:solidFill>
                  <a:srgbClr val="7030A0"/>
                </a:solidFill>
              </a:rPr>
              <a:t>5</a:t>
            </a:r>
            <a:r>
              <a:rPr lang="cs-CZ" dirty="0" smtClean="0"/>
              <a:t> </a:t>
            </a:r>
            <a:r>
              <a:rPr lang="cs-CZ" dirty="0"/>
              <a:t>žerty</a:t>
            </a:r>
          </a:p>
          <a:p>
            <a:r>
              <a:rPr lang="cs-CZ" dirty="0"/>
              <a:t>Princezna </a:t>
            </a:r>
            <a:r>
              <a:rPr lang="cs-CZ" dirty="0" smtClean="0">
                <a:solidFill>
                  <a:srgbClr val="7030A0"/>
                </a:solidFill>
              </a:rPr>
              <a:t>7</a:t>
            </a:r>
            <a:r>
              <a:rPr lang="cs-CZ" dirty="0" smtClean="0"/>
              <a:t> </a:t>
            </a:r>
            <a:r>
              <a:rPr lang="cs-CZ" dirty="0"/>
              <a:t>zlatou hvězdou na čele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10</a:t>
            </a:r>
            <a:r>
              <a:rPr lang="cs-CZ" dirty="0" smtClean="0"/>
              <a:t>, </a:t>
            </a:r>
            <a:r>
              <a:rPr lang="cs-CZ" dirty="0"/>
              <a:t>babičko, čaruj</a:t>
            </a:r>
          </a:p>
          <a:p>
            <a:r>
              <a:rPr lang="cs-CZ" dirty="0">
                <a:solidFill>
                  <a:srgbClr val="7030A0"/>
                </a:solidFill>
              </a:rPr>
              <a:t>4</a:t>
            </a:r>
            <a:r>
              <a:rPr lang="cs-CZ" dirty="0" smtClean="0"/>
              <a:t> </a:t>
            </a:r>
            <a:r>
              <a:rPr lang="cs-CZ" dirty="0"/>
              <a:t>oříšky pro Popelku</a:t>
            </a:r>
          </a:p>
          <a:p>
            <a:r>
              <a:rPr lang="cs-CZ" dirty="0" smtClean="0"/>
              <a:t>Pyšná </a:t>
            </a:r>
            <a:r>
              <a:rPr lang="cs-CZ" dirty="0" smtClean="0">
                <a:solidFill>
                  <a:srgbClr val="7030A0"/>
                </a:solidFill>
              </a:rPr>
              <a:t>1</a:t>
            </a:r>
            <a:endParaRPr lang="cs-CZ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08720"/>
            <a:ext cx="1183340" cy="1098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5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Znáte pohádky?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accent6">
                    <a:lumMod val="50000"/>
                  </a:schemeClr>
                </a:solidFill>
              </a:rPr>
              <a:t>Které pohádky byly literární předlohou k uvedeným filmům? Vyhledej jméno autora a název </a:t>
            </a:r>
            <a:r>
              <a:rPr lang="cs-CZ" i="1" dirty="0">
                <a:solidFill>
                  <a:schemeClr val="accent6">
                    <a:lumMod val="50000"/>
                  </a:schemeClr>
                </a:solidFill>
              </a:rPr>
              <a:t>původní </a:t>
            </a:r>
            <a:r>
              <a:rPr lang="cs-CZ" i="1" dirty="0" smtClean="0">
                <a:solidFill>
                  <a:schemeClr val="accent6">
                    <a:lumMod val="50000"/>
                  </a:schemeClr>
                </a:solidFill>
              </a:rPr>
              <a:t>pohádky.  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accent6">
                    <a:lumMod val="50000"/>
                  </a:schemeClr>
                </a:solidFill>
              </a:rPr>
              <a:t>V jednom případě je </a:t>
            </a:r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  <a:t>scénář původní</a:t>
            </a:r>
            <a:r>
              <a:rPr lang="cs-CZ" i="1" dirty="0" smtClean="0">
                <a:solidFill>
                  <a:schemeClr val="accent6">
                    <a:lumMod val="50000"/>
                  </a:schemeClr>
                </a:solidFill>
              </a:rPr>
              <a:t>. Ve kterém?</a:t>
            </a:r>
          </a:p>
          <a:p>
            <a:pPr marL="0" indent="0">
              <a:buNone/>
            </a:pPr>
            <a:endParaRPr lang="cs-CZ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900" b="1" i="1" dirty="0" smtClean="0">
                <a:solidFill>
                  <a:srgbClr val="C00000"/>
                </a:solidFill>
              </a:rPr>
              <a:t>Lotrando a Zubejda</a:t>
            </a:r>
          </a:p>
          <a:p>
            <a:r>
              <a:rPr lang="cs-CZ" sz="2900" b="1" i="1" dirty="0" smtClean="0">
                <a:solidFill>
                  <a:srgbClr val="C00000"/>
                </a:solidFill>
              </a:rPr>
              <a:t>Nesmrtelná teta</a:t>
            </a:r>
          </a:p>
          <a:p>
            <a:r>
              <a:rPr lang="cs-CZ" sz="2900" b="1" i="1" dirty="0" smtClean="0">
                <a:solidFill>
                  <a:srgbClr val="C00000"/>
                </a:solidFill>
              </a:rPr>
              <a:t>Princ a Večernice</a:t>
            </a:r>
            <a:endParaRPr lang="cs-CZ" sz="2900" b="1" i="1" dirty="0">
              <a:solidFill>
                <a:srgbClr val="C00000"/>
              </a:solidFill>
            </a:endParaRPr>
          </a:p>
          <a:p>
            <a:r>
              <a:rPr lang="cs-CZ" sz="2900" b="1" i="1" dirty="0">
                <a:solidFill>
                  <a:srgbClr val="C00000"/>
                </a:solidFill>
              </a:rPr>
              <a:t>Byl </a:t>
            </a:r>
            <a:r>
              <a:rPr lang="cs-CZ" sz="2900" b="1" i="1" dirty="0" smtClean="0">
                <a:solidFill>
                  <a:srgbClr val="C00000"/>
                </a:solidFill>
              </a:rPr>
              <a:t>jednou </a:t>
            </a:r>
            <a:r>
              <a:rPr lang="cs-CZ" sz="2900" b="1" i="1" dirty="0">
                <a:solidFill>
                  <a:srgbClr val="C00000"/>
                </a:solidFill>
              </a:rPr>
              <a:t>jeden král</a:t>
            </a:r>
          </a:p>
          <a:p>
            <a:r>
              <a:rPr lang="cs-CZ" sz="2900" b="1" i="1" dirty="0">
                <a:solidFill>
                  <a:srgbClr val="C00000"/>
                </a:solidFill>
              </a:rPr>
              <a:t>Malá </a:t>
            </a:r>
            <a:r>
              <a:rPr lang="cs-CZ" sz="2900" b="1" i="1" dirty="0" smtClean="0">
                <a:solidFill>
                  <a:srgbClr val="C00000"/>
                </a:solidFill>
              </a:rPr>
              <a:t>mořská </a:t>
            </a:r>
            <a:r>
              <a:rPr lang="cs-CZ" sz="2900" b="1" i="1" dirty="0">
                <a:solidFill>
                  <a:srgbClr val="C00000"/>
                </a:solidFill>
              </a:rPr>
              <a:t>víla</a:t>
            </a:r>
          </a:p>
          <a:p>
            <a:r>
              <a:rPr lang="cs-CZ" sz="2900" b="1" i="1" dirty="0">
                <a:solidFill>
                  <a:srgbClr val="C00000"/>
                </a:solidFill>
              </a:rPr>
              <a:t>S čerty </a:t>
            </a:r>
            <a:r>
              <a:rPr lang="cs-CZ" sz="2900" b="1" i="1" dirty="0" smtClean="0">
                <a:solidFill>
                  <a:srgbClr val="C00000"/>
                </a:solidFill>
              </a:rPr>
              <a:t>nejsou </a:t>
            </a:r>
            <a:r>
              <a:rPr lang="cs-CZ" sz="2900" b="1" i="1" dirty="0">
                <a:solidFill>
                  <a:srgbClr val="C00000"/>
                </a:solidFill>
              </a:rPr>
              <a:t>žerty</a:t>
            </a:r>
          </a:p>
          <a:p>
            <a:r>
              <a:rPr lang="cs-CZ" sz="2900" b="1" i="1" dirty="0">
                <a:solidFill>
                  <a:srgbClr val="C00000"/>
                </a:solidFill>
              </a:rPr>
              <a:t>Princezna </a:t>
            </a:r>
            <a:r>
              <a:rPr lang="cs-CZ" sz="2900" b="1" i="1" dirty="0" smtClean="0">
                <a:solidFill>
                  <a:srgbClr val="C00000"/>
                </a:solidFill>
              </a:rPr>
              <a:t>se </a:t>
            </a:r>
            <a:r>
              <a:rPr lang="cs-CZ" sz="2900" b="1" i="1" dirty="0">
                <a:solidFill>
                  <a:srgbClr val="C00000"/>
                </a:solidFill>
              </a:rPr>
              <a:t>zlatou hvězdou na čele</a:t>
            </a:r>
          </a:p>
          <a:p>
            <a:r>
              <a:rPr lang="cs-CZ" sz="2900" b="1" i="1" dirty="0" err="1" smtClean="0">
                <a:solidFill>
                  <a:srgbClr val="C00000"/>
                </a:solidFill>
              </a:rPr>
              <a:t>Šmankote</a:t>
            </a:r>
            <a:r>
              <a:rPr lang="cs-CZ" sz="2900" b="1" i="1" dirty="0" smtClean="0">
                <a:solidFill>
                  <a:srgbClr val="C00000"/>
                </a:solidFill>
              </a:rPr>
              <a:t>, </a:t>
            </a:r>
            <a:r>
              <a:rPr lang="cs-CZ" sz="2900" b="1" i="1" dirty="0">
                <a:solidFill>
                  <a:srgbClr val="C00000"/>
                </a:solidFill>
              </a:rPr>
              <a:t>babičko, čaruj</a:t>
            </a:r>
          </a:p>
          <a:p>
            <a:r>
              <a:rPr lang="cs-CZ" sz="2900" b="1" i="1" dirty="0">
                <a:solidFill>
                  <a:srgbClr val="C00000"/>
                </a:solidFill>
              </a:rPr>
              <a:t>T</a:t>
            </a:r>
            <a:r>
              <a:rPr lang="cs-CZ" sz="2900" b="1" i="1" dirty="0" smtClean="0">
                <a:solidFill>
                  <a:srgbClr val="C00000"/>
                </a:solidFill>
              </a:rPr>
              <a:t>ři </a:t>
            </a:r>
            <a:r>
              <a:rPr lang="cs-CZ" sz="2900" b="1" i="1" dirty="0">
                <a:solidFill>
                  <a:srgbClr val="C00000"/>
                </a:solidFill>
              </a:rPr>
              <a:t>oříšky pro Popelku</a:t>
            </a:r>
          </a:p>
          <a:p>
            <a:r>
              <a:rPr lang="cs-CZ" sz="2900" b="1" i="1" dirty="0" smtClean="0">
                <a:solidFill>
                  <a:srgbClr val="C00000"/>
                </a:solidFill>
              </a:rPr>
              <a:t>Pyšná princezna</a:t>
            </a:r>
          </a:p>
          <a:p>
            <a:r>
              <a:rPr lang="cs-CZ" sz="2900" b="1" i="1" dirty="0" smtClean="0">
                <a:solidFill>
                  <a:srgbClr val="C00000"/>
                </a:solidFill>
              </a:rPr>
              <a:t>Jak se budí princezny</a:t>
            </a:r>
          </a:p>
          <a:p>
            <a:r>
              <a:rPr lang="cs-CZ" sz="2900" b="1" i="1" dirty="0">
                <a:solidFill>
                  <a:srgbClr val="C00000"/>
                </a:solidFill>
              </a:rPr>
              <a:t>Obušku, </a:t>
            </a:r>
            <a:r>
              <a:rPr lang="cs-CZ" sz="2900" b="1" i="1" dirty="0" smtClean="0">
                <a:solidFill>
                  <a:srgbClr val="C00000"/>
                </a:solidFill>
              </a:rPr>
              <a:t>z </a:t>
            </a:r>
            <a:r>
              <a:rPr lang="cs-CZ" sz="2900" b="1" i="1" dirty="0">
                <a:solidFill>
                  <a:srgbClr val="C00000"/>
                </a:solidFill>
              </a:rPr>
              <a:t>pytle ven</a:t>
            </a:r>
          </a:p>
          <a:p>
            <a:endParaRPr lang="cs-CZ" sz="2900" b="1" i="1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909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i="1" dirty="0" smtClean="0"/>
              <a:t>Řešení:</a:t>
            </a:r>
            <a:endParaRPr lang="cs-CZ" sz="2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  <a:solidFill>
            <a:schemeClr val="accent1">
              <a:lumMod val="20000"/>
              <a:lumOff val="80000"/>
            </a:scheme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</a:t>
            </a:r>
          </a:p>
          <a:p>
            <a:r>
              <a:rPr lang="cs-CZ" sz="2000" b="1" i="1" dirty="0" smtClean="0">
                <a:solidFill>
                  <a:srgbClr val="002060"/>
                </a:solidFill>
              </a:rPr>
              <a:t>Lotrando a Zubejda</a:t>
            </a:r>
          </a:p>
          <a:p>
            <a:r>
              <a:rPr lang="cs-CZ" sz="2000" b="1" i="1" dirty="0" smtClean="0">
                <a:solidFill>
                  <a:srgbClr val="002060"/>
                </a:solidFill>
              </a:rPr>
              <a:t>Jak </a:t>
            </a:r>
            <a:r>
              <a:rPr lang="cs-CZ" sz="2000" b="1" i="1" dirty="0">
                <a:solidFill>
                  <a:srgbClr val="002060"/>
                </a:solidFill>
              </a:rPr>
              <a:t>se budí princezny</a:t>
            </a:r>
          </a:p>
          <a:p>
            <a:r>
              <a:rPr lang="cs-CZ" sz="2000" b="1" i="1" dirty="0">
                <a:solidFill>
                  <a:srgbClr val="002060"/>
                </a:solidFill>
              </a:rPr>
              <a:t>Princ </a:t>
            </a:r>
            <a:r>
              <a:rPr lang="cs-CZ" sz="2000" b="1" i="1">
                <a:solidFill>
                  <a:srgbClr val="002060"/>
                </a:solidFill>
              </a:rPr>
              <a:t>a </a:t>
            </a:r>
            <a:r>
              <a:rPr lang="cs-CZ" sz="2000" b="1" i="1" smtClean="0">
                <a:solidFill>
                  <a:srgbClr val="002060"/>
                </a:solidFill>
              </a:rPr>
              <a:t>Večernice</a:t>
            </a:r>
            <a:endParaRPr lang="cs-CZ" sz="2000" b="1" i="1" dirty="0">
              <a:solidFill>
                <a:srgbClr val="002060"/>
              </a:solidFill>
            </a:endParaRPr>
          </a:p>
          <a:p>
            <a:r>
              <a:rPr lang="cs-CZ" sz="2000" b="1" i="1" dirty="0">
                <a:solidFill>
                  <a:srgbClr val="002060"/>
                </a:solidFill>
              </a:rPr>
              <a:t>Byl jednou jeden král</a:t>
            </a:r>
          </a:p>
          <a:p>
            <a:r>
              <a:rPr lang="cs-CZ" sz="2000" b="1" i="1" dirty="0">
                <a:solidFill>
                  <a:srgbClr val="002060"/>
                </a:solidFill>
              </a:rPr>
              <a:t>Malá mořská víla</a:t>
            </a:r>
          </a:p>
          <a:p>
            <a:r>
              <a:rPr lang="cs-CZ" sz="2000" b="1" i="1" dirty="0">
                <a:solidFill>
                  <a:srgbClr val="002060"/>
                </a:solidFill>
              </a:rPr>
              <a:t>S čerty nejsou žerty</a:t>
            </a:r>
          </a:p>
          <a:p>
            <a:r>
              <a:rPr lang="cs-CZ" sz="2000" b="1" i="1" dirty="0">
                <a:solidFill>
                  <a:srgbClr val="002060"/>
                </a:solidFill>
              </a:rPr>
              <a:t>Princezna se zlatou hvězdou na čele</a:t>
            </a:r>
          </a:p>
          <a:p>
            <a:r>
              <a:rPr lang="cs-CZ" sz="2000" b="1" i="1" dirty="0" err="1">
                <a:solidFill>
                  <a:srgbClr val="002060"/>
                </a:solidFill>
              </a:rPr>
              <a:t>Šmankote</a:t>
            </a:r>
            <a:r>
              <a:rPr lang="cs-CZ" sz="2000" b="1" i="1" dirty="0">
                <a:solidFill>
                  <a:srgbClr val="002060"/>
                </a:solidFill>
              </a:rPr>
              <a:t>, babičko, čaruj</a:t>
            </a:r>
          </a:p>
          <a:p>
            <a:r>
              <a:rPr lang="cs-CZ" sz="2000" b="1" i="1" dirty="0">
                <a:solidFill>
                  <a:srgbClr val="002060"/>
                </a:solidFill>
              </a:rPr>
              <a:t>Tři oříšky pro Popelku</a:t>
            </a:r>
          </a:p>
          <a:p>
            <a:r>
              <a:rPr lang="cs-CZ" sz="2000" b="1" i="1" dirty="0">
                <a:solidFill>
                  <a:srgbClr val="002060"/>
                </a:solidFill>
              </a:rPr>
              <a:t>Pyšná </a:t>
            </a:r>
            <a:r>
              <a:rPr lang="cs-CZ" sz="2000" b="1" i="1" dirty="0" smtClean="0">
                <a:solidFill>
                  <a:srgbClr val="002060"/>
                </a:solidFill>
              </a:rPr>
              <a:t>princezna</a:t>
            </a:r>
          </a:p>
          <a:p>
            <a:r>
              <a:rPr lang="cs-CZ" sz="2000" b="1" i="1" dirty="0" smtClean="0">
                <a:solidFill>
                  <a:srgbClr val="002060"/>
                </a:solidFill>
              </a:rPr>
              <a:t>Nesmrtelná teta</a:t>
            </a:r>
          </a:p>
          <a:p>
            <a:r>
              <a:rPr lang="cs-CZ" sz="2000" b="1" i="1" dirty="0" smtClean="0">
                <a:solidFill>
                  <a:srgbClr val="002060"/>
                </a:solidFill>
              </a:rPr>
              <a:t>Obušku, z pytle ven</a:t>
            </a:r>
          </a:p>
          <a:p>
            <a:endParaRPr lang="cs-CZ" sz="2000" dirty="0">
              <a:solidFill>
                <a:srgbClr val="0070C0"/>
              </a:solidFill>
            </a:endParaRPr>
          </a:p>
          <a:p>
            <a:pPr marL="400050" lvl="1" indent="0">
              <a:buNone/>
            </a:pPr>
            <a:r>
              <a:rPr lang="cs-CZ" sz="1600" b="1" i="1" dirty="0">
                <a:solidFill>
                  <a:srgbClr val="C00000"/>
                </a:solidFill>
              </a:rPr>
              <a:t>Karel Jaromír </a:t>
            </a:r>
            <a:r>
              <a:rPr lang="cs-CZ" sz="1600" b="1" i="1" dirty="0" smtClean="0">
                <a:solidFill>
                  <a:srgbClr val="C00000"/>
                </a:solidFill>
              </a:rPr>
              <a:t>Erben, Obuchu, hýbej se </a:t>
            </a:r>
          </a:p>
          <a:p>
            <a:pPr marL="400050" lvl="1" indent="0">
              <a:buNone/>
            </a:pPr>
            <a:r>
              <a:rPr lang="cs-CZ" sz="1600" b="1" i="1" dirty="0" smtClean="0">
                <a:solidFill>
                  <a:srgbClr val="C00000"/>
                </a:solidFill>
              </a:rPr>
              <a:t>Karel </a:t>
            </a:r>
            <a:r>
              <a:rPr lang="cs-CZ" sz="1600" b="1" i="1" dirty="0">
                <a:solidFill>
                  <a:srgbClr val="C00000"/>
                </a:solidFill>
              </a:rPr>
              <a:t>Jaromír </a:t>
            </a:r>
            <a:r>
              <a:rPr lang="cs-CZ" sz="1600" b="1" i="1" dirty="0" smtClean="0">
                <a:solidFill>
                  <a:srgbClr val="C00000"/>
                </a:solidFill>
              </a:rPr>
              <a:t>Erben, Rozum a Štěstí</a:t>
            </a:r>
            <a:endParaRPr lang="cs-CZ" sz="1600" b="1" i="1" dirty="0">
              <a:solidFill>
                <a:srgbClr val="C00000"/>
              </a:solidFill>
            </a:endParaRPr>
          </a:p>
          <a:p>
            <a:pPr marL="400050" lvl="1" indent="0">
              <a:buNone/>
            </a:pPr>
            <a:r>
              <a:rPr lang="cs-CZ" sz="1600" b="1" i="1" dirty="0">
                <a:solidFill>
                  <a:srgbClr val="C00000"/>
                </a:solidFill>
              </a:rPr>
              <a:t>Božena </a:t>
            </a:r>
            <a:r>
              <a:rPr lang="cs-CZ" sz="1600" b="1" i="1" dirty="0" smtClean="0">
                <a:solidFill>
                  <a:srgbClr val="C00000"/>
                </a:solidFill>
              </a:rPr>
              <a:t>Němcová, Potrestaná pýcha</a:t>
            </a:r>
          </a:p>
          <a:p>
            <a:pPr marL="400050" lvl="1" indent="0">
              <a:buNone/>
            </a:pPr>
            <a:r>
              <a:rPr lang="cs-CZ" sz="1600" b="1" i="1" dirty="0" smtClean="0">
                <a:solidFill>
                  <a:srgbClr val="C00000"/>
                </a:solidFill>
              </a:rPr>
              <a:t>Božena Němcová, Sůl nad zlato</a:t>
            </a:r>
          </a:p>
          <a:p>
            <a:pPr marL="400050" lvl="1" indent="0">
              <a:buNone/>
            </a:pPr>
            <a:r>
              <a:rPr lang="cs-CZ" sz="1600" b="1" i="1" dirty="0" smtClean="0">
                <a:solidFill>
                  <a:srgbClr val="C00000"/>
                </a:solidFill>
              </a:rPr>
              <a:t>Božena Němcová, Čertův švagr</a:t>
            </a:r>
          </a:p>
          <a:p>
            <a:pPr marL="400050" lvl="1" indent="0">
              <a:buNone/>
            </a:pPr>
            <a:r>
              <a:rPr lang="cs-CZ" sz="1600" b="1" i="1" dirty="0" smtClean="0">
                <a:solidFill>
                  <a:srgbClr val="C00000"/>
                </a:solidFill>
              </a:rPr>
              <a:t>Božena Němcová, O Slunečníku, Měsíčníku a Větrníku</a:t>
            </a:r>
          </a:p>
          <a:p>
            <a:pPr marL="400050" lvl="1" indent="0">
              <a:buNone/>
            </a:pPr>
            <a:r>
              <a:rPr lang="cs-CZ" sz="1600" b="1" i="1" dirty="0" smtClean="0">
                <a:solidFill>
                  <a:srgbClr val="C00000"/>
                </a:solidFill>
              </a:rPr>
              <a:t>Božena Němcová, O princezně </a:t>
            </a:r>
            <a:r>
              <a:rPr lang="cs-CZ" sz="1600" b="1" i="1" dirty="0">
                <a:solidFill>
                  <a:srgbClr val="C00000"/>
                </a:solidFill>
              </a:rPr>
              <a:t>se zlatou hvězdou na čele</a:t>
            </a:r>
          </a:p>
          <a:p>
            <a:pPr marL="400050" lvl="1" indent="0">
              <a:buNone/>
            </a:pPr>
            <a:r>
              <a:rPr lang="cs-CZ" sz="1600" b="1" i="1" dirty="0" smtClean="0">
                <a:solidFill>
                  <a:srgbClr val="C00000"/>
                </a:solidFill>
              </a:rPr>
              <a:t>Hans </a:t>
            </a:r>
            <a:r>
              <a:rPr lang="cs-CZ" sz="1600" b="1" i="1" dirty="0">
                <a:solidFill>
                  <a:srgbClr val="C00000"/>
                </a:solidFill>
              </a:rPr>
              <a:t>Christian </a:t>
            </a:r>
            <a:r>
              <a:rPr lang="cs-CZ" sz="1600" b="1" i="1" dirty="0" smtClean="0">
                <a:solidFill>
                  <a:srgbClr val="C00000"/>
                </a:solidFill>
              </a:rPr>
              <a:t>Andersen, Mořská </a:t>
            </a:r>
            <a:r>
              <a:rPr lang="cs-CZ" sz="1600" b="1" i="1" dirty="0" err="1" smtClean="0">
                <a:solidFill>
                  <a:srgbClr val="C00000"/>
                </a:solidFill>
              </a:rPr>
              <a:t>ženka</a:t>
            </a:r>
            <a:endParaRPr lang="cs-CZ" sz="1600" b="1" i="1" dirty="0">
              <a:solidFill>
                <a:srgbClr val="C00000"/>
              </a:solidFill>
            </a:endParaRPr>
          </a:p>
          <a:p>
            <a:pPr marL="400050" lvl="1" indent="0">
              <a:buNone/>
            </a:pPr>
            <a:r>
              <a:rPr lang="cs-CZ" sz="16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Hermína Motýlová a Zdeněk </a:t>
            </a:r>
            <a:r>
              <a:rPr lang="cs-CZ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Havlíček - scénář</a:t>
            </a:r>
            <a:endParaRPr lang="cs-CZ" sz="16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00050" lvl="1" indent="0">
              <a:buNone/>
            </a:pPr>
            <a:r>
              <a:rPr lang="cs-CZ" sz="1600" b="1" i="1" dirty="0" smtClean="0">
                <a:solidFill>
                  <a:srgbClr val="C00000"/>
                </a:solidFill>
              </a:rPr>
              <a:t>Karel Čapek, Druhá loupežnická pohádka, Velká doktorská pohádka (O princezně </a:t>
            </a:r>
            <a:r>
              <a:rPr lang="cs-CZ" sz="1600" b="1" i="1" dirty="0" err="1" smtClean="0">
                <a:solidFill>
                  <a:srgbClr val="C00000"/>
                </a:solidFill>
              </a:rPr>
              <a:t>solimánské</a:t>
            </a:r>
            <a:r>
              <a:rPr lang="cs-CZ" sz="1600" b="1" i="1" dirty="0" smtClean="0">
                <a:solidFill>
                  <a:srgbClr val="C00000"/>
                </a:solidFill>
              </a:rPr>
              <a:t>)</a:t>
            </a:r>
          </a:p>
          <a:p>
            <a:pPr marL="400050" lvl="1" indent="0">
              <a:buNone/>
            </a:pPr>
            <a:r>
              <a:rPr lang="cs-CZ" sz="1600" b="1" i="1" dirty="0" smtClean="0">
                <a:solidFill>
                  <a:srgbClr val="C00000"/>
                </a:solidFill>
              </a:rPr>
              <a:t>Bratři Grimmové, </a:t>
            </a:r>
            <a:r>
              <a:rPr lang="cs-CZ" sz="1600" b="1" i="1" dirty="0">
                <a:solidFill>
                  <a:srgbClr val="C00000"/>
                </a:solidFill>
              </a:rPr>
              <a:t>Charles </a:t>
            </a:r>
            <a:r>
              <a:rPr lang="cs-CZ" sz="1600" b="1" i="1" dirty="0" err="1" smtClean="0">
                <a:solidFill>
                  <a:srgbClr val="C00000"/>
                </a:solidFill>
              </a:rPr>
              <a:t>Perrault</a:t>
            </a:r>
            <a:r>
              <a:rPr lang="cs-CZ" sz="1600" b="1" i="1" dirty="0" smtClean="0">
                <a:solidFill>
                  <a:srgbClr val="C00000"/>
                </a:solidFill>
              </a:rPr>
              <a:t>, O Šípkové Růžence</a:t>
            </a:r>
            <a:endParaRPr lang="cs-CZ" sz="1600" b="1" i="1" dirty="0">
              <a:solidFill>
                <a:srgbClr val="C00000"/>
              </a:solidFill>
            </a:endParaRPr>
          </a:p>
          <a:p>
            <a:endParaRPr lang="cs-CZ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rgbClr val="0070C0"/>
              </a:solidFill>
            </a:endParaRPr>
          </a:p>
          <a:p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2932">
            <a:off x="5091069" y="284756"/>
            <a:ext cx="990547" cy="1188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61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03704E-6 L 0.16059 -0.04837 " pathEditMode="relative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0.14549 -0.1030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-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83 -2.96296E-6 L 0.16284 -0.1460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-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22136 -0.3516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59" y="-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61 0.01134 L 0.17309 -0.3164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23785 -0.428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92" y="-2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31354 -0.33334 " pathEditMode="relative" ptsTypes="AA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2 -0.41204 " pathEditMode="relative" ptsTypes="AA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5.92593E-6 L 0.24844 -0.34538 " pathEditMode="relative" ptsTypes="AA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0.21806 -0.56967 " pathEditMode="relative" ptsTypes="AA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22 0.01111 L 0.15989 -0.5650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rgbClr val="C00000"/>
                </a:solidFill>
              </a:rPr>
              <a:t>V řešení jsme vynechali jednu filmovou pohádku.</a:t>
            </a:r>
            <a:br>
              <a:rPr lang="cs-CZ" sz="2800" b="1" i="1" dirty="0" smtClean="0">
                <a:solidFill>
                  <a:srgbClr val="C00000"/>
                </a:solidFill>
              </a:rPr>
            </a:br>
            <a:r>
              <a:rPr lang="cs-CZ" sz="2800" b="1" i="1" dirty="0" smtClean="0">
                <a:solidFill>
                  <a:srgbClr val="C00000"/>
                </a:solidFill>
              </a:rPr>
              <a:t>Co o ní víte?</a:t>
            </a:r>
            <a:endParaRPr lang="cs-CZ" sz="2800" b="1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3800" b="1" i="1" dirty="0">
                <a:solidFill>
                  <a:schemeClr val="accent6">
                    <a:lumMod val="75000"/>
                  </a:schemeClr>
                </a:solidFill>
              </a:rPr>
              <a:t>Tři oříšky pro </a:t>
            </a:r>
            <a:r>
              <a:rPr lang="cs-CZ" sz="3800" b="1" i="1" dirty="0" smtClean="0">
                <a:solidFill>
                  <a:schemeClr val="accent6">
                    <a:lumMod val="75000"/>
                  </a:schemeClr>
                </a:solidFill>
              </a:rPr>
              <a:t>Popelku</a:t>
            </a:r>
            <a:r>
              <a:rPr lang="cs-CZ" sz="3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marL="857250" lvl="1" indent="-457200">
              <a:buFont typeface="Wingdings" pitchFamily="2" charset="2"/>
              <a:buChar char="q"/>
            </a:pP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pohádka uvedená poprvé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roku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1973 </a:t>
            </a:r>
          </a:p>
          <a:p>
            <a:pPr marL="857250" lvl="1" indent="-457200">
              <a:buFont typeface="Wingdings" pitchFamily="2" charset="2"/>
              <a:buChar char="q"/>
            </a:pP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Režisér -  Václav Vorlíček</a:t>
            </a:r>
          </a:p>
          <a:p>
            <a:pPr marL="857250" lvl="1" indent="-457200">
              <a:buFont typeface="Wingdings" pitchFamily="2" charset="2"/>
              <a:buChar char="q"/>
            </a:pP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Popelka - Libuše Šafránková </a:t>
            </a:r>
          </a:p>
          <a:p>
            <a:pPr marL="857250" lvl="1" indent="-457200">
              <a:buFont typeface="Wingdings" pitchFamily="2" charset="2"/>
              <a:buChar char="q"/>
            </a:pP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Princ - Pavel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Trávníček</a:t>
            </a:r>
          </a:p>
          <a:p>
            <a:pPr marL="857250" lvl="1" indent="-457200">
              <a:buFont typeface="Wingdings" pitchFamily="2" charset="2"/>
              <a:buChar char="q"/>
            </a:pP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Hudba -  Karel Svoboda (píseň 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Kdepak ty ptáčku hnízdo máš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zpívá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Karel Gott). </a:t>
            </a:r>
            <a:endParaRPr lang="cs-CZ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00050" lvl="1" indent="0">
              <a:buNone/>
            </a:pP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Česko-německý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film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motivy pohádky </a:t>
            </a:r>
            <a:r>
              <a:rPr lang="cs-CZ" i="1" dirty="0" smtClean="0">
                <a:solidFill>
                  <a:srgbClr val="C00000"/>
                </a:solidFill>
              </a:rPr>
              <a:t>Boženy Němcové </a:t>
            </a:r>
            <a:r>
              <a:rPr lang="cs-CZ" b="1" i="1" dirty="0" smtClean="0">
                <a:solidFill>
                  <a:srgbClr val="C00000"/>
                </a:solidFill>
              </a:rPr>
              <a:t>O Popelce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Hlavní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hrdinové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mají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nové vlastnosti: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Popelka ovládá jízdu na koni, střílí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z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kuše, princ představuje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svéhlavého mladíka,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odmlouvajícího a vyhýbajícího se přípravě na ples, kde si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má najít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nevěstu.</a:t>
            </a:r>
          </a:p>
          <a:p>
            <a:pPr marL="400050" lvl="1" indent="0">
              <a:buNone/>
            </a:pPr>
            <a:endParaRPr lang="cs-CZ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00050" lvl="1" indent="0">
              <a:buNone/>
            </a:pP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Pohádka se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natáčela také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na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německém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zámku </a:t>
            </a:r>
            <a:r>
              <a:rPr lang="cs-CZ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Moritzburg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kde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je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každoročně 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pořádána v zimě výstava o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filmu</a:t>
            </a:r>
            <a:r>
              <a:rPr lang="cs-CZ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 Čechách se natáčelo na vodním hradě Švihov.</a:t>
            </a:r>
            <a:endParaRPr lang="cs-CZ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00050" lvl="1" indent="0">
              <a:buNone/>
            </a:pP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379413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Zdroje: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2060848"/>
            <a:ext cx="70567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dirty="0"/>
              <a:t>KRAUSOVÁ, Zdeňka; TERŠOVÁ, Renata. </a:t>
            </a:r>
            <a:r>
              <a:rPr lang="cs-CZ" i="1" dirty="0"/>
              <a:t>Český jazyk 6</a:t>
            </a:r>
            <a:r>
              <a:rPr lang="cs-CZ" dirty="0"/>
              <a:t>. Plzeň: Fraus, 2003, ISBN 80-7238-206-3. </a:t>
            </a: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342900" indent="-342900">
              <a:buFont typeface="Wingdings" pitchFamily="2" charset="2"/>
              <a:buChar char="q"/>
            </a:pPr>
            <a:r>
              <a:rPr lang="cs-CZ" dirty="0" smtClean="0"/>
              <a:t>www.office.microsoft.com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dirty="0"/>
          </a:p>
          <a:p>
            <a:pPr marL="342900" indent="-342900">
              <a:buFont typeface="Wingdings" pitchFamily="2" charset="2"/>
              <a:buChar char="q"/>
            </a:pPr>
            <a:r>
              <a:rPr lang="cs-CZ" dirty="0"/>
              <a:t>Obrázky z galerie Klipart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458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541</TotalTime>
  <Words>551</Words>
  <Application>Microsoft Office PowerPoint</Application>
  <PresentationFormat>Předvádění na obrazovce (4:3)</PresentationFormat>
  <Paragraphs>134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Urči slovní druhy vyznačených slov. Označ je číslicí:</vt:lpstr>
      <vt:lpstr>Řešení:</vt:lpstr>
      <vt:lpstr> Doplň  název  filmové pohádky. Od každého slovního druhu budeš potřebovat jedno slovo. Poté označ doplněná slova číslicí podle příslušného slovního druhu: </vt:lpstr>
      <vt:lpstr>Řešení:</vt:lpstr>
      <vt:lpstr>Řešení – určení slovních druhů číslicí</vt:lpstr>
      <vt:lpstr>Znáte pohádky?</vt:lpstr>
      <vt:lpstr>Řešení:</vt:lpstr>
      <vt:lpstr>V řešení jsme vynechali jednu filmovou pohádku. Co o ní víte?</vt:lpstr>
      <vt:lpstr>Zdroje:</vt:lpstr>
    </vt:vector>
  </TitlesOfParts>
  <Company>ATC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Michaela Blažková</dc:creator>
  <cp:lastModifiedBy>Jana Janatová</cp:lastModifiedBy>
  <cp:revision>84</cp:revision>
  <dcterms:created xsi:type="dcterms:W3CDTF">2012-09-27T10:20:33Z</dcterms:created>
  <dcterms:modified xsi:type="dcterms:W3CDTF">2012-12-18T09:23:35Z</dcterms:modified>
</cp:coreProperties>
</file>