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3"/>
  </p:notesMasterIdLst>
  <p:sldIdLst>
    <p:sldId id="268" r:id="rId2"/>
    <p:sldId id="259" r:id="rId3"/>
    <p:sldId id="257" r:id="rId4"/>
    <p:sldId id="256" r:id="rId5"/>
    <p:sldId id="261" r:id="rId6"/>
    <p:sldId id="262" r:id="rId7"/>
    <p:sldId id="264" r:id="rId8"/>
    <p:sldId id="258" r:id="rId9"/>
    <p:sldId id="260" r:id="rId10"/>
    <p:sldId id="266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Rg st="1" end="11"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A8CD6D2-FD1A-4E2C-996E-E00041E7BB6F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A4AA10-43FD-4275-8AFD-1BA1225F6B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4990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4E34D61-F06C-42DE-9EB3-37380453EA8E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7064C0DE-973A-4C64-98DC-26A04FD43A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390541"/>
            <a:ext cx="6912768" cy="1500517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0248803"/>
              </p:ext>
            </p:extLst>
          </p:nvPr>
        </p:nvGraphicFramePr>
        <p:xfrm>
          <a:off x="1691680" y="692696"/>
          <a:ext cx="6552728" cy="4932117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596179"/>
                <a:gridCol w="4956549"/>
              </a:tblGrid>
              <a:tr h="438136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školy:,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756235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Mgr. Jiřina Homolová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1080335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VY_32_Inovace_12.1.3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Slova ohebná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756235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Český jazyk 6. ročník</a:t>
                      </a:r>
                    </a:p>
                    <a:p>
                      <a:pPr algn="l"/>
                      <a:endParaRPr lang="cs-CZ" dirty="0"/>
                    </a:p>
                  </a:txBody>
                  <a:tcPr anchor="ctr"/>
                </a:tc>
              </a:tr>
              <a:tr h="438136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116347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/>
                        <a:t>Tento materiál je určen žákům 6. ročníku. Cílem je zopakovat skloňování a časování, určování mluvnických </a:t>
                      </a:r>
                      <a:r>
                        <a:rPr lang="cs-CZ" sz="1800" kern="1200" dirty="0" smtClean="0"/>
                        <a:t>kategorií,</a:t>
                      </a:r>
                      <a:r>
                        <a:rPr lang="cs-CZ" sz="1800" kern="1200" baseline="0" dirty="0" smtClean="0"/>
                        <a:t> </a:t>
                      </a:r>
                      <a:r>
                        <a:rPr lang="cs-CZ" sz="1800" kern="1200" dirty="0" smtClean="0"/>
                        <a:t>procvičit </a:t>
                      </a:r>
                      <a:r>
                        <a:rPr lang="cs-CZ" sz="1800" kern="1200" dirty="0" smtClean="0"/>
                        <a:t>pádové</a:t>
                      </a:r>
                      <a:r>
                        <a:rPr lang="cs-CZ" sz="1800" kern="1200" baseline="0" dirty="0" smtClean="0"/>
                        <a:t> otázky, uvědomit si rozdíl mezi tvarem ohýbaného  slova  a slovem příbuzným. Obsahuje animace.</a:t>
                      </a:r>
                      <a:endParaRPr lang="cs-CZ" sz="1800" dirty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 cstate="print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652168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764704"/>
            <a:ext cx="7498080" cy="1143000"/>
          </a:xfrm>
          <a:solidFill>
            <a:schemeClr val="accent2">
              <a:lumMod val="60000"/>
              <a:lumOff val="40000"/>
            </a:schemeClr>
          </a:solidFill>
        </p:spPr>
        <p:txBody>
          <a:bodyPr>
            <a:noAutofit/>
          </a:bodyPr>
          <a:lstStyle/>
          <a:p>
            <a:r>
              <a:rPr lang="cs-CZ" sz="8800" b="1" i="1" dirty="0" smtClean="0">
                <a:solidFill>
                  <a:schemeClr val="accent3">
                    <a:lumMod val="75000"/>
                  </a:schemeClr>
                </a:solidFill>
                <a:latin typeface="Garamond" pitchFamily="18" charset="0"/>
              </a:rPr>
              <a:t>Slova</a:t>
            </a:r>
            <a:r>
              <a:rPr lang="cs-CZ" sz="8800" b="1" i="1" dirty="0" smtClean="0">
                <a:solidFill>
                  <a:srgbClr val="C00000"/>
                </a:solidFill>
                <a:latin typeface="Garamond" pitchFamily="18" charset="0"/>
              </a:rPr>
              <a:t> </a:t>
            </a:r>
            <a:r>
              <a:rPr lang="cs-CZ" sz="8800" b="1" i="1" dirty="0" smtClean="0">
                <a:solidFill>
                  <a:schemeClr val="accent3">
                    <a:lumMod val="75000"/>
                  </a:schemeClr>
                </a:solidFill>
                <a:latin typeface="Garamond" pitchFamily="18" charset="0"/>
              </a:rPr>
              <a:t>ohebná</a:t>
            </a:r>
            <a:endParaRPr lang="cs-CZ" sz="8800" b="1" i="1" dirty="0">
              <a:solidFill>
                <a:schemeClr val="accent3">
                  <a:lumMod val="75000"/>
                </a:schemeClr>
              </a:solidFill>
              <a:latin typeface="Garamond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492896"/>
            <a:ext cx="7498080" cy="4800600"/>
          </a:xfrm>
        </p:spPr>
        <p:txBody>
          <a:bodyPr>
            <a:normAutofit/>
          </a:bodyPr>
          <a:lstStyle/>
          <a:p>
            <a:pPr lvl="1"/>
            <a:r>
              <a:rPr lang="cs-CZ" sz="6000" b="1" i="1" dirty="0" smtClean="0">
                <a:solidFill>
                  <a:srgbClr val="00B050"/>
                </a:solidFill>
                <a:latin typeface="Garamond" pitchFamily="18" charset="0"/>
              </a:rPr>
              <a:t>Mluvnické kategorie</a:t>
            </a:r>
            <a:endParaRPr lang="cs-CZ" sz="6000" b="1" i="1" dirty="0">
              <a:solidFill>
                <a:srgbClr val="00B050"/>
              </a:solidFill>
              <a:latin typeface="Garamond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479634" y="2967335"/>
            <a:ext cx="18473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687902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Skloňujeme nebo časujeme?</a:t>
            </a:r>
            <a:endParaRPr lang="cs-CZ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03648" y="1700808"/>
            <a:ext cx="2232248" cy="466344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i="1" dirty="0">
                <a:solidFill>
                  <a:schemeClr val="accent4">
                    <a:lumMod val="75000"/>
                  </a:schemeClr>
                </a:solidFill>
              </a:rPr>
              <a:t>Skloňujeme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660232" y="1660898"/>
            <a:ext cx="2160240" cy="4612871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i="1" dirty="0" smtClean="0">
                <a:solidFill>
                  <a:schemeClr val="accent4">
                    <a:lumMod val="75000"/>
                  </a:schemeClr>
                </a:solidFill>
              </a:rPr>
              <a:t>Časujeme</a:t>
            </a:r>
            <a:endParaRPr lang="cs-CZ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1920" y="1872564"/>
            <a:ext cx="259228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chemeClr val="accent3">
                    <a:lumMod val="75000"/>
                  </a:schemeClr>
                </a:solidFill>
              </a:rPr>
              <a:t>Podstatná 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jména</a:t>
            </a:r>
          </a:p>
          <a:p>
            <a:endParaRPr lang="cs-CZ" sz="20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b="1" i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b="1" i="1" dirty="0">
                <a:solidFill>
                  <a:schemeClr val="accent3">
                    <a:lumMod val="75000"/>
                  </a:schemeClr>
                </a:solidFill>
              </a:rPr>
              <a:t>Přídavná </a:t>
            </a:r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jména</a:t>
            </a:r>
          </a:p>
          <a:p>
            <a:endParaRPr lang="cs-CZ" sz="20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b="1" i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Zájmena</a:t>
            </a:r>
          </a:p>
          <a:p>
            <a:endParaRPr lang="cs-CZ" sz="20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b="1" i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b="1" i="1" dirty="0" smtClean="0">
                <a:solidFill>
                  <a:schemeClr val="accent3">
                    <a:lumMod val="75000"/>
                  </a:schemeClr>
                </a:solidFill>
              </a:rPr>
              <a:t>Číslovky</a:t>
            </a:r>
          </a:p>
          <a:p>
            <a:endParaRPr lang="cs-CZ" sz="2000" b="1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endParaRPr lang="cs-CZ" sz="2000" b="1" i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cs-CZ" sz="2000" b="1" i="1" dirty="0">
                <a:solidFill>
                  <a:schemeClr val="accent3">
                    <a:lumMod val="75000"/>
                  </a:schemeClr>
                </a:solidFill>
              </a:rPr>
              <a:t>Slovesa</a:t>
            </a:r>
          </a:p>
          <a:p>
            <a:r>
              <a:rPr lang="cs-CZ" sz="2000" b="1" i="1" dirty="0">
                <a:solidFill>
                  <a:schemeClr val="accent3">
                    <a:lumMod val="75000"/>
                  </a:schemeClr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50678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037E-7 C -0.00139 0.01412 -0.0026 0.02523 -0.01354 0.03033 C -0.01875 0.03681 -0.02639 0.0382 -0.03333 0.04028 C -0.0408 0.0426 -0.04861 0.04352 -0.05608 0.04653 C -0.0625 0.04908 -0.06753 0.05278 -0.07413 0.05463 C -0.09097 0.06551 -0.11354 0.06273 -0.13177 0.06459 C -0.17517 0.06389 -0.26198 0.0625 -0.26198 0.0625 " pathEditMode="relative" ptsTypes="ffffffA"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403 -0.01945 C -0.04184 -0.0125 -0.04392 -0.01111 -0.05208 -0.00741 C -0.05625 -0.00186 -0.06007 -0.00139 -0.0658 0.00069 C -0.10035 0.0324 -0.19757 0.02245 -0.2158 0.02291 C -0.22951 0.02916 -0.24375 0.03102 -0.25816 0.03102 " pathEditMode="relative" rAng="0" ptsTypes="ffffA">
                                      <p:cBhvr>
                                        <p:cTn id="10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15" y="2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3.7037E-6 C -0.00747 0.01527 -0.03056 0.01458 -0.04236 0.0162 C -0.0724 0.03009 -0.13715 0.01851 -0.14688 0.01828 C -0.1809 0.0162 -0.1724 0.02662 -0.18177 0.01412 " pathEditMode="relative" ptsTypes="fffA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3.7037E-6 C -0.00921 0.01227 -0.01493 0.01065 -0.02587 0.0162 C -0.03751 0.02199 -0.04635 0.02662 -0.05921 0.02824 C -0.07205 0.03426 -0.08803 0.03426 -0.10157 0.03634 C -0.10192 0.03634 -0.14549 0.03727 -0.1606 0.03241 C -0.17674 0.02731 -0.19081 0.01829 -0.20765 0.01829 " pathEditMode="relative" ptsTypes="fffffA">
                                      <p:cBhvr>
                                        <p:cTn id="18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1.11111E-6 C 0.04757 0.00069 0.16371 0.01296 0.21354 -0.00417 C 0.22222 -0.01181 0.23316 -0.01806 0.24236 -0.02431 C 0.24444 -0.0257 0.24843 -0.02824 0.24843 -0.02824 C 0.25434 -0.03658 0.26059 -0.04445 0.26666 -0.05255 C 0.26961 -0.05648 0.27378 -0.05764 0.27725 -0.06065 C 0.27968 -0.06551 0.28472 -0.07547 0.28784 -0.07894 C 0.29149 -0.0831 0.29635 -0.08496 0.3 -0.08889 C 0.30399 -0.09329 0.30677 -0.1 0.31059 -0.10509 C 0.31232 -0.11158 0.31493 -0.11667 0.31666 -0.12338 C 0.31909 -0.1831 0.32552 -0.24676 0.31215 -0.30509 C 0.31267 -0.31922 0.31041 -0.33472 0.3151 -0.34746 C 0.3177 -0.3544 0.33819 -0.35972 0.34392 -0.35972 " pathEditMode="relative" ptsTypes="ffffffffffffA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692696"/>
            <a:ext cx="7458032" cy="724942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900" b="1" i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Mluvnické tvary</a:t>
            </a:r>
            <a:br>
              <a:rPr lang="cs-CZ" sz="4900" b="1" i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</a:br>
            <a:r>
              <a:rPr lang="cs-CZ" sz="4900" b="1" i="1" dirty="0" smtClean="0">
                <a:solidFill>
                  <a:schemeClr val="accent3">
                    <a:lumMod val="75000"/>
                  </a:schemeClr>
                </a:solidFill>
                <a:latin typeface="Calibri" pitchFamily="34" charset="0"/>
                <a:cs typeface="Calibri" pitchFamily="34" charset="0"/>
              </a:rPr>
              <a:t>(kategorie)</a:t>
            </a:r>
            <a:r>
              <a:rPr lang="cs-CZ" sz="6600" b="1" i="1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  <a:t/>
            </a:r>
            <a:br>
              <a:rPr lang="cs-CZ" sz="6600" b="1" i="1" dirty="0">
                <a:solidFill>
                  <a:schemeClr val="accent3">
                    <a:lumMod val="50000"/>
                  </a:schemeClr>
                </a:solidFill>
                <a:latin typeface="Calibri" pitchFamily="34" charset="0"/>
                <a:cs typeface="Calibri" pitchFamily="34" charset="0"/>
              </a:rPr>
            </a:br>
            <a:endParaRPr lang="cs-CZ" dirty="0">
              <a:solidFill>
                <a:schemeClr val="accent3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i="1" dirty="0" smtClean="0">
                <a:solidFill>
                  <a:schemeClr val="accent2">
                    <a:lumMod val="75000"/>
                  </a:schemeClr>
                </a:solidFill>
              </a:rPr>
              <a:t>Při skloňování nebo časování mění slova svůj tvar: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Podstatná jména</a:t>
            </a:r>
          </a:p>
          <a:p>
            <a:pPr>
              <a:buFont typeface="Wingdings" pitchFamily="2" charset="2"/>
              <a:buChar char="v"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koncovku pádu		</a:t>
            </a:r>
            <a:r>
              <a:rPr lang="cs-CZ" i="1" dirty="0" smtClean="0"/>
              <a:t>matk</a:t>
            </a:r>
            <a:r>
              <a:rPr lang="cs-CZ" i="1" dirty="0" smtClean="0">
                <a:solidFill>
                  <a:srgbClr val="FF0000"/>
                </a:solidFill>
              </a:rPr>
              <a:t>a</a:t>
            </a:r>
            <a:r>
              <a:rPr lang="cs-CZ" i="1" dirty="0" smtClean="0"/>
              <a:t>, matk</a:t>
            </a:r>
            <a:r>
              <a:rPr lang="cs-CZ" i="1" dirty="0" smtClean="0">
                <a:solidFill>
                  <a:srgbClr val="FF0000"/>
                </a:solidFill>
              </a:rPr>
              <a:t>y</a:t>
            </a:r>
            <a:r>
              <a:rPr lang="cs-CZ" i="1" dirty="0" smtClean="0"/>
              <a:t>, matc</a:t>
            </a:r>
            <a:r>
              <a:rPr lang="cs-CZ" i="1" dirty="0" smtClean="0">
                <a:solidFill>
                  <a:srgbClr val="FF0000"/>
                </a:solidFill>
              </a:rPr>
              <a:t>e</a:t>
            </a:r>
            <a:r>
              <a:rPr lang="cs-CZ" i="1" dirty="0" smtClean="0"/>
              <a:t>…</a:t>
            </a:r>
            <a:endParaRPr lang="cs-CZ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rod (životnost)		</a:t>
            </a:r>
            <a:r>
              <a:rPr lang="cs-CZ" i="1" dirty="0"/>
              <a:t>otec, </a:t>
            </a:r>
            <a:r>
              <a:rPr lang="cs-CZ" i="1" dirty="0" smtClean="0"/>
              <a:t>nůž</a:t>
            </a:r>
            <a:endParaRPr lang="cs-CZ" i="1" dirty="0" smtClean="0">
              <a:solidFill>
                <a:schemeClr val="accent3">
                  <a:lumMod val="75000"/>
                </a:schemeClr>
              </a:solidFill>
            </a:endParaRPr>
          </a:p>
          <a:p>
            <a:pPr>
              <a:buFont typeface="Wingdings" pitchFamily="2" charset="2"/>
              <a:buChar char="v"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číslo	</a:t>
            </a:r>
            <a:r>
              <a:rPr lang="cs-CZ" b="1" i="1" dirty="0" smtClean="0">
                <a:solidFill>
                  <a:schemeClr val="accent3">
                    <a:lumMod val="75000"/>
                  </a:schemeClr>
                </a:solidFill>
              </a:rPr>
              <a:t>  	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		</a:t>
            </a:r>
            <a:r>
              <a:rPr lang="cs-CZ" i="1" dirty="0" smtClean="0"/>
              <a:t>člověk, lidé</a:t>
            </a:r>
          </a:p>
          <a:p>
            <a:pPr marL="484632" indent="-457200">
              <a:buFont typeface="Arial" pitchFamily="34" charset="0"/>
              <a:buChar char="•"/>
            </a:pPr>
            <a:r>
              <a:rPr lang="cs-CZ" b="1" i="1" dirty="0" smtClean="0">
                <a:solidFill>
                  <a:srgbClr val="00B050"/>
                </a:solidFill>
              </a:rPr>
              <a:t>Slovesa ve tvaru určitém</a:t>
            </a:r>
          </a:p>
          <a:p>
            <a:pPr>
              <a:buFont typeface="Wingdings" pitchFamily="2" charset="2"/>
              <a:buChar char="v"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osobu</a:t>
            </a:r>
          </a:p>
          <a:p>
            <a:pPr>
              <a:buFont typeface="Wingdings" pitchFamily="2" charset="2"/>
              <a:buChar char="v"/>
            </a:pPr>
            <a:r>
              <a:rPr lang="cs-CZ" i="1" dirty="0">
                <a:solidFill>
                  <a:schemeClr val="accent3">
                    <a:lumMod val="75000"/>
                  </a:schemeClr>
                </a:solidFill>
              </a:rPr>
              <a:t>č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íslo</a:t>
            </a:r>
          </a:p>
          <a:p>
            <a:pPr>
              <a:buFont typeface="Wingdings" pitchFamily="2" charset="2"/>
              <a:buChar char="v"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čas</a:t>
            </a:r>
          </a:p>
          <a:p>
            <a:pPr>
              <a:buFont typeface="Wingdings" pitchFamily="2" charset="2"/>
              <a:buChar char="v"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způsob </a:t>
            </a:r>
          </a:p>
          <a:p>
            <a:pPr marL="82296" indent="0">
              <a:buNone/>
            </a:pPr>
            <a:r>
              <a:rPr lang="cs-CZ" i="1" dirty="0" smtClean="0"/>
              <a:t>zpív</a:t>
            </a:r>
            <a:r>
              <a:rPr lang="cs-CZ" i="1" dirty="0" smtClean="0">
                <a:solidFill>
                  <a:srgbClr val="00B050"/>
                </a:solidFill>
              </a:rPr>
              <a:t>ám</a:t>
            </a:r>
            <a:r>
              <a:rPr lang="cs-CZ" i="1" dirty="0" smtClean="0"/>
              <a:t>, zpív</a:t>
            </a:r>
            <a:r>
              <a:rPr lang="cs-CZ" i="1" dirty="0" smtClean="0">
                <a:solidFill>
                  <a:srgbClr val="00B050"/>
                </a:solidFill>
              </a:rPr>
              <a:t>áš</a:t>
            </a:r>
            <a:r>
              <a:rPr lang="cs-CZ" i="1" dirty="0" smtClean="0"/>
              <a:t>, zpív</a:t>
            </a:r>
            <a:r>
              <a:rPr lang="cs-CZ" i="1" dirty="0" smtClean="0">
                <a:solidFill>
                  <a:srgbClr val="00B050"/>
                </a:solidFill>
              </a:rPr>
              <a:t>áme</a:t>
            </a:r>
            <a:r>
              <a:rPr lang="cs-CZ" i="1" dirty="0" smtClean="0"/>
              <a:t>, zpív</a:t>
            </a:r>
            <a:r>
              <a:rPr lang="cs-CZ" i="1" dirty="0" smtClean="0">
                <a:solidFill>
                  <a:srgbClr val="00B050"/>
                </a:solidFill>
              </a:rPr>
              <a:t>ali jste</a:t>
            </a:r>
            <a:r>
              <a:rPr lang="cs-CZ" i="1" dirty="0" smtClean="0"/>
              <a:t>, </a:t>
            </a:r>
            <a:r>
              <a:rPr lang="cs-CZ" i="1" dirty="0" smtClean="0">
                <a:solidFill>
                  <a:srgbClr val="00B050"/>
                </a:solidFill>
              </a:rPr>
              <a:t>bude</a:t>
            </a:r>
            <a:r>
              <a:rPr lang="cs-CZ" i="1" dirty="0" smtClean="0"/>
              <a:t> zpív</a:t>
            </a:r>
            <a:r>
              <a:rPr lang="cs-CZ" i="1" dirty="0" smtClean="0">
                <a:solidFill>
                  <a:srgbClr val="00B050"/>
                </a:solidFill>
              </a:rPr>
              <a:t>at</a:t>
            </a:r>
            <a:r>
              <a:rPr lang="cs-CZ" i="1" dirty="0" smtClean="0"/>
              <a:t>…</a:t>
            </a:r>
          </a:p>
          <a:p>
            <a:pPr>
              <a:buFont typeface="Arial" pitchFamily="34" charset="0"/>
              <a:buChar char="•"/>
            </a:pPr>
            <a:r>
              <a:rPr lang="cs-CZ" i="1" dirty="0"/>
              <a:t> </a:t>
            </a:r>
            <a:r>
              <a:rPr lang="cs-CZ" b="1" i="1" dirty="0" smtClean="0">
                <a:solidFill>
                  <a:srgbClr val="00B050"/>
                </a:solidFill>
              </a:rPr>
              <a:t>Slovesa ve tvaru neurčitém</a:t>
            </a:r>
          </a:p>
          <a:p>
            <a:pPr marL="82296" indent="0">
              <a:buNone/>
            </a:pPr>
            <a:r>
              <a:rPr lang="cs-CZ" i="1" dirty="0"/>
              <a:t>n</a:t>
            </a:r>
            <a:r>
              <a:rPr lang="cs-CZ" i="1" dirty="0" smtClean="0"/>
              <a:t>evyjadřují mluvnické kategorie</a:t>
            </a:r>
          </a:p>
          <a:p>
            <a:pPr marL="82296" indent="0">
              <a:buNone/>
            </a:pPr>
            <a:endParaRPr lang="cs-CZ" i="1" dirty="0"/>
          </a:p>
          <a:p>
            <a:pPr marL="82296" indent="0">
              <a:buNone/>
            </a:pPr>
            <a:endParaRPr lang="cs-CZ" i="1" dirty="0" smtClean="0"/>
          </a:p>
          <a:p>
            <a:endParaRPr lang="cs-CZ" i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972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3200" b="1" i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Slova se stejným kořenem mohou být buď jen tvary téhož slova ohebného, nebo jiným slovem (slovem příbuzným)</a:t>
            </a:r>
            <a:endParaRPr lang="cs-CZ" sz="3200" b="1" i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75656" y="2060848"/>
            <a:ext cx="3617552" cy="4126592"/>
          </a:xfrm>
        </p:spPr>
        <p:txBody>
          <a:bodyPr/>
          <a:lstStyle/>
          <a:p>
            <a:pPr marL="82296" indent="0" algn="ctr">
              <a:buNone/>
            </a:pPr>
            <a:r>
              <a:rPr lang="cs-CZ" b="1" i="1" dirty="0" smtClean="0">
                <a:solidFill>
                  <a:schemeClr val="accent4">
                    <a:lumMod val="50000"/>
                  </a:schemeClr>
                </a:solidFill>
              </a:rPr>
              <a:t>Slova příbuzná</a:t>
            </a:r>
          </a:p>
          <a:p>
            <a:pPr marL="82296" indent="0" algn="ctr">
              <a:buNone/>
            </a:pPr>
            <a:endParaRPr lang="cs-CZ" b="1" i="1" dirty="0">
              <a:solidFill>
                <a:schemeClr val="accent4">
                  <a:lumMod val="50000"/>
                </a:schemeClr>
              </a:solidFill>
            </a:endParaRPr>
          </a:p>
          <a:p>
            <a:pPr marL="82296" indent="0">
              <a:buNone/>
            </a:pP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psát, napsat, odepsat, psaný, připsaný, opsaný…</a:t>
            </a:r>
            <a:endParaRPr lang="cs-CZ" i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436096" y="2060848"/>
            <a:ext cx="3585592" cy="4591432"/>
          </a:xfrm>
        </p:spPr>
        <p:txBody>
          <a:bodyPr/>
          <a:lstStyle/>
          <a:p>
            <a:pPr marL="82296" indent="0" algn="ctr">
              <a:buNone/>
            </a:pPr>
            <a:r>
              <a:rPr lang="cs-CZ" b="1" i="1" dirty="0" smtClean="0">
                <a:solidFill>
                  <a:schemeClr val="accent4">
                    <a:lumMod val="50000"/>
                  </a:schemeClr>
                </a:solidFill>
              </a:rPr>
              <a:t>Tvary téhož slova</a:t>
            </a:r>
          </a:p>
          <a:p>
            <a:pPr marL="82296" indent="0" algn="ctr">
              <a:buNone/>
            </a:pPr>
            <a:endParaRPr lang="cs-CZ" b="1" i="1" dirty="0">
              <a:solidFill>
                <a:schemeClr val="accent4">
                  <a:lumMod val="50000"/>
                </a:schemeClr>
              </a:solidFill>
            </a:endParaRPr>
          </a:p>
          <a:p>
            <a:pPr marL="82296" indent="0">
              <a:buNone/>
            </a:pPr>
            <a:r>
              <a:rPr lang="cs-CZ" i="1" dirty="0">
                <a:solidFill>
                  <a:schemeClr val="accent3">
                    <a:lumMod val="75000"/>
                  </a:schemeClr>
                </a:solidFill>
              </a:rPr>
              <a:t>p</a:t>
            </a:r>
            <a:r>
              <a:rPr lang="cs-CZ" i="1" dirty="0" smtClean="0">
                <a:solidFill>
                  <a:schemeClr val="accent3">
                    <a:lumMod val="75000"/>
                  </a:schemeClr>
                </a:solidFill>
              </a:rPr>
              <a:t>sát, psal, píšu, píšeme, psali, psala by, piš, pište, budou psát….</a:t>
            </a:r>
            <a:endParaRPr lang="cs-CZ" i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6045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U</a:t>
            </a:r>
            <a:r>
              <a:rPr lang="cs-CZ" sz="4400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tvořte</a:t>
            </a:r>
            <a: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r>
              <a:rPr lang="cs-CZ" i="1" dirty="0"/>
              <a:t>pomocí předpon </a:t>
            </a:r>
            <a:r>
              <a:rPr lang="cs-CZ" i="1" dirty="0" smtClean="0"/>
              <a:t>a/nebo </a:t>
            </a:r>
            <a:r>
              <a:rPr lang="cs-CZ" i="1" dirty="0"/>
              <a:t>přípon</a:t>
            </a:r>
            <a:endParaRPr lang="cs-CZ" b="1" i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619672" y="2060848"/>
            <a:ext cx="3657600" cy="4663440"/>
          </a:xfrm>
        </p:spPr>
        <p:txBody>
          <a:bodyPr/>
          <a:lstStyle/>
          <a:p>
            <a:pPr marL="82296" indent="0">
              <a:buNone/>
            </a:pPr>
            <a:r>
              <a:rPr lang="cs-CZ" i="1" dirty="0" smtClean="0"/>
              <a:t>slova příbuzná ke slovu</a:t>
            </a:r>
          </a:p>
          <a:p>
            <a:pPr marL="82296" indent="0"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prosba</a:t>
            </a: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64088" y="2060848"/>
            <a:ext cx="3657600" cy="4663440"/>
          </a:xfrm>
        </p:spPr>
        <p:txBody>
          <a:bodyPr/>
          <a:lstStyle/>
          <a:p>
            <a:pPr marL="82296" indent="0">
              <a:buNone/>
            </a:pPr>
            <a:r>
              <a:rPr lang="cs-CZ" i="1" dirty="0"/>
              <a:t>n</a:t>
            </a:r>
            <a:r>
              <a:rPr lang="cs-CZ" i="1" dirty="0" smtClean="0"/>
              <a:t>ěkteré tvary slova</a:t>
            </a:r>
          </a:p>
          <a:p>
            <a:pPr marL="82296" indent="0">
              <a:buNone/>
            </a:pPr>
            <a:r>
              <a:rPr lang="cs-CZ" b="1" i="1" dirty="0" smtClean="0">
                <a:solidFill>
                  <a:srgbClr val="C00000"/>
                </a:solidFill>
              </a:rPr>
              <a:t>prosba</a:t>
            </a:r>
            <a:endParaRPr lang="cs-CZ" b="1" i="1" dirty="0">
              <a:solidFill>
                <a:srgbClr val="C00000"/>
              </a:solidFill>
            </a:endParaRP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62528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i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Řešení:</a:t>
            </a:r>
            <a: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sz="44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b="1" i="1" dirty="0">
              <a:solidFill>
                <a:srgbClr val="92D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 smtClean="0"/>
              <a:t>Některá slova příbuzná ke slovu </a:t>
            </a:r>
            <a:r>
              <a:rPr lang="cs-CZ" b="1" i="1" dirty="0" smtClean="0">
                <a:solidFill>
                  <a:srgbClr val="C00000"/>
                </a:solidFill>
              </a:rPr>
              <a:t>prosba</a:t>
            </a:r>
          </a:p>
          <a:p>
            <a:pPr marL="82296" indent="0">
              <a:buNone/>
            </a:pPr>
            <a:endParaRPr lang="cs-CZ" b="1" i="1" dirty="0">
              <a:solidFill>
                <a:srgbClr val="C00000"/>
              </a:solidFill>
            </a:endParaRPr>
          </a:p>
          <a:p>
            <a:pPr marL="82296" indent="0">
              <a:buNone/>
            </a:pPr>
            <a:r>
              <a:rPr lang="cs-CZ" b="1" i="1" dirty="0"/>
              <a:t>p</a:t>
            </a:r>
            <a:r>
              <a:rPr lang="cs-CZ" b="1" i="1" dirty="0" smtClean="0"/>
              <a:t>rosit, poprosit, uprosit, vyprosit, prosebník, prosebný</a:t>
            </a:r>
            <a:endParaRPr lang="cs-CZ" b="1" i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82296" indent="0">
              <a:buNone/>
            </a:pPr>
            <a:r>
              <a:rPr lang="cs-CZ" dirty="0" smtClean="0"/>
              <a:t>Některé tvary slova </a:t>
            </a:r>
            <a:r>
              <a:rPr lang="cs-CZ" b="1" i="1" dirty="0" smtClean="0">
                <a:solidFill>
                  <a:srgbClr val="C00000"/>
                </a:solidFill>
              </a:rPr>
              <a:t>prosba</a:t>
            </a:r>
            <a:endParaRPr lang="cs-CZ" b="1" i="1" dirty="0">
              <a:solidFill>
                <a:srgbClr val="C00000"/>
              </a:solidFill>
            </a:endParaRP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b="1" i="1" dirty="0" smtClean="0"/>
              <a:t>prosby, prosbou, prosbě, prosbám, prosbami, prosbách</a:t>
            </a:r>
            <a:endParaRPr lang="cs-CZ" b="1" i="1" dirty="0"/>
          </a:p>
        </p:txBody>
      </p:sp>
    </p:spTree>
    <p:extLst>
      <p:ext uri="{BB962C8B-B14F-4D97-AF65-F5344CB8AC3E}">
        <p14:creationId xmlns:p14="http://schemas.microsoft.com/office/powerpoint/2010/main" val="935237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76672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cs-CZ" sz="4400" b="1" i="1" dirty="0">
                <a:latin typeface="Garamond" pitchFamily="18" charset="0"/>
              </a:rPr>
              <a:t>R</a:t>
            </a:r>
            <a:r>
              <a:rPr lang="cs-CZ" sz="4400" i="1" dirty="0">
                <a:latin typeface="Garamond" pitchFamily="18" charset="0"/>
              </a:rPr>
              <a:t>ozlišujte u ohebných slov </a:t>
            </a:r>
            <a:r>
              <a:rPr lang="cs-CZ" sz="4400" i="1" dirty="0" smtClean="0">
                <a:latin typeface="Garamond" pitchFamily="18" charset="0"/>
              </a:rPr>
              <a:t/>
            </a:r>
            <a:br>
              <a:rPr lang="cs-CZ" sz="4400" i="1" dirty="0" smtClean="0">
                <a:latin typeface="Garamond" pitchFamily="18" charset="0"/>
              </a:rPr>
            </a:br>
            <a:r>
              <a:rPr lang="cs-CZ" sz="4400" i="1" dirty="0" smtClean="0">
                <a:solidFill>
                  <a:srgbClr val="7030A0"/>
                </a:solidFill>
                <a:latin typeface="Garamond" pitchFamily="18" charset="0"/>
              </a:rPr>
              <a:t>slova </a:t>
            </a:r>
            <a:r>
              <a:rPr lang="cs-CZ" sz="4400" i="1" dirty="0">
                <a:solidFill>
                  <a:srgbClr val="7030A0"/>
                </a:solidFill>
                <a:latin typeface="Garamond" pitchFamily="18" charset="0"/>
              </a:rPr>
              <a:t>příbuzná </a:t>
            </a:r>
            <a:r>
              <a:rPr lang="cs-CZ" sz="4400" i="1" dirty="0">
                <a:latin typeface="Garamond" pitchFamily="18" charset="0"/>
              </a:rPr>
              <a:t>a </a:t>
            </a:r>
            <a:r>
              <a:rPr lang="cs-CZ" sz="4400" i="1" dirty="0">
                <a:solidFill>
                  <a:srgbClr val="00B050"/>
                </a:solidFill>
                <a:latin typeface="Garamond" pitchFamily="18" charset="0"/>
              </a:rPr>
              <a:t>tvary téhož slova</a:t>
            </a:r>
            <a:r>
              <a:rPr lang="cs-CZ" sz="4400" b="1" i="1" dirty="0">
                <a:solidFill>
                  <a:srgbClr val="00B050"/>
                </a:solidFill>
                <a:latin typeface="Garamond" pitchFamily="18" charset="0"/>
              </a:rPr>
              <a:t/>
            </a:r>
            <a:br>
              <a:rPr lang="cs-CZ" sz="4400" b="1" i="1" dirty="0">
                <a:solidFill>
                  <a:srgbClr val="00B050"/>
                </a:solidFill>
                <a:latin typeface="Garamond" pitchFamily="18" charset="0"/>
              </a:rPr>
            </a:br>
            <a:endParaRPr lang="cs-CZ" i="1" dirty="0">
              <a:latin typeface="Garamond" pitchFamily="18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403648" y="1772816"/>
            <a:ext cx="7498080" cy="480060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4000" i="1" dirty="0" smtClean="0">
                <a:latin typeface="Garamond" pitchFamily="18" charset="0"/>
              </a:rPr>
              <a:t>Ve </a:t>
            </a:r>
            <a:r>
              <a:rPr lang="cs-CZ" sz="4000" i="1" dirty="0">
                <a:latin typeface="Garamond" pitchFamily="18" charset="0"/>
              </a:rPr>
              <a:t>kterém řádku jsou pouze slova příbuzná?</a:t>
            </a:r>
          </a:p>
          <a:p>
            <a:pPr marL="457200" indent="-457200">
              <a:buAutoNum type="alphaLcParenR"/>
            </a:pPr>
            <a:r>
              <a:rPr lang="cs-CZ" i="1" dirty="0">
                <a:latin typeface="Garamond" pitchFamily="18" charset="0"/>
              </a:rPr>
              <a:t>lesník, lesníkovi, lesníkem, lesníci</a:t>
            </a:r>
          </a:p>
          <a:p>
            <a:pPr marL="457200" indent="-457200">
              <a:buAutoNum type="alphaLcParenR"/>
            </a:pPr>
            <a:r>
              <a:rPr lang="cs-CZ" i="1" dirty="0">
                <a:latin typeface="Garamond" pitchFamily="18" charset="0"/>
              </a:rPr>
              <a:t>mladý, mládež, mladík, omladina</a:t>
            </a:r>
          </a:p>
          <a:p>
            <a:pPr marL="457200" indent="-457200">
              <a:buAutoNum type="alphaLcParenR"/>
            </a:pPr>
            <a:r>
              <a:rPr lang="cs-CZ" i="1" dirty="0">
                <a:latin typeface="Garamond" pitchFamily="18" charset="0"/>
              </a:rPr>
              <a:t>hrajeme, hraješ, hra, hračka</a:t>
            </a:r>
          </a:p>
          <a:p>
            <a:pPr marL="457200" indent="-457200">
              <a:buAutoNum type="alphaLcParenR"/>
            </a:pPr>
            <a:r>
              <a:rPr lang="cs-CZ" i="1" dirty="0">
                <a:latin typeface="Garamond" pitchFamily="18" charset="0"/>
              </a:rPr>
              <a:t>kůň, koně, koňský, koník</a:t>
            </a:r>
          </a:p>
          <a:p>
            <a:pPr marL="0" indent="0">
              <a:buNone/>
            </a:pPr>
            <a:endParaRPr lang="cs-CZ" i="1" dirty="0">
              <a:latin typeface="Garamond" pitchFamily="18" charset="0"/>
            </a:endParaRPr>
          </a:p>
          <a:p>
            <a:pPr marL="0" indent="0">
              <a:buNone/>
            </a:pPr>
            <a:r>
              <a:rPr lang="cs-CZ" sz="4000" i="1" dirty="0">
                <a:latin typeface="Garamond" pitchFamily="18" charset="0"/>
              </a:rPr>
              <a:t>Ve kterém řádku jsou pouze tvary téhož slova?</a:t>
            </a:r>
          </a:p>
          <a:p>
            <a:pPr>
              <a:buAutoNum type="alphaLcParenR"/>
            </a:pPr>
            <a:r>
              <a:rPr lang="cs-CZ" i="1" dirty="0">
                <a:latin typeface="Garamond" pitchFamily="18" charset="0"/>
              </a:rPr>
              <a:t> stůl, stolní, stoly, stolu</a:t>
            </a:r>
          </a:p>
          <a:p>
            <a:pPr>
              <a:buAutoNum type="alphaLcParenR"/>
            </a:pPr>
            <a:r>
              <a:rPr lang="cs-CZ" i="1" dirty="0">
                <a:latin typeface="Garamond" pitchFamily="18" charset="0"/>
              </a:rPr>
              <a:t> píšu, píšeme, píšou, napíše</a:t>
            </a:r>
          </a:p>
          <a:p>
            <a:pPr>
              <a:buAutoNum type="alphaLcParenR"/>
            </a:pPr>
            <a:r>
              <a:rPr lang="cs-CZ" i="1" dirty="0">
                <a:latin typeface="Garamond" pitchFamily="18" charset="0"/>
              </a:rPr>
              <a:t> důl, dolu, doly, dolní</a:t>
            </a:r>
          </a:p>
          <a:p>
            <a:pPr>
              <a:buAutoNum type="alphaLcParenR"/>
            </a:pPr>
            <a:r>
              <a:rPr lang="cs-CZ" i="1" dirty="0" smtClean="0">
                <a:latin typeface="Garamond" pitchFamily="18" charset="0"/>
              </a:rPr>
              <a:t> myšlenka, myšlenky, myšlenku, myšlenkou </a:t>
            </a:r>
          </a:p>
          <a:p>
            <a:pPr marL="457200" indent="-457200">
              <a:buAutoNum type="alphaLcParenR"/>
            </a:pPr>
            <a:endParaRPr lang="cs-CZ" sz="3600" i="1" dirty="0">
              <a:latin typeface="Garamond" pitchFamily="18" charset="0"/>
            </a:endParaRPr>
          </a:p>
          <a:p>
            <a:pPr marL="0" indent="0">
              <a:buNone/>
            </a:pPr>
            <a:endParaRPr lang="cs-CZ" sz="3600" dirty="0">
              <a:latin typeface="Garamond" pitchFamily="18" charset="0"/>
            </a:endParaRPr>
          </a:p>
          <a:p>
            <a:endParaRPr lang="cs-CZ" dirty="0">
              <a:latin typeface="Garamond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1106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7030A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00B05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260648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400" dirty="0" smtClean="0"/>
              <a:t>	</a:t>
            </a:r>
            <a:r>
              <a:rPr lang="cs-CZ" sz="2400" b="1" i="1" dirty="0" smtClean="0">
                <a:solidFill>
                  <a:schemeClr val="accent4">
                    <a:lumMod val="75000"/>
                  </a:schemeClr>
                </a:solidFill>
              </a:rPr>
              <a:t>Urči pád vyznačeného podstatného jména. </a:t>
            </a:r>
            <a:r>
              <a:rPr lang="cs-CZ" sz="2000" b="1" i="1" dirty="0">
                <a:solidFill>
                  <a:schemeClr val="accent4">
                    <a:lumMod val="75000"/>
                  </a:schemeClr>
                </a:solidFill>
              </a:rPr>
              <a:t/>
            </a:r>
            <a:br>
              <a:rPr lang="cs-CZ" sz="2000" b="1" i="1" dirty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Čím je báseň zvláštní?</a:t>
            </a:r>
            <a:b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</a:b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Vyskloňuj podstatné jméno </a:t>
            </a:r>
            <a:r>
              <a:rPr lang="cs-CZ" sz="2000" b="1" i="1" dirty="0" smtClean="0">
                <a:solidFill>
                  <a:srgbClr val="C00000"/>
                </a:solidFill>
              </a:rPr>
              <a:t>ježek</a:t>
            </a:r>
            <a:r>
              <a:rPr lang="cs-CZ" sz="2000" b="1" i="1" dirty="0" smtClean="0">
                <a:solidFill>
                  <a:schemeClr val="accent4">
                    <a:lumMod val="75000"/>
                  </a:schemeClr>
                </a:solidFill>
              </a:rPr>
              <a:t> v množném čísle. Urči vzor.  Ve kterém pádu neodpovídá tvar přesně vzoru?	</a:t>
            </a:r>
            <a:endParaRPr lang="cs-CZ" sz="20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547664" y="1916832"/>
            <a:ext cx="3657600" cy="4663440"/>
          </a:xfrm>
        </p:spPr>
        <p:txBody>
          <a:bodyPr>
            <a:normAutofit fontScale="77500" lnSpcReduction="20000"/>
          </a:bodyPr>
          <a:lstStyle/>
          <a:p>
            <a:pPr marL="82296" indent="0">
              <a:buNone/>
            </a:pPr>
            <a:r>
              <a:rPr lang="cs-CZ" sz="2300" dirty="0" smtClean="0"/>
              <a:t>Zničehonic </a:t>
            </a:r>
            <a:r>
              <a:rPr lang="cs-CZ" sz="2300" dirty="0"/>
              <a:t>nám zmizel </a:t>
            </a:r>
            <a:r>
              <a:rPr lang="cs-CZ" sz="2300" b="1" i="1" dirty="0">
                <a:solidFill>
                  <a:schemeClr val="accent3">
                    <a:lumMod val="75000"/>
                  </a:schemeClr>
                </a:solidFill>
              </a:rPr>
              <a:t>ježek</a:t>
            </a:r>
            <a:r>
              <a:rPr lang="cs-CZ" sz="2300" dirty="0"/>
              <a:t> – </a:t>
            </a:r>
          </a:p>
          <a:p>
            <a:pPr marL="82296" indent="0">
              <a:buNone/>
            </a:pPr>
            <a:r>
              <a:rPr lang="cs-CZ" sz="2300" dirty="0"/>
              <a:t>čert ví, kam on to mohl běžet. </a:t>
            </a:r>
          </a:p>
          <a:p>
            <a:pPr marL="82296" indent="0">
              <a:buNone/>
            </a:pPr>
            <a:r>
              <a:rPr lang="cs-CZ" sz="2300" dirty="0"/>
              <a:t>To znamená, že Anežka </a:t>
            </a:r>
          </a:p>
          <a:p>
            <a:pPr marL="82296" indent="0">
              <a:buNone/>
            </a:pPr>
            <a:r>
              <a:rPr lang="cs-CZ" sz="2300" dirty="0"/>
              <a:t>a já jsme </a:t>
            </a:r>
            <a:r>
              <a:rPr lang="cs-CZ" sz="2300" dirty="0" smtClean="0"/>
              <a:t>tedy bez </a:t>
            </a:r>
            <a:r>
              <a:rPr lang="cs-CZ" sz="2300" b="1" i="1" dirty="0" smtClean="0">
                <a:solidFill>
                  <a:schemeClr val="accent3">
                    <a:lumMod val="75000"/>
                  </a:schemeClr>
                </a:solidFill>
              </a:rPr>
              <a:t>ježka</a:t>
            </a:r>
            <a:r>
              <a:rPr lang="cs-CZ" sz="2300" dirty="0"/>
              <a:t>. </a:t>
            </a:r>
          </a:p>
          <a:p>
            <a:pPr marL="82296" indent="0">
              <a:buNone/>
            </a:pPr>
            <a:r>
              <a:rPr lang="cs-CZ" sz="2300" dirty="0"/>
              <a:t>Útěk byl zřejmě bleskový. </a:t>
            </a:r>
          </a:p>
          <a:p>
            <a:pPr marL="82296" indent="0">
              <a:buNone/>
            </a:pPr>
            <a:r>
              <a:rPr lang="cs-CZ" sz="2300" dirty="0"/>
              <a:t>Já mu jich nandám</a:t>
            </a:r>
            <a:r>
              <a:rPr lang="cs-CZ" sz="2300" b="1" i="1" dirty="0" smtClean="0">
                <a:solidFill>
                  <a:schemeClr val="accent3">
                    <a:lumMod val="75000"/>
                  </a:schemeClr>
                </a:solidFill>
              </a:rPr>
              <a:t>, ježkovi</a:t>
            </a:r>
            <a:r>
              <a:rPr lang="cs-CZ" sz="2300" dirty="0"/>
              <a:t>! </a:t>
            </a:r>
          </a:p>
          <a:p>
            <a:pPr marL="82296" indent="0">
              <a:buNone/>
            </a:pPr>
            <a:r>
              <a:rPr lang="cs-CZ" sz="2300" dirty="0"/>
              <a:t>Zmizí, a člověk zamešká </a:t>
            </a:r>
          </a:p>
          <a:p>
            <a:pPr marL="82296" indent="0">
              <a:buNone/>
            </a:pPr>
            <a:r>
              <a:rPr lang="cs-CZ" sz="2300" dirty="0"/>
              <a:t>kdeco, a čeká na </a:t>
            </a:r>
            <a:r>
              <a:rPr lang="cs-CZ" sz="2300" b="1" i="1" dirty="0">
                <a:solidFill>
                  <a:schemeClr val="accent3">
                    <a:lumMod val="75000"/>
                  </a:schemeClr>
                </a:solidFill>
              </a:rPr>
              <a:t>ježka</a:t>
            </a:r>
            <a:r>
              <a:rPr lang="cs-CZ" sz="2300" dirty="0"/>
              <a:t>. </a:t>
            </a:r>
          </a:p>
          <a:p>
            <a:pPr marL="82296" indent="0">
              <a:buNone/>
            </a:pPr>
            <a:r>
              <a:rPr lang="cs-CZ" sz="2300" dirty="0"/>
              <a:t>No ty jich ale </a:t>
            </a:r>
            <a:r>
              <a:rPr lang="cs-CZ" sz="2300" dirty="0" smtClean="0"/>
              <a:t>schytáš</a:t>
            </a:r>
            <a:r>
              <a:rPr lang="cs-CZ" sz="2300" b="1" i="1" dirty="0" smtClean="0">
                <a:solidFill>
                  <a:schemeClr val="accent3">
                    <a:lumMod val="75000"/>
                  </a:schemeClr>
                </a:solidFill>
              </a:rPr>
              <a:t>, ježku</a:t>
            </a:r>
            <a:r>
              <a:rPr lang="cs-CZ" sz="2300" dirty="0"/>
              <a:t>! </a:t>
            </a:r>
          </a:p>
          <a:p>
            <a:pPr marL="82296" indent="0">
              <a:buNone/>
            </a:pPr>
            <a:r>
              <a:rPr lang="cs-CZ" sz="2300" dirty="0"/>
              <a:t>Mělo by se jít pro Anežku – </a:t>
            </a:r>
          </a:p>
          <a:p>
            <a:pPr marL="82296" indent="0">
              <a:buNone/>
            </a:pPr>
            <a:r>
              <a:rPr lang="cs-CZ" sz="2300" dirty="0"/>
              <a:t>ta ovšem o tom </a:t>
            </a:r>
            <a:r>
              <a:rPr lang="cs-CZ" sz="2300" b="1" i="1" dirty="0">
                <a:solidFill>
                  <a:schemeClr val="accent3">
                    <a:lumMod val="75000"/>
                  </a:schemeClr>
                </a:solidFill>
              </a:rPr>
              <a:t>ježkovi </a:t>
            </a:r>
          </a:p>
          <a:p>
            <a:pPr marL="82296" indent="0">
              <a:buNone/>
            </a:pPr>
            <a:r>
              <a:rPr lang="cs-CZ" sz="2300" dirty="0"/>
              <a:t>už asi taky těžko ví. </a:t>
            </a:r>
          </a:p>
          <a:p>
            <a:pPr marL="82296" indent="0">
              <a:buNone/>
            </a:pPr>
            <a:r>
              <a:rPr lang="cs-CZ" sz="2300" dirty="0"/>
              <a:t>Myslím, že počínajíc </a:t>
            </a:r>
            <a:r>
              <a:rPr lang="cs-CZ" sz="2300" dirty="0" smtClean="0"/>
              <a:t>dneškem</a:t>
            </a:r>
          </a:p>
          <a:p>
            <a:pPr marL="82296" indent="0">
              <a:buNone/>
            </a:pPr>
            <a:r>
              <a:rPr lang="cs-CZ" sz="2300" dirty="0" smtClean="0"/>
              <a:t>Už se s ním neshledáme, s </a:t>
            </a:r>
            <a:r>
              <a:rPr lang="cs-CZ" sz="2300" b="1" i="1" dirty="0" smtClean="0">
                <a:solidFill>
                  <a:schemeClr val="accent3">
                    <a:lumMod val="75000"/>
                  </a:schemeClr>
                </a:solidFill>
              </a:rPr>
              <a:t>ježkem</a:t>
            </a:r>
            <a:r>
              <a:rPr lang="cs-CZ" sz="2300" dirty="0" smtClean="0"/>
              <a:t>.</a:t>
            </a:r>
          </a:p>
          <a:p>
            <a:pPr marL="1947672" lvl="8" indent="0">
              <a:buNone/>
            </a:pPr>
            <a:r>
              <a:rPr lang="cs-CZ" dirty="0" smtClean="0"/>
              <a:t>( Emanuel Frynta)</a:t>
            </a:r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443557" y="1453841"/>
            <a:ext cx="3657600" cy="4663440"/>
          </a:xfrm>
        </p:spPr>
        <p:txBody>
          <a:bodyPr>
            <a:normAutofit fontScale="77500" lnSpcReduction="20000"/>
          </a:bodyPr>
          <a:lstStyle/>
          <a:p>
            <a:pPr marL="82296" indent="0" algn="ctr">
              <a:buNone/>
            </a:pPr>
            <a:r>
              <a:rPr lang="cs-CZ" sz="2000" i="1" dirty="0" smtClean="0"/>
              <a:t>Pád</a:t>
            </a:r>
          </a:p>
          <a:p>
            <a:pPr marL="82296" indent="0" algn="ctr">
              <a:buNone/>
            </a:pPr>
            <a:endParaRPr lang="cs-CZ" sz="2000" i="1" dirty="0" smtClean="0"/>
          </a:p>
          <a:p>
            <a:pPr marL="82296" indent="0" algn="ctr">
              <a:buNone/>
            </a:pPr>
            <a:r>
              <a:rPr lang="cs-CZ" sz="2000" i="1" dirty="0" smtClean="0"/>
              <a:t>1.</a:t>
            </a:r>
          </a:p>
          <a:p>
            <a:pPr marL="82296" indent="0" algn="ctr">
              <a:buNone/>
            </a:pPr>
            <a:endParaRPr lang="cs-CZ" sz="2000" i="1" dirty="0"/>
          </a:p>
          <a:p>
            <a:pPr marL="82296" indent="0" algn="ctr">
              <a:buNone/>
            </a:pPr>
            <a:endParaRPr lang="cs-CZ" sz="2000" i="1" dirty="0" smtClean="0"/>
          </a:p>
          <a:p>
            <a:pPr marL="82296" indent="0" algn="ctr">
              <a:buNone/>
            </a:pPr>
            <a:r>
              <a:rPr lang="cs-CZ" sz="2000" i="1" dirty="0" smtClean="0"/>
              <a:t>2.</a:t>
            </a:r>
          </a:p>
          <a:p>
            <a:pPr marL="82296" indent="0" algn="ctr">
              <a:buNone/>
            </a:pPr>
            <a:endParaRPr lang="cs-CZ" sz="2000" i="1" dirty="0" smtClean="0"/>
          </a:p>
          <a:p>
            <a:pPr marL="82296" indent="0" algn="ctr">
              <a:buNone/>
            </a:pPr>
            <a:r>
              <a:rPr lang="cs-CZ" sz="2000" i="1" dirty="0" smtClean="0"/>
              <a:t>3.</a:t>
            </a:r>
          </a:p>
          <a:p>
            <a:pPr marL="82296" indent="0" algn="ctr">
              <a:buNone/>
            </a:pPr>
            <a:endParaRPr lang="cs-CZ" sz="2000" i="1" dirty="0"/>
          </a:p>
          <a:p>
            <a:pPr marL="82296" indent="0" algn="ctr">
              <a:buNone/>
            </a:pPr>
            <a:r>
              <a:rPr lang="cs-CZ" sz="2000" i="1" dirty="0" smtClean="0"/>
              <a:t>4.</a:t>
            </a:r>
          </a:p>
          <a:p>
            <a:pPr marL="82296" indent="0" algn="ctr">
              <a:buNone/>
            </a:pPr>
            <a:r>
              <a:rPr lang="cs-CZ" sz="2000" i="1" dirty="0" smtClean="0"/>
              <a:t>5.</a:t>
            </a:r>
          </a:p>
          <a:p>
            <a:pPr marL="82296" indent="0" algn="ctr">
              <a:buNone/>
            </a:pPr>
            <a:endParaRPr lang="cs-CZ" sz="2000" i="1" dirty="0" smtClean="0"/>
          </a:p>
          <a:p>
            <a:pPr marL="82296" indent="0" algn="ctr">
              <a:buNone/>
            </a:pPr>
            <a:r>
              <a:rPr lang="cs-CZ" sz="2000" i="1" dirty="0" smtClean="0"/>
              <a:t>6.</a:t>
            </a:r>
          </a:p>
          <a:p>
            <a:pPr marL="82296" indent="0" algn="ctr">
              <a:buNone/>
            </a:pPr>
            <a:endParaRPr lang="cs-CZ" sz="2000" i="1" dirty="0"/>
          </a:p>
          <a:p>
            <a:pPr marL="82296" indent="0" algn="ctr">
              <a:buNone/>
            </a:pPr>
            <a:endParaRPr lang="cs-CZ" sz="2000" i="1" dirty="0" smtClean="0"/>
          </a:p>
          <a:p>
            <a:pPr marL="82296" indent="0" algn="ctr">
              <a:buNone/>
            </a:pPr>
            <a:endParaRPr lang="cs-CZ" sz="2000" i="1" dirty="0" smtClean="0"/>
          </a:p>
          <a:p>
            <a:pPr marL="82296" indent="0" algn="ctr">
              <a:buNone/>
            </a:pPr>
            <a:r>
              <a:rPr lang="cs-CZ" sz="2000" i="1" dirty="0" smtClean="0"/>
              <a:t>7.</a:t>
            </a:r>
            <a:endParaRPr lang="cs-CZ" sz="2000" i="1" dirty="0"/>
          </a:p>
        </p:txBody>
      </p:sp>
      <p:pic>
        <p:nvPicPr>
          <p:cNvPr id="1031" name="Picture 7" descr="C:\Users\homolova\AppData\Local\Microsoft\Windows\Temporary Internet Files\Content.IE5\50RHYVP1\MC900346989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42" r="5242"/>
          <a:stretch/>
        </p:blipFill>
        <p:spPr bwMode="auto">
          <a:xfrm>
            <a:off x="4716016" y="2780928"/>
            <a:ext cx="1610040" cy="1399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9189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260648"/>
            <a:ext cx="749808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300" b="1" i="1" dirty="0" smtClean="0"/>
              <a:t>Řešení:</a:t>
            </a:r>
            <a:r>
              <a:rPr lang="cs-CZ" sz="3600" b="1" i="1" dirty="0"/>
              <a:t/>
            </a:r>
            <a:br>
              <a:rPr lang="cs-CZ" sz="3600" b="1" i="1" dirty="0"/>
            </a:br>
            <a:r>
              <a:rPr lang="cs-CZ" sz="2200" b="1" i="1" dirty="0" smtClean="0"/>
              <a:t>Vzor </a:t>
            </a:r>
            <a:r>
              <a:rPr lang="cs-CZ" sz="2200" b="1" i="1" dirty="0" smtClean="0">
                <a:solidFill>
                  <a:srgbClr val="FF0000"/>
                </a:solidFill>
              </a:rPr>
              <a:t>pán</a:t>
            </a:r>
            <a:r>
              <a:rPr lang="cs-CZ" sz="3600" b="1" i="1" dirty="0" smtClean="0">
                <a:solidFill>
                  <a:schemeClr val="accent4">
                    <a:lumMod val="75000"/>
                  </a:schemeClr>
                </a:solidFill>
              </a:rPr>
              <a:t>	</a:t>
            </a:r>
            <a:endParaRPr lang="cs-CZ" sz="3600" b="1" i="1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547664" y="1916832"/>
            <a:ext cx="3657600" cy="4663440"/>
          </a:xfrm>
        </p:spPr>
        <p:txBody>
          <a:bodyPr>
            <a:normAutofit fontScale="77500" lnSpcReduction="20000"/>
          </a:bodyPr>
          <a:lstStyle/>
          <a:p>
            <a:pPr marL="82296" indent="0">
              <a:buNone/>
            </a:pPr>
            <a:r>
              <a:rPr lang="cs-CZ" sz="2300" dirty="0" err="1" smtClean="0"/>
              <a:t>Zničeho</a:t>
            </a:r>
            <a:r>
              <a:rPr lang="cs-CZ" sz="2300" dirty="0"/>
              <a:t> </a:t>
            </a:r>
            <a:r>
              <a:rPr lang="cs-CZ" sz="2300" dirty="0" smtClean="0"/>
              <a:t>nic </a:t>
            </a:r>
            <a:r>
              <a:rPr lang="cs-CZ" sz="2300" dirty="0"/>
              <a:t>nám zmizel </a:t>
            </a:r>
            <a:r>
              <a:rPr lang="cs-CZ" sz="2300" b="1" i="1" dirty="0">
                <a:solidFill>
                  <a:schemeClr val="accent3">
                    <a:lumMod val="75000"/>
                  </a:schemeClr>
                </a:solidFill>
              </a:rPr>
              <a:t>ježek</a:t>
            </a:r>
            <a:r>
              <a:rPr lang="cs-CZ" sz="2300" dirty="0"/>
              <a:t> – </a:t>
            </a:r>
          </a:p>
          <a:p>
            <a:pPr marL="82296" indent="0">
              <a:buNone/>
            </a:pPr>
            <a:r>
              <a:rPr lang="cs-CZ" sz="2300" dirty="0"/>
              <a:t>čert ví, kam on to mohl běžet. </a:t>
            </a:r>
          </a:p>
          <a:p>
            <a:pPr marL="82296" indent="0">
              <a:buNone/>
            </a:pPr>
            <a:r>
              <a:rPr lang="cs-CZ" sz="2300" dirty="0"/>
              <a:t>To znamená, že Anežka </a:t>
            </a:r>
          </a:p>
          <a:p>
            <a:pPr marL="82296" indent="0">
              <a:buNone/>
            </a:pPr>
            <a:r>
              <a:rPr lang="cs-CZ" sz="2300" dirty="0"/>
              <a:t>a já jsme </a:t>
            </a:r>
            <a:r>
              <a:rPr lang="cs-CZ" sz="2300" dirty="0" smtClean="0"/>
              <a:t>tedy bez </a:t>
            </a:r>
            <a:r>
              <a:rPr lang="cs-CZ" sz="2300" b="1" i="1" dirty="0" smtClean="0">
                <a:solidFill>
                  <a:schemeClr val="accent3">
                    <a:lumMod val="75000"/>
                  </a:schemeClr>
                </a:solidFill>
              </a:rPr>
              <a:t>ježka</a:t>
            </a:r>
            <a:r>
              <a:rPr lang="cs-CZ" sz="2300" dirty="0"/>
              <a:t>. </a:t>
            </a:r>
          </a:p>
          <a:p>
            <a:pPr marL="82296" indent="0">
              <a:buNone/>
            </a:pPr>
            <a:r>
              <a:rPr lang="cs-CZ" sz="2300" dirty="0"/>
              <a:t>Útěk byl zřejmě bleskový. </a:t>
            </a:r>
          </a:p>
          <a:p>
            <a:pPr marL="82296" indent="0">
              <a:buNone/>
            </a:pPr>
            <a:r>
              <a:rPr lang="cs-CZ" sz="2300" dirty="0"/>
              <a:t>Já mu jich nandám</a:t>
            </a:r>
            <a:r>
              <a:rPr lang="cs-CZ" sz="2300" b="1" i="1" dirty="0">
                <a:solidFill>
                  <a:schemeClr val="accent3">
                    <a:lumMod val="75000"/>
                  </a:schemeClr>
                </a:solidFill>
              </a:rPr>
              <a:t>, ježkovi</a:t>
            </a:r>
            <a:r>
              <a:rPr lang="cs-CZ" sz="2300" dirty="0"/>
              <a:t>! </a:t>
            </a:r>
          </a:p>
          <a:p>
            <a:pPr marL="82296" indent="0">
              <a:buNone/>
            </a:pPr>
            <a:r>
              <a:rPr lang="cs-CZ" sz="2300" dirty="0"/>
              <a:t>Zmizí, a člověk zamešká </a:t>
            </a:r>
          </a:p>
          <a:p>
            <a:pPr marL="82296" indent="0">
              <a:buNone/>
            </a:pPr>
            <a:r>
              <a:rPr lang="cs-CZ" sz="2300" dirty="0"/>
              <a:t>kdeco, a čeká na </a:t>
            </a:r>
            <a:r>
              <a:rPr lang="cs-CZ" sz="2300" b="1" i="1" dirty="0">
                <a:solidFill>
                  <a:schemeClr val="accent3">
                    <a:lumMod val="75000"/>
                  </a:schemeClr>
                </a:solidFill>
              </a:rPr>
              <a:t>ježka</a:t>
            </a:r>
            <a:r>
              <a:rPr lang="cs-CZ" sz="2300" dirty="0"/>
              <a:t>. </a:t>
            </a:r>
          </a:p>
          <a:p>
            <a:pPr marL="82296" indent="0">
              <a:buNone/>
            </a:pPr>
            <a:r>
              <a:rPr lang="cs-CZ" sz="2300" dirty="0"/>
              <a:t>No ty jich ale schytáš, </a:t>
            </a:r>
            <a:r>
              <a:rPr lang="cs-CZ" sz="2300" b="1" i="1" dirty="0">
                <a:solidFill>
                  <a:schemeClr val="accent3">
                    <a:lumMod val="75000"/>
                  </a:schemeClr>
                </a:solidFill>
              </a:rPr>
              <a:t>ježku</a:t>
            </a:r>
            <a:r>
              <a:rPr lang="cs-CZ" sz="2300" dirty="0"/>
              <a:t>! </a:t>
            </a:r>
          </a:p>
          <a:p>
            <a:pPr marL="82296" indent="0">
              <a:buNone/>
            </a:pPr>
            <a:r>
              <a:rPr lang="cs-CZ" sz="2300" dirty="0"/>
              <a:t>Mělo by se jít pro Anežku – </a:t>
            </a:r>
          </a:p>
          <a:p>
            <a:pPr marL="82296" indent="0">
              <a:buNone/>
            </a:pPr>
            <a:r>
              <a:rPr lang="cs-CZ" sz="2300" dirty="0"/>
              <a:t>ta ovšem o tom </a:t>
            </a:r>
            <a:r>
              <a:rPr lang="cs-CZ" sz="2300" b="1" i="1" dirty="0">
                <a:solidFill>
                  <a:schemeClr val="accent3">
                    <a:lumMod val="75000"/>
                  </a:schemeClr>
                </a:solidFill>
              </a:rPr>
              <a:t>ježkovi </a:t>
            </a:r>
          </a:p>
          <a:p>
            <a:pPr marL="82296" indent="0">
              <a:buNone/>
            </a:pPr>
            <a:r>
              <a:rPr lang="cs-CZ" sz="2300" dirty="0"/>
              <a:t>už asi taky těžko ví. </a:t>
            </a:r>
          </a:p>
          <a:p>
            <a:pPr marL="82296" indent="0">
              <a:buNone/>
            </a:pPr>
            <a:r>
              <a:rPr lang="cs-CZ" sz="2300" dirty="0"/>
              <a:t>Myslím, že počínajíc </a:t>
            </a:r>
            <a:r>
              <a:rPr lang="cs-CZ" sz="2300" dirty="0" smtClean="0"/>
              <a:t>dneškem</a:t>
            </a:r>
          </a:p>
          <a:p>
            <a:pPr marL="82296" indent="0">
              <a:buNone/>
            </a:pPr>
            <a:r>
              <a:rPr lang="cs-CZ" sz="2300" dirty="0" smtClean="0"/>
              <a:t>Už se s ním neshledáme, s </a:t>
            </a:r>
            <a:r>
              <a:rPr lang="cs-CZ" sz="2300" b="1" i="1" dirty="0" smtClean="0">
                <a:solidFill>
                  <a:schemeClr val="accent3">
                    <a:lumMod val="75000"/>
                  </a:schemeClr>
                </a:solidFill>
              </a:rPr>
              <a:t>ježkem</a:t>
            </a:r>
            <a:r>
              <a:rPr lang="cs-CZ" sz="2300" dirty="0" smtClean="0"/>
              <a:t>.</a:t>
            </a:r>
          </a:p>
          <a:p>
            <a:pPr marL="1947672" lvl="8" indent="0">
              <a:buNone/>
            </a:pPr>
            <a:r>
              <a:rPr lang="cs-CZ" dirty="0" smtClean="0"/>
              <a:t>( Emanuel Frynta)</a:t>
            </a:r>
            <a:endParaRPr lang="cs-CZ" dirty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276560" y="1625317"/>
            <a:ext cx="3471904" cy="5616624"/>
          </a:xfrm>
        </p:spPr>
        <p:txBody>
          <a:bodyPr>
            <a:normAutofit fontScale="77500" lnSpcReduction="20000"/>
          </a:bodyPr>
          <a:lstStyle/>
          <a:p>
            <a:pPr marL="82296" indent="0">
              <a:buNone/>
            </a:pPr>
            <a:r>
              <a:rPr lang="cs-CZ" sz="2000" i="1" dirty="0" smtClean="0">
                <a:solidFill>
                  <a:srgbClr val="FF0000"/>
                </a:solidFill>
              </a:rPr>
              <a:t>Pád</a:t>
            </a:r>
          </a:p>
          <a:p>
            <a:pPr marL="82296" indent="0">
              <a:buNone/>
            </a:pPr>
            <a:r>
              <a:rPr lang="cs-CZ" sz="2000" i="1" dirty="0" smtClean="0"/>
              <a:t>1. ježci</a:t>
            </a:r>
          </a:p>
          <a:p>
            <a:pPr marL="82296" indent="0">
              <a:buNone/>
            </a:pPr>
            <a:endParaRPr lang="cs-CZ" sz="2000" i="1" dirty="0" smtClean="0"/>
          </a:p>
          <a:p>
            <a:pPr marL="82296" indent="0">
              <a:buNone/>
            </a:pPr>
            <a:endParaRPr lang="cs-CZ" sz="2000" i="1" dirty="0"/>
          </a:p>
          <a:p>
            <a:pPr marL="82296" indent="0">
              <a:buNone/>
            </a:pPr>
            <a:r>
              <a:rPr lang="cs-CZ" sz="2000" i="1" dirty="0" smtClean="0"/>
              <a:t>2. ježků</a:t>
            </a:r>
          </a:p>
          <a:p>
            <a:pPr marL="82296" indent="0">
              <a:buNone/>
            </a:pPr>
            <a:endParaRPr lang="cs-CZ" sz="2000" i="1" dirty="0" smtClean="0"/>
          </a:p>
          <a:p>
            <a:pPr marL="82296" indent="0">
              <a:buNone/>
            </a:pPr>
            <a:r>
              <a:rPr lang="cs-CZ" sz="2000" i="1" dirty="0" smtClean="0"/>
              <a:t>3. ježkům</a:t>
            </a:r>
          </a:p>
          <a:p>
            <a:pPr marL="82296" indent="0">
              <a:buNone/>
            </a:pPr>
            <a:endParaRPr lang="cs-CZ" sz="2000" i="1" dirty="0"/>
          </a:p>
          <a:p>
            <a:pPr marL="82296" indent="0">
              <a:buNone/>
            </a:pPr>
            <a:r>
              <a:rPr lang="cs-CZ" sz="2000" i="1" dirty="0" smtClean="0"/>
              <a:t>4. ježky</a:t>
            </a:r>
          </a:p>
          <a:p>
            <a:pPr marL="82296" indent="0">
              <a:buNone/>
            </a:pPr>
            <a:r>
              <a:rPr lang="cs-CZ" sz="2000" i="1" dirty="0" smtClean="0"/>
              <a:t>5. ježci!</a:t>
            </a:r>
          </a:p>
          <a:p>
            <a:pPr marL="82296" indent="0">
              <a:buNone/>
            </a:pPr>
            <a:endParaRPr lang="cs-CZ" sz="2000" i="1" dirty="0" smtClean="0"/>
          </a:p>
          <a:p>
            <a:pPr marL="82296" indent="0">
              <a:buNone/>
            </a:pPr>
            <a:endParaRPr lang="cs-CZ" sz="2000" i="1" dirty="0" smtClean="0"/>
          </a:p>
          <a:p>
            <a:pPr marL="82296" indent="0">
              <a:buNone/>
            </a:pPr>
            <a:r>
              <a:rPr lang="cs-CZ" sz="2000" i="1" dirty="0" smtClean="0">
                <a:solidFill>
                  <a:srgbClr val="FF0000"/>
                </a:solidFill>
              </a:rPr>
              <a:t>6. ježcích</a:t>
            </a:r>
          </a:p>
          <a:p>
            <a:pPr marL="82296" indent="0">
              <a:buNone/>
            </a:pPr>
            <a:endParaRPr lang="cs-CZ" sz="2000" i="1" dirty="0" smtClean="0"/>
          </a:p>
          <a:p>
            <a:pPr marL="82296" indent="0">
              <a:buNone/>
            </a:pPr>
            <a:endParaRPr lang="cs-CZ" sz="2000" i="1" dirty="0"/>
          </a:p>
          <a:p>
            <a:pPr marL="82296" indent="0">
              <a:buNone/>
            </a:pPr>
            <a:r>
              <a:rPr lang="cs-CZ" sz="2000" i="1" dirty="0" smtClean="0"/>
              <a:t>7. ježky</a:t>
            </a:r>
            <a:endParaRPr lang="cs-CZ" sz="2000" i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6660232" y="2996952"/>
            <a:ext cx="2088232" cy="287335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Pamatuj!</a:t>
            </a:r>
            <a:endParaRPr lang="cs-CZ" sz="1600" b="1" i="1" dirty="0" smtClean="0"/>
          </a:p>
          <a:p>
            <a:r>
              <a:rPr lang="cs-CZ" sz="1600" i="1" dirty="0" smtClean="0"/>
              <a:t>Podstatná jména rodu mužského </a:t>
            </a:r>
            <a:r>
              <a:rPr lang="cs-CZ" sz="1600" i="1" dirty="0"/>
              <a:t>životného zakončená </a:t>
            </a:r>
            <a:r>
              <a:rPr lang="cs-CZ" sz="1600" i="1" dirty="0" smtClean="0"/>
              <a:t>v </a:t>
            </a:r>
            <a:r>
              <a:rPr lang="cs-CZ" sz="1600" i="1" dirty="0"/>
              <a:t>1. p. j. č. na některou ze souhlásek </a:t>
            </a:r>
            <a:endParaRPr lang="cs-CZ" sz="1600" i="1" dirty="0" smtClean="0"/>
          </a:p>
          <a:p>
            <a:r>
              <a:rPr lang="cs-CZ" sz="1600" i="1" dirty="0" smtClean="0">
                <a:solidFill>
                  <a:srgbClr val="C00000"/>
                </a:solidFill>
              </a:rPr>
              <a:t>-</a:t>
            </a:r>
            <a:r>
              <a:rPr lang="cs-CZ" sz="1600" i="1" dirty="0">
                <a:solidFill>
                  <a:srgbClr val="C00000"/>
                </a:solidFill>
              </a:rPr>
              <a:t>g, -k, -h, -</a:t>
            </a:r>
            <a:r>
              <a:rPr lang="cs-CZ" sz="1600" i="1" dirty="0" smtClean="0">
                <a:solidFill>
                  <a:srgbClr val="C00000"/>
                </a:solidFill>
              </a:rPr>
              <a:t>ch </a:t>
            </a:r>
            <a:r>
              <a:rPr lang="cs-CZ" sz="1600" i="1" dirty="0" smtClean="0"/>
              <a:t>mají </a:t>
            </a:r>
            <a:r>
              <a:rPr lang="cs-CZ" sz="1600" i="1" dirty="0"/>
              <a:t>spisovnou koncovku v 6. p. mn. č. koncovku</a:t>
            </a:r>
            <a:r>
              <a:rPr lang="cs-CZ" sz="1600" i="1" dirty="0">
                <a:solidFill>
                  <a:srgbClr val="FF0000"/>
                </a:solidFill>
              </a:rPr>
              <a:t> -</a:t>
            </a:r>
            <a:r>
              <a:rPr lang="cs-CZ" sz="1600" i="1" dirty="0" err="1">
                <a:solidFill>
                  <a:srgbClr val="FF0000"/>
                </a:solidFill>
              </a:rPr>
              <a:t>ích</a:t>
            </a:r>
            <a:r>
              <a:rPr lang="cs-CZ" sz="1600" i="1" dirty="0" smtClean="0"/>
              <a:t>:</a:t>
            </a:r>
            <a:endParaRPr lang="cs-CZ" sz="1600" i="1" dirty="0"/>
          </a:p>
        </p:txBody>
      </p:sp>
      <p:pic>
        <p:nvPicPr>
          <p:cNvPr id="1026" name="Picture 2" descr="C:\Program Files (x86)\Microsoft Office\MEDIA\CAGCAT10\j029889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0010" y="5086812"/>
            <a:ext cx="873396" cy="762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86976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2000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20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20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/>
              <a:t>Zdroje: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000" i="1" dirty="0"/>
              <a:t>KRAUSOVÁ, Zdeňka; TERŠOVÁ, Renata. Český jazyk 6. Plzeň: Fraus, 2003, ISBN 80-7238-206-3. </a:t>
            </a:r>
            <a:endParaRPr lang="cs-CZ" sz="2000" i="1" dirty="0" smtClean="0"/>
          </a:p>
          <a:p>
            <a:pPr>
              <a:buFont typeface="Wingdings" pitchFamily="2" charset="2"/>
              <a:buChar char="q"/>
            </a:pPr>
            <a:endParaRPr lang="cs-CZ" sz="2000" i="1" dirty="0" smtClean="0"/>
          </a:p>
          <a:p>
            <a:pPr>
              <a:buFont typeface="Wingdings" pitchFamily="2" charset="2"/>
              <a:buChar char="q"/>
            </a:pPr>
            <a:r>
              <a:rPr lang="cs-CZ" sz="2000" i="1" dirty="0" smtClean="0"/>
              <a:t>Frynta, Emanuel. Písničky bez muziky.  Praha:  Argo, 2010,</a:t>
            </a:r>
          </a:p>
          <a:p>
            <a:pPr marL="82296" indent="0">
              <a:buNone/>
            </a:pPr>
            <a:r>
              <a:rPr lang="cs-CZ" sz="2000" i="1" dirty="0" smtClean="0"/>
              <a:t>     ISBN 9788025703304</a:t>
            </a:r>
          </a:p>
          <a:p>
            <a:pPr marL="82296" indent="0">
              <a:buNone/>
            </a:pPr>
            <a:endParaRPr lang="cs-CZ" sz="2000" i="1" dirty="0" smtClean="0"/>
          </a:p>
          <a:p>
            <a:pPr marL="342900" indent="-342900">
              <a:buFont typeface="Wingdings" pitchFamily="2" charset="2"/>
              <a:buChar char="q"/>
            </a:pPr>
            <a:r>
              <a:rPr lang="cs-CZ" sz="2000" i="1" dirty="0" smtClean="0"/>
              <a:t>www.office.microsoft.com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000" i="1" dirty="0"/>
          </a:p>
          <a:p>
            <a:pPr marL="342900" indent="-342900">
              <a:buFont typeface="Wingdings" pitchFamily="2" charset="2"/>
              <a:buChar char="q"/>
            </a:pPr>
            <a:r>
              <a:rPr lang="cs-CZ" sz="2000" i="1" dirty="0"/>
              <a:t>Obrázky z galerie Klipart</a:t>
            </a:r>
          </a:p>
          <a:p>
            <a:pPr marL="342900" indent="-342900">
              <a:buFont typeface="Wingdings" pitchFamily="2" charset="2"/>
              <a:buChar char="q"/>
            </a:pPr>
            <a:endParaRPr lang="cs-CZ" sz="2000" i="1" dirty="0"/>
          </a:p>
          <a:p>
            <a:pPr>
              <a:buFont typeface="Wingdings" pitchFamily="2" charset="2"/>
              <a:buChar char="q"/>
            </a:pPr>
            <a:endParaRPr lang="cs-CZ" sz="2000" i="1" dirty="0"/>
          </a:p>
          <a:p>
            <a:pPr>
              <a:buFont typeface="Wingdings" pitchFamily="2" charset="2"/>
              <a:buChar char="q"/>
            </a:pPr>
            <a:endParaRPr lang="cs-CZ" sz="2000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901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291</TotalTime>
  <Words>607</Words>
  <Application>Microsoft Office PowerPoint</Application>
  <PresentationFormat>Předvádění na obrazovce (4:3)</PresentationFormat>
  <Paragraphs>161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Prezentace aplikace PowerPoint</vt:lpstr>
      <vt:lpstr>Slova ohebná</vt:lpstr>
      <vt:lpstr>Skloňujeme nebo časujeme?</vt:lpstr>
      <vt:lpstr>Mluvnické tvary (kategorie) </vt:lpstr>
      <vt:lpstr>Slova se stejným kořenem mohou být buď jen tvary téhož slova ohebného, nebo jiným slovem (slovem příbuzným)</vt:lpstr>
      <vt:lpstr>Utvořte pomocí předpon a/nebo přípon</vt:lpstr>
      <vt:lpstr>Řešení: </vt:lpstr>
      <vt:lpstr>Rozlišujte u ohebných slov  slova příbuzná a tvary téhož slova </vt:lpstr>
      <vt:lpstr> Urči pád vyznačeného podstatného jména.  Čím je báseň zvláštní? Vyskloňuj podstatné jméno ježek v množném čísle. Urči vzor.  Ve kterém pádu neodpovídá tvar přesně vzoru? </vt:lpstr>
      <vt:lpstr>Řešení: Vzor pán </vt:lpstr>
      <vt:lpstr>Zdroje: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Jiřina Homolová</dc:creator>
  <cp:lastModifiedBy>Jiřina Homolová</cp:lastModifiedBy>
  <cp:revision>46</cp:revision>
  <dcterms:created xsi:type="dcterms:W3CDTF">2012-10-04T07:22:34Z</dcterms:created>
  <dcterms:modified xsi:type="dcterms:W3CDTF">2012-12-18T12:59:18Z</dcterms:modified>
</cp:coreProperties>
</file>