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10397-C87F-4FA8-A60D-9041A34F2C8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31880-879A-4279-95EE-D42B7BDE2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hiller" pitchFamily="82" charset="0"/>
              </a:rPr>
              <a:t>Organická chemie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hiller" pitchFamily="82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VY_32_INOVACE_41_</a:t>
            </a:r>
            <a:r>
              <a:rPr lang="cs-CZ" dirty="0">
                <a:solidFill>
                  <a:schemeClr val="tx1"/>
                </a:solidFill>
                <a:latin typeface="Chiller" pitchFamily="82" charset="0"/>
              </a:rPr>
              <a:t>Redoxní vlastnosti kovů a nekovů</a:t>
            </a: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Redoxní reakce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hiller" pitchFamily="82" charset="0"/>
              </a:rPr>
              <a:t>Redoxní děj- </a:t>
            </a:r>
            <a:r>
              <a:rPr lang="cs-CZ" dirty="0" err="1" smtClean="0">
                <a:latin typeface="Chiller" pitchFamily="82" charset="0"/>
              </a:rPr>
              <a:t>děj</a:t>
            </a:r>
            <a:r>
              <a:rPr lang="cs-CZ" dirty="0" smtClean="0">
                <a:latin typeface="Chiller" pitchFamily="82" charset="0"/>
              </a:rPr>
              <a:t>, při kterém probíhá alespoň jedna oxidace a jedna redukce</a:t>
            </a:r>
          </a:p>
          <a:p>
            <a:r>
              <a:rPr lang="cs-CZ" dirty="0" smtClean="0">
                <a:latin typeface="Chiller" pitchFamily="82" charset="0"/>
              </a:rPr>
              <a:t>Mění se oxidační čísla atomů</a:t>
            </a:r>
          </a:p>
          <a:p>
            <a:r>
              <a:rPr lang="cs-CZ" dirty="0" smtClean="0">
                <a:latin typeface="Chiller" pitchFamily="82" charset="0"/>
              </a:rPr>
              <a:t>Oxidace- zvyšování </a:t>
            </a:r>
            <a:r>
              <a:rPr lang="cs-CZ" dirty="0" err="1" smtClean="0">
                <a:latin typeface="Chiller" pitchFamily="82" charset="0"/>
              </a:rPr>
              <a:t>ox</a:t>
            </a:r>
            <a:r>
              <a:rPr lang="cs-CZ" dirty="0" smtClean="0">
                <a:latin typeface="Chiller" pitchFamily="82" charset="0"/>
              </a:rPr>
              <a:t>. Čísla H</a:t>
            </a:r>
            <a:r>
              <a:rPr lang="cs-CZ" baseline="30000" dirty="0" smtClean="0">
                <a:latin typeface="Chiller" pitchFamily="82" charset="0"/>
              </a:rPr>
              <a:t>0</a:t>
            </a:r>
            <a:r>
              <a:rPr lang="cs-CZ" dirty="0" smtClean="0">
                <a:latin typeface="Chiller" pitchFamily="82" charset="0"/>
              </a:rPr>
              <a:t> na H </a:t>
            </a:r>
            <a:r>
              <a:rPr lang="cs-CZ" baseline="30000" dirty="0" smtClean="0">
                <a:latin typeface="Chiller" pitchFamily="82" charset="0"/>
              </a:rPr>
              <a:t>+I</a:t>
            </a:r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Redukce- snižování oxidačního čísla H</a:t>
            </a:r>
            <a:r>
              <a:rPr lang="cs-CZ" baseline="30000" dirty="0" smtClean="0">
                <a:latin typeface="Chiller" pitchFamily="82" charset="0"/>
              </a:rPr>
              <a:t>+I</a:t>
            </a:r>
            <a:r>
              <a:rPr lang="cs-CZ" dirty="0" smtClean="0">
                <a:latin typeface="Chiller" pitchFamily="82" charset="0"/>
              </a:rPr>
              <a:t> na H</a:t>
            </a:r>
            <a:r>
              <a:rPr lang="cs-CZ" baseline="30000" dirty="0" smtClean="0">
                <a:latin typeface="Chiller" pitchFamily="82" charset="0"/>
              </a:rPr>
              <a:t>0</a:t>
            </a:r>
            <a:endParaRPr lang="cs-CZ" dirty="0" smtClean="0">
              <a:latin typeface="Chiller" pitchFamily="82" charset="0"/>
            </a:endParaRPr>
          </a:p>
          <a:p>
            <a:r>
              <a:rPr lang="cs-CZ" dirty="0">
                <a:latin typeface="Chiller" pitchFamily="82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Chiller" pitchFamily="82" charset="0"/>
              </a:rPr>
              <a:t>Cu</a:t>
            </a:r>
            <a:r>
              <a:rPr lang="cs-CZ" baseline="30000" dirty="0" smtClean="0">
                <a:solidFill>
                  <a:srgbClr val="FF0000"/>
                </a:solidFill>
                <a:latin typeface="Chiller" pitchFamily="82" charset="0"/>
              </a:rPr>
              <a:t>+II</a:t>
            </a:r>
            <a:r>
              <a:rPr lang="cs-CZ" dirty="0" smtClean="0">
                <a:latin typeface="Chiller" pitchFamily="82" charset="0"/>
              </a:rPr>
              <a:t> O +  </a:t>
            </a:r>
            <a:r>
              <a:rPr lang="cs-CZ" dirty="0" smtClean="0">
                <a:solidFill>
                  <a:srgbClr val="00B0F0"/>
                </a:solidFill>
                <a:latin typeface="Chiller" pitchFamily="82" charset="0"/>
              </a:rPr>
              <a:t>H</a:t>
            </a:r>
            <a:r>
              <a:rPr lang="cs-CZ" baseline="-25000" dirty="0" smtClean="0">
                <a:solidFill>
                  <a:srgbClr val="00B0F0"/>
                </a:solidFill>
                <a:latin typeface="Chiller" pitchFamily="82" charset="0"/>
              </a:rPr>
              <a:t>2</a:t>
            </a:r>
            <a:r>
              <a:rPr lang="cs-CZ" dirty="0" smtClean="0">
                <a:solidFill>
                  <a:srgbClr val="00B0F0"/>
                </a:solidFill>
                <a:latin typeface="Chiller" pitchFamily="82" charset="0"/>
              </a:rPr>
              <a:t>0 </a:t>
            </a:r>
            <a:r>
              <a:rPr lang="cs-CZ" baseline="-25000" dirty="0" smtClean="0">
                <a:latin typeface="Chiller" pitchFamily="82" charset="0"/>
              </a:rPr>
              <a:t>                               </a:t>
            </a:r>
            <a:r>
              <a:rPr lang="cs-CZ" dirty="0" smtClean="0">
                <a:solidFill>
                  <a:srgbClr val="FF0000"/>
                </a:solidFill>
                <a:latin typeface="Chiller" pitchFamily="82" charset="0"/>
              </a:rPr>
              <a:t>Cu0 </a:t>
            </a:r>
            <a:r>
              <a:rPr lang="cs-CZ" dirty="0" smtClean="0">
                <a:latin typeface="Chiller" pitchFamily="82" charset="0"/>
              </a:rPr>
              <a:t> +   </a:t>
            </a:r>
            <a:r>
              <a:rPr lang="cs-CZ" dirty="0" smtClean="0">
                <a:solidFill>
                  <a:srgbClr val="00B0F0"/>
                </a:solidFill>
                <a:latin typeface="Chiller" pitchFamily="82" charset="0"/>
              </a:rPr>
              <a:t>H</a:t>
            </a:r>
            <a:r>
              <a:rPr lang="cs-CZ" baseline="-25000" dirty="0" smtClean="0">
                <a:solidFill>
                  <a:srgbClr val="00B0F0"/>
                </a:solidFill>
                <a:latin typeface="Chiller" pitchFamily="82" charset="0"/>
              </a:rPr>
              <a:t>2</a:t>
            </a:r>
            <a:r>
              <a:rPr lang="cs-CZ" baseline="30000" dirty="0" smtClean="0">
                <a:solidFill>
                  <a:srgbClr val="00B0F0"/>
                </a:solidFill>
                <a:latin typeface="Chiller" pitchFamily="82" charset="0"/>
              </a:rPr>
              <a:t>+I</a:t>
            </a:r>
            <a:r>
              <a:rPr lang="cs-CZ" dirty="0" smtClean="0">
                <a:latin typeface="Chiller" pitchFamily="82" charset="0"/>
              </a:rPr>
              <a:t> O</a:t>
            </a:r>
          </a:p>
          <a:p>
            <a:r>
              <a:rPr lang="cs-CZ" dirty="0" smtClean="0">
                <a:solidFill>
                  <a:srgbClr val="00B0F0"/>
                </a:solidFill>
                <a:latin typeface="Chiller" pitchFamily="82" charset="0"/>
              </a:rPr>
              <a:t>Oxidace  u vodíku</a:t>
            </a:r>
          </a:p>
          <a:p>
            <a:r>
              <a:rPr lang="cs-CZ" dirty="0" smtClean="0">
                <a:solidFill>
                  <a:srgbClr val="FF0000"/>
                </a:solidFill>
                <a:latin typeface="Chiller" pitchFamily="82" charset="0"/>
              </a:rPr>
              <a:t>Redukce u mědi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  <a:latin typeface="Chiller" pitchFamily="82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347864" y="4365104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Chiller" pitchFamily="82" charset="0"/>
              </a:rPr>
              <a:t>Beketovova</a:t>
            </a:r>
            <a:r>
              <a:rPr lang="cs-CZ" dirty="0" smtClean="0">
                <a:latin typeface="Chiller" pitchFamily="82" charset="0"/>
              </a:rPr>
              <a:t> řada kovů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Ruský fyzikální chemik sestavil kovy dle standardního elektrodového potenciálu.</a:t>
            </a:r>
          </a:p>
          <a:p>
            <a:r>
              <a:rPr lang="cs-CZ" dirty="0" smtClean="0">
                <a:latin typeface="Chiller" pitchFamily="82" charset="0"/>
              </a:rPr>
              <a:t>Využití redoxních vlastností kovů.</a:t>
            </a:r>
          </a:p>
          <a:p>
            <a:r>
              <a:rPr lang="cs-CZ" dirty="0" smtClean="0">
                <a:latin typeface="Chiller" pitchFamily="82" charset="0"/>
              </a:rPr>
              <a:t>Řada je rozdělena vodíkem na ušlechtilé a neušlechtilé kovy.</a:t>
            </a:r>
          </a:p>
          <a:p>
            <a:r>
              <a:rPr lang="cs-CZ" dirty="0" smtClean="0">
                <a:latin typeface="Chiller" pitchFamily="82" charset="0"/>
              </a:rPr>
              <a:t>Má několik verzí.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Řada kovů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Chiller" pitchFamily="82" charset="0"/>
              </a:rPr>
              <a:t>Na  Ca  Mg  </a:t>
            </a:r>
            <a:r>
              <a:rPr lang="cs-CZ" dirty="0" err="1" smtClean="0">
                <a:latin typeface="Chiller" pitchFamily="82" charset="0"/>
              </a:rPr>
              <a:t>Al</a:t>
            </a:r>
            <a:r>
              <a:rPr lang="cs-CZ" dirty="0" smtClean="0">
                <a:latin typeface="Chiller" pitchFamily="82" charset="0"/>
              </a:rPr>
              <a:t>    </a:t>
            </a:r>
            <a:r>
              <a:rPr lang="cs-CZ" dirty="0" err="1" smtClean="0">
                <a:latin typeface="Chiller" pitchFamily="82" charset="0"/>
              </a:rPr>
              <a:t>Zn</a:t>
            </a:r>
            <a:r>
              <a:rPr lang="cs-CZ" dirty="0" smtClean="0">
                <a:latin typeface="Chiller" pitchFamily="82" charset="0"/>
              </a:rPr>
              <a:t>  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 </a:t>
            </a:r>
            <a:r>
              <a:rPr lang="cs-CZ" dirty="0" err="1" smtClean="0">
                <a:latin typeface="Chiller" pitchFamily="82" charset="0"/>
              </a:rPr>
              <a:t>Pb</a:t>
            </a:r>
            <a:r>
              <a:rPr lang="cs-CZ" dirty="0" smtClean="0">
                <a:latin typeface="Chiller" pitchFamily="82" charset="0"/>
              </a:rPr>
              <a:t>   </a:t>
            </a:r>
            <a:r>
              <a:rPr lang="cs-CZ" dirty="0" smtClean="0">
                <a:solidFill>
                  <a:srgbClr val="00B0F0"/>
                </a:solidFill>
                <a:latin typeface="Chiller" pitchFamily="82" charset="0"/>
              </a:rPr>
              <a:t>H</a:t>
            </a:r>
            <a:r>
              <a:rPr lang="cs-CZ" baseline="-25000" dirty="0" smtClean="0">
                <a:solidFill>
                  <a:srgbClr val="00B0F0"/>
                </a:solidFill>
                <a:latin typeface="Chiller" pitchFamily="82" charset="0"/>
              </a:rPr>
              <a:t>2 </a:t>
            </a:r>
            <a:r>
              <a:rPr lang="cs-CZ" baseline="-25000" dirty="0" smtClean="0">
                <a:latin typeface="Chiller" pitchFamily="82" charset="0"/>
              </a:rPr>
              <a:t> </a:t>
            </a:r>
            <a:r>
              <a:rPr lang="cs-CZ" dirty="0" smtClean="0">
                <a:latin typeface="Chiller" pitchFamily="82" charset="0"/>
              </a:rPr>
              <a:t>    </a:t>
            </a:r>
            <a:r>
              <a:rPr lang="cs-CZ" dirty="0" err="1" smtClean="0">
                <a:latin typeface="Chiller" pitchFamily="82" charset="0"/>
              </a:rPr>
              <a:t>Cu</a:t>
            </a:r>
            <a:r>
              <a:rPr lang="cs-CZ" dirty="0" smtClean="0">
                <a:latin typeface="Chiller" pitchFamily="82" charset="0"/>
              </a:rPr>
              <a:t>  </a:t>
            </a:r>
            <a:r>
              <a:rPr lang="cs-CZ" dirty="0" err="1" smtClean="0">
                <a:latin typeface="Chiller" pitchFamily="82" charset="0"/>
              </a:rPr>
              <a:t>Ag</a:t>
            </a:r>
            <a:r>
              <a:rPr lang="cs-CZ" dirty="0" smtClean="0">
                <a:latin typeface="Chiller" pitchFamily="82" charset="0"/>
              </a:rPr>
              <a:t>  Au  </a:t>
            </a:r>
            <a:r>
              <a:rPr lang="cs-CZ" dirty="0" err="1" smtClean="0">
                <a:latin typeface="Chiller" pitchFamily="82" charset="0"/>
              </a:rPr>
              <a:t>Pt</a:t>
            </a:r>
            <a:endParaRPr lang="cs-CZ" dirty="0" smtClean="0">
              <a:latin typeface="Chiller" pitchFamily="82" charset="0"/>
            </a:endParaRPr>
          </a:p>
          <a:p>
            <a:pPr>
              <a:buNone/>
            </a:pPr>
            <a:endParaRPr lang="cs-CZ" dirty="0">
              <a:latin typeface="Chiller" pitchFamily="82" charset="0"/>
            </a:endParaRPr>
          </a:p>
          <a:p>
            <a:pPr>
              <a:buNone/>
            </a:pPr>
            <a:r>
              <a:rPr lang="cs-CZ" sz="2800" dirty="0" smtClean="0">
                <a:latin typeface="Chiller" pitchFamily="82" charset="0"/>
              </a:rPr>
              <a:t>Na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</a:t>
            </a:r>
            <a:r>
              <a:rPr lang="cs-CZ" sz="2800" dirty="0" err="1" smtClean="0">
                <a:latin typeface="Chiller" pitchFamily="82" charset="0"/>
              </a:rPr>
              <a:t>Ca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II</a:t>
            </a:r>
            <a:r>
              <a:rPr lang="cs-CZ" sz="2800" dirty="0" err="1" smtClean="0">
                <a:latin typeface="Chiller" pitchFamily="82" charset="0"/>
              </a:rPr>
              <a:t>Mg</a:t>
            </a:r>
            <a:r>
              <a:rPr lang="cs-CZ" sz="2800" baseline="30000" dirty="0" smtClean="0">
                <a:latin typeface="Chiller" pitchFamily="82" charset="0"/>
              </a:rPr>
              <a:t>+II</a:t>
            </a:r>
            <a:r>
              <a:rPr lang="cs-CZ" sz="2800" dirty="0" smtClean="0">
                <a:latin typeface="Chiller" pitchFamily="82" charset="0"/>
              </a:rPr>
              <a:t>AI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III</a:t>
            </a:r>
            <a:r>
              <a:rPr lang="cs-CZ" sz="2800" dirty="0" err="1" smtClean="0">
                <a:latin typeface="Chiller" pitchFamily="82" charset="0"/>
              </a:rPr>
              <a:t>Zn</a:t>
            </a:r>
            <a:r>
              <a:rPr lang="cs-CZ" sz="2800" baseline="30000" dirty="0" smtClean="0">
                <a:latin typeface="Chiller" pitchFamily="82" charset="0"/>
              </a:rPr>
              <a:t>+II</a:t>
            </a:r>
            <a:r>
              <a:rPr lang="cs-CZ" sz="2800" dirty="0" smtClean="0">
                <a:latin typeface="Chiller" pitchFamily="82" charset="0"/>
              </a:rPr>
              <a:t> </a:t>
            </a:r>
            <a:r>
              <a:rPr lang="cs-CZ" sz="2800" dirty="0" err="1" smtClean="0">
                <a:latin typeface="Chiller" pitchFamily="82" charset="0"/>
              </a:rPr>
              <a:t>Fe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II</a:t>
            </a:r>
            <a:r>
              <a:rPr lang="cs-CZ" sz="2800" dirty="0" err="1" smtClean="0">
                <a:latin typeface="Chiller" pitchFamily="82" charset="0"/>
              </a:rPr>
              <a:t>Pb</a:t>
            </a:r>
            <a:r>
              <a:rPr lang="cs-CZ" sz="2800" baseline="30000" dirty="0" smtClean="0">
                <a:latin typeface="Chiller" pitchFamily="82" charset="0"/>
              </a:rPr>
              <a:t>+II </a:t>
            </a:r>
            <a:r>
              <a:rPr lang="cs-CZ" sz="2800" dirty="0" smtClean="0">
                <a:solidFill>
                  <a:srgbClr val="00B0F0"/>
                </a:solidFill>
                <a:latin typeface="Chiller" pitchFamily="82" charset="0"/>
              </a:rPr>
              <a:t>2H</a:t>
            </a:r>
            <a:r>
              <a:rPr lang="cs-CZ" sz="2800" baseline="-25000" dirty="0" smtClean="0">
                <a:solidFill>
                  <a:srgbClr val="00B0F0"/>
                </a:solidFill>
                <a:latin typeface="Chiller" pitchFamily="82" charset="0"/>
              </a:rPr>
              <a:t>2 </a:t>
            </a:r>
            <a:r>
              <a:rPr lang="cs-CZ" sz="2800" baseline="-25000" dirty="0" smtClean="0">
                <a:latin typeface="Chiller" pitchFamily="82" charset="0"/>
              </a:rPr>
              <a:t>      </a:t>
            </a:r>
            <a:r>
              <a:rPr lang="cs-CZ" sz="2800" dirty="0" err="1" smtClean="0">
                <a:latin typeface="Chiller" pitchFamily="82" charset="0"/>
              </a:rPr>
              <a:t>Cu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II</a:t>
            </a:r>
            <a:r>
              <a:rPr lang="cs-CZ" sz="2800" dirty="0" err="1" smtClean="0">
                <a:latin typeface="Chiller" pitchFamily="82" charset="0"/>
              </a:rPr>
              <a:t>Ag</a:t>
            </a:r>
            <a:r>
              <a:rPr lang="cs-CZ" sz="2800" baseline="30000" dirty="0" smtClean="0">
                <a:latin typeface="Chiller" pitchFamily="82" charset="0"/>
              </a:rPr>
              <a:t>+</a:t>
            </a:r>
            <a:r>
              <a:rPr lang="cs-CZ" sz="2800" baseline="30000" dirty="0" err="1" smtClean="0">
                <a:latin typeface="Chiller" pitchFamily="82" charset="0"/>
              </a:rPr>
              <a:t>I</a:t>
            </a:r>
            <a:r>
              <a:rPr lang="cs-CZ" sz="2800" dirty="0" err="1" smtClean="0">
                <a:latin typeface="Chiller" pitchFamily="82" charset="0"/>
              </a:rPr>
              <a:t>Au</a:t>
            </a:r>
            <a:r>
              <a:rPr lang="cs-CZ" sz="2800" baseline="30000" dirty="0" smtClean="0">
                <a:latin typeface="Chiller" pitchFamily="82" charset="0"/>
              </a:rPr>
              <a:t>+III</a:t>
            </a:r>
            <a:r>
              <a:rPr lang="cs-CZ" sz="2800" dirty="0" smtClean="0">
                <a:latin typeface="Chiller" pitchFamily="82" charset="0"/>
              </a:rPr>
              <a:t> </a:t>
            </a:r>
            <a:r>
              <a:rPr lang="cs-CZ" sz="2800" dirty="0" err="1" smtClean="0">
                <a:latin typeface="Chiller" pitchFamily="82" charset="0"/>
              </a:rPr>
              <a:t>Pt</a:t>
            </a:r>
            <a:r>
              <a:rPr lang="cs-CZ" sz="2800" baseline="30000" dirty="0" smtClean="0">
                <a:latin typeface="Chiller" pitchFamily="82" charset="0"/>
              </a:rPr>
              <a:t>+II</a:t>
            </a:r>
            <a:endParaRPr lang="cs-CZ" sz="2800" dirty="0" smtClean="0">
              <a:latin typeface="Chiller" pitchFamily="82" charset="0"/>
            </a:endParaRPr>
          </a:p>
          <a:p>
            <a:pPr>
              <a:buNone/>
            </a:pPr>
            <a:endParaRPr lang="cs-CZ" dirty="0">
              <a:latin typeface="Chiller" pitchFamily="82" charset="0"/>
            </a:endParaRPr>
          </a:p>
          <a:p>
            <a:pPr>
              <a:buNone/>
            </a:pPr>
            <a:r>
              <a:rPr lang="cs-CZ" dirty="0" smtClean="0">
                <a:latin typeface="Chiller" pitchFamily="82" charset="0"/>
              </a:rPr>
              <a:t> neušlechtilé kovy                         ušlechtilé kovy</a:t>
            </a:r>
          </a:p>
          <a:p>
            <a:pPr>
              <a:buNone/>
            </a:pPr>
            <a:endParaRPr lang="cs-CZ" dirty="0">
              <a:latin typeface="Chiller" pitchFamily="82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004048" y="2492896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539552" y="2492896"/>
            <a:ext cx="43924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Kov je schopen vyredukovat kovy z roztoků stojících od něho v řadě napravo- i vodík</a:t>
            </a:r>
          </a:p>
          <a:p>
            <a:r>
              <a:rPr lang="cs-CZ" dirty="0" smtClean="0">
                <a:latin typeface="Chiller" pitchFamily="82" charset="0"/>
              </a:rPr>
              <a:t>Kov nalevo od vodíku je schopen vyredukovat vodík a sebe zoxidovat.</a:t>
            </a:r>
          </a:p>
          <a:p>
            <a:r>
              <a:rPr lang="cs-CZ" dirty="0" smtClean="0">
                <a:latin typeface="Chiller" pitchFamily="82" charset="0"/>
              </a:rPr>
              <a:t>Směrem dolů v řadě dochází k oxidaci.</a:t>
            </a:r>
          </a:p>
          <a:p>
            <a:r>
              <a:rPr lang="cs-CZ" dirty="0">
                <a:latin typeface="Chiller" pitchFamily="82" charset="0"/>
              </a:rPr>
              <a:t> </a:t>
            </a:r>
            <a:r>
              <a:rPr lang="cs-CZ" dirty="0" smtClean="0">
                <a:latin typeface="Chiller" pitchFamily="82" charset="0"/>
              </a:rPr>
              <a:t>směrem nahoru </a:t>
            </a:r>
            <a:r>
              <a:rPr lang="cs-CZ" dirty="0" smtClean="0">
                <a:latin typeface="Chiller" pitchFamily="82" charset="0"/>
              </a:rPr>
              <a:t>k redukci</a:t>
            </a:r>
            <a:r>
              <a:rPr lang="cs-CZ" dirty="0" smtClean="0">
                <a:latin typeface="Chiller" pitchFamily="82" charset="0"/>
              </a:rPr>
              <a:t>.</a:t>
            </a:r>
          </a:p>
          <a:p>
            <a:r>
              <a:rPr lang="pt-BR" dirty="0" smtClean="0">
                <a:latin typeface="Chiller" pitchFamily="82" charset="0"/>
              </a:rPr>
              <a:t>2 Na + H</a:t>
            </a:r>
            <a:r>
              <a:rPr lang="pt-BR" baseline="-25000" dirty="0" smtClean="0">
                <a:latin typeface="Chiller" pitchFamily="82" charset="0"/>
              </a:rPr>
              <a:t>2</a:t>
            </a:r>
            <a:r>
              <a:rPr lang="pt-BR" dirty="0" smtClean="0">
                <a:latin typeface="Chiller" pitchFamily="82" charset="0"/>
              </a:rPr>
              <a:t>SO</a:t>
            </a:r>
            <a:r>
              <a:rPr lang="pt-BR" baseline="-25000" dirty="0" smtClean="0">
                <a:latin typeface="Chiller" pitchFamily="82" charset="0"/>
              </a:rPr>
              <a:t>4</a:t>
            </a:r>
            <a:r>
              <a:rPr lang="pt-BR" dirty="0" smtClean="0">
                <a:latin typeface="Chiller" pitchFamily="82" charset="0"/>
              </a:rPr>
              <a:t> →  Na</a:t>
            </a:r>
            <a:r>
              <a:rPr lang="pt-BR" baseline="-25000" dirty="0" smtClean="0">
                <a:latin typeface="Chiller" pitchFamily="82" charset="0"/>
              </a:rPr>
              <a:t>2</a:t>
            </a:r>
            <a:r>
              <a:rPr lang="cs-CZ" baseline="-25000" dirty="0" smtClean="0">
                <a:latin typeface="Chiller" pitchFamily="82" charset="0"/>
              </a:rPr>
              <a:t> </a:t>
            </a:r>
            <a:r>
              <a:rPr lang="pt-BR" dirty="0" smtClean="0">
                <a:latin typeface="Chiller" pitchFamily="82" charset="0"/>
              </a:rPr>
              <a:t>SO</a:t>
            </a:r>
            <a:r>
              <a:rPr lang="pt-BR" baseline="-25000" dirty="0" smtClean="0">
                <a:latin typeface="Chiller" pitchFamily="82" charset="0"/>
              </a:rPr>
              <a:t>4</a:t>
            </a:r>
            <a:r>
              <a:rPr lang="cs-CZ" dirty="0" smtClean="0">
                <a:latin typeface="Chiller" pitchFamily="82" charset="0"/>
              </a:rPr>
              <a:t> + H</a:t>
            </a:r>
            <a:r>
              <a:rPr lang="cs-CZ" baseline="-25000" dirty="0" smtClean="0">
                <a:latin typeface="Chiller" pitchFamily="82" charset="0"/>
              </a:rPr>
              <a:t>2</a:t>
            </a:r>
          </a:p>
          <a:p>
            <a:r>
              <a:rPr lang="cs-CZ" dirty="0" err="1" smtClean="0">
                <a:latin typeface="Chiller" pitchFamily="82" charset="0"/>
              </a:rPr>
              <a:t>Zn</a:t>
            </a:r>
            <a:r>
              <a:rPr lang="cs-CZ" dirty="0" smtClean="0">
                <a:latin typeface="Chiller" pitchFamily="82" charset="0"/>
              </a:rPr>
              <a:t> + CuSO</a:t>
            </a:r>
            <a:r>
              <a:rPr lang="cs-CZ" baseline="-25000" dirty="0" smtClean="0">
                <a:latin typeface="Chiller" pitchFamily="82" charset="0"/>
              </a:rPr>
              <a:t>4</a:t>
            </a:r>
            <a:r>
              <a:rPr lang="cs-CZ" dirty="0" smtClean="0">
                <a:latin typeface="Chiller" pitchFamily="82" charset="0"/>
              </a:rPr>
              <a:t> →  ZnSO</a:t>
            </a:r>
            <a:r>
              <a:rPr lang="cs-CZ" baseline="-25000" dirty="0" smtClean="0">
                <a:latin typeface="Chiller" pitchFamily="82" charset="0"/>
              </a:rPr>
              <a:t>4</a:t>
            </a:r>
            <a:r>
              <a:rPr lang="cs-CZ" dirty="0" smtClean="0">
                <a:latin typeface="Chiller" pitchFamily="82" charset="0"/>
              </a:rPr>
              <a:t> + </a:t>
            </a:r>
            <a:r>
              <a:rPr lang="cs-CZ" dirty="0" err="1" smtClean="0">
                <a:latin typeface="Chiller" pitchFamily="82" charset="0"/>
              </a:rPr>
              <a:t>Cu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hiller" pitchFamily="82" charset="0"/>
              </a:rPr>
              <a:t>Vytvořeno jako DUM do předmětu chemie na ZŠ a MŠ 17.listopadu 1325, Mladá Boleslav </a:t>
            </a:r>
            <a:r>
              <a:rPr lang="cs-CZ" smtClean="0">
                <a:latin typeface="Chiller" pitchFamily="82" charset="0"/>
              </a:rPr>
              <a:t>pro </a:t>
            </a:r>
            <a:r>
              <a:rPr lang="cs-CZ" smtClean="0">
                <a:latin typeface="Chiller" pitchFamily="82" charset="0"/>
              </a:rPr>
              <a:t>9.ročník </a:t>
            </a:r>
            <a:r>
              <a:rPr lang="cs-CZ" dirty="0" smtClean="0">
                <a:latin typeface="Chiller" pitchFamily="82" charset="0"/>
              </a:rPr>
              <a:t>základní školy.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slouží k doplnění učiva o chemii.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je vhodné prezentovat pomocí  interaktivní tabule.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byl vytvořen a pilotován v </a:t>
            </a:r>
            <a:r>
              <a:rPr lang="cs-CZ" dirty="0" smtClean="0">
                <a:latin typeface="Chiller" pitchFamily="82" charset="0"/>
              </a:rPr>
              <a:t>I</a:t>
            </a:r>
            <a:r>
              <a:rPr lang="cs-CZ" dirty="0" smtClean="0">
                <a:latin typeface="Chiller" pitchFamily="82" charset="0"/>
              </a:rPr>
              <a:t>. pololetí školního roku </a:t>
            </a:r>
            <a:r>
              <a:rPr lang="cs-CZ" dirty="0" smtClean="0">
                <a:latin typeface="Chiller" pitchFamily="82" charset="0"/>
              </a:rPr>
              <a:t>2011/2012.</a:t>
            </a:r>
            <a:endParaRPr lang="cs-CZ" dirty="0" smtClean="0">
              <a:latin typeface="Chiller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Citace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Vlastní zdroje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254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Organická chemie</vt:lpstr>
      <vt:lpstr>Redoxní reakce</vt:lpstr>
      <vt:lpstr>Beketovova řada kovů</vt:lpstr>
      <vt:lpstr>Řada kovů</vt:lpstr>
      <vt:lpstr>Prezentace aplikace PowerPoint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Redoxní vlastnosti kovů a nekovů </dc:title>
  <dc:creator>Mamka</dc:creator>
  <cp:lastModifiedBy>Iva Hirschová</cp:lastModifiedBy>
  <cp:revision>6</cp:revision>
  <dcterms:created xsi:type="dcterms:W3CDTF">2012-07-24T09:56:11Z</dcterms:created>
  <dcterms:modified xsi:type="dcterms:W3CDTF">2012-11-22T16:57:16Z</dcterms:modified>
</cp:coreProperties>
</file>