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41C47-D4C1-4B62-BF52-73CC62E671E7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B6661-F8DE-4BC4-A55D-504799EAFE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Organická chemie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3096344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hiller" pitchFamily="82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Chiller" pitchFamily="82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Chiller" pitchFamily="82" charset="0"/>
              </a:rPr>
              <a:t>VY_32_INOVACE_42_Výroba železa</a:t>
            </a: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Chiller" pitchFamily="82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hiller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Chiller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Chiller" pitchFamily="82" charset="0"/>
              </a:rPr>
              <a:t>Fe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Co je vůbec železo?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Je to kov</a:t>
            </a:r>
          </a:p>
          <a:p>
            <a:r>
              <a:rPr lang="cs-CZ" dirty="0" smtClean="0">
                <a:latin typeface="Chiller" pitchFamily="82" charset="0"/>
              </a:rPr>
              <a:t>Nejrozšířenější kov  dnešní doby</a:t>
            </a:r>
          </a:p>
          <a:p>
            <a:r>
              <a:rPr lang="cs-CZ" dirty="0">
                <a:latin typeface="Chiller" pitchFamily="82" charset="0"/>
              </a:rPr>
              <a:t> P</a:t>
            </a:r>
            <a:r>
              <a:rPr lang="cs-CZ" dirty="0" smtClean="0">
                <a:latin typeface="Chiller" pitchFamily="82" charset="0"/>
              </a:rPr>
              <a:t>rvek VIII.B skupiny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Protonové číslo je 26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Výroba  </a:t>
            </a:r>
            <a:r>
              <a:rPr lang="cs-CZ" dirty="0" err="1" smtClean="0">
                <a:latin typeface="Chiller" pitchFamily="82" charset="0"/>
              </a:rPr>
              <a:t>Fe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hiller" pitchFamily="82" charset="0"/>
              </a:rPr>
              <a:t>Výroba z rud obsahujících oxid železitý.Získává se z rud jejich redukcí.</a:t>
            </a:r>
          </a:p>
          <a:p>
            <a:r>
              <a:rPr lang="cs-CZ" dirty="0" smtClean="0">
                <a:solidFill>
                  <a:srgbClr val="FF0000"/>
                </a:solidFill>
                <a:latin typeface="Chiller" pitchFamily="82" charset="0"/>
              </a:rPr>
              <a:t>Redukce </a:t>
            </a:r>
          </a:p>
          <a:p>
            <a:r>
              <a:rPr lang="pl-PL" dirty="0" smtClean="0">
                <a:latin typeface="Chiller" pitchFamily="82" charset="0"/>
              </a:rPr>
              <a:t> CO +3 Fe</a:t>
            </a:r>
            <a:r>
              <a:rPr lang="pl-PL" baseline="-25000" dirty="0" smtClean="0">
                <a:latin typeface="Chiller" pitchFamily="82" charset="0"/>
              </a:rPr>
              <a:t>2</a:t>
            </a:r>
            <a:r>
              <a:rPr lang="pl-PL" dirty="0" smtClean="0">
                <a:latin typeface="Chiller" pitchFamily="82" charset="0"/>
              </a:rPr>
              <a:t>O</a:t>
            </a:r>
            <a:r>
              <a:rPr lang="pl-PL" baseline="-25000" dirty="0" smtClean="0">
                <a:latin typeface="Chiller" pitchFamily="82" charset="0"/>
              </a:rPr>
              <a:t>3</a:t>
            </a:r>
            <a:r>
              <a:rPr lang="pl-PL" dirty="0" smtClean="0">
                <a:latin typeface="Chiller" pitchFamily="82" charset="0"/>
              </a:rPr>
              <a:t>  → 2 Fe</a:t>
            </a:r>
            <a:r>
              <a:rPr lang="pl-PL" baseline="-25000" dirty="0" smtClean="0">
                <a:latin typeface="Chiller" pitchFamily="82" charset="0"/>
              </a:rPr>
              <a:t>3</a:t>
            </a:r>
            <a:r>
              <a:rPr lang="pl-PL" dirty="0" smtClean="0">
                <a:latin typeface="Chiller" pitchFamily="82" charset="0"/>
              </a:rPr>
              <a:t>O</a:t>
            </a:r>
            <a:r>
              <a:rPr lang="pl-PL" baseline="-25000" dirty="0" smtClean="0">
                <a:latin typeface="Chiller" pitchFamily="82" charset="0"/>
              </a:rPr>
              <a:t>4</a:t>
            </a:r>
            <a:r>
              <a:rPr lang="pl-PL" dirty="0" smtClean="0">
                <a:latin typeface="Chiller" pitchFamily="82" charset="0"/>
              </a:rPr>
              <a:t> + CO</a:t>
            </a:r>
            <a:r>
              <a:rPr lang="pl-PL" baseline="-25000" dirty="0" smtClean="0">
                <a:latin typeface="Chiller" pitchFamily="82" charset="0"/>
              </a:rPr>
              <a:t>2</a:t>
            </a:r>
          </a:p>
          <a:p>
            <a:endParaRPr lang="pl-PL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Fe</a:t>
            </a:r>
            <a:r>
              <a:rPr lang="cs-CZ" baseline="-25000" dirty="0" smtClean="0">
                <a:latin typeface="Chiller" pitchFamily="82" charset="0"/>
              </a:rPr>
              <a:t>2</a:t>
            </a:r>
            <a:r>
              <a:rPr lang="cs-CZ" dirty="0" smtClean="0">
                <a:latin typeface="Chiller" pitchFamily="82" charset="0"/>
              </a:rPr>
              <a:t>O</a:t>
            </a:r>
            <a:r>
              <a:rPr lang="cs-CZ" baseline="-25000" dirty="0" smtClean="0">
                <a:latin typeface="Chiller" pitchFamily="82" charset="0"/>
              </a:rPr>
              <a:t>3</a:t>
            </a:r>
            <a:r>
              <a:rPr lang="cs-CZ" dirty="0" smtClean="0">
                <a:latin typeface="Chiller" pitchFamily="82" charset="0"/>
              </a:rPr>
              <a:t> + 3 C →  3 CO + 2 </a:t>
            </a:r>
            <a:r>
              <a:rPr lang="cs-CZ" dirty="0" err="1" smtClean="0">
                <a:latin typeface="Chiller" pitchFamily="82" charset="0"/>
              </a:rPr>
              <a:t>Fe</a:t>
            </a:r>
            <a:endParaRPr lang="cs-CZ" dirty="0" smtClean="0">
              <a:latin typeface="Chiller" pitchFamily="82" charset="0"/>
            </a:endParaRPr>
          </a:p>
          <a:p>
            <a:endParaRPr lang="pl-PL" baseline="-25000" dirty="0" smtClean="0">
              <a:latin typeface="Chiller" pitchFamily="82" charset="0"/>
            </a:endParaRPr>
          </a:p>
          <a:p>
            <a:r>
              <a:rPr lang="pl-PL" dirty="0" smtClean="0">
                <a:solidFill>
                  <a:srgbClr val="00B050"/>
                </a:solidFill>
                <a:latin typeface="Chiller" pitchFamily="82" charset="0"/>
              </a:rPr>
              <a:t>Spalování</a:t>
            </a:r>
          </a:p>
          <a:p>
            <a:r>
              <a:rPr lang="pl-PL" dirty="0" smtClean="0">
                <a:latin typeface="Chiller" pitchFamily="82" charset="0"/>
              </a:rPr>
              <a:t>CaCO</a:t>
            </a:r>
            <a:r>
              <a:rPr lang="pl-PL" baseline="-25000" dirty="0" smtClean="0">
                <a:latin typeface="Chiller" pitchFamily="82" charset="0"/>
              </a:rPr>
              <a:t>3</a:t>
            </a:r>
            <a:r>
              <a:rPr lang="pl-PL" dirty="0" smtClean="0">
                <a:latin typeface="Chiller" pitchFamily="82" charset="0"/>
              </a:rPr>
              <a:t> → CaO + CO</a:t>
            </a:r>
            <a:r>
              <a:rPr lang="pl-PL" baseline="-25000" dirty="0" smtClean="0">
                <a:latin typeface="Chiller" pitchFamily="82" charset="0"/>
              </a:rPr>
              <a:t>2</a:t>
            </a:r>
            <a:endParaRPr lang="pl-PL" dirty="0" smtClean="0">
              <a:latin typeface="Chiller" pitchFamily="82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Redukce probíhá ve vysoké peci. </a:t>
            </a:r>
          </a:p>
          <a:p>
            <a:r>
              <a:rPr lang="cs-CZ" dirty="0" smtClean="0">
                <a:latin typeface="Chiller" pitchFamily="82" charset="0"/>
              </a:rPr>
              <a:t>Pec výška cca 50 m., šířka cca 15 m.</a:t>
            </a:r>
          </a:p>
          <a:p>
            <a:r>
              <a:rPr lang="cs-CZ" dirty="0" smtClean="0">
                <a:latin typeface="Chiller" pitchFamily="82" charset="0"/>
              </a:rPr>
              <a:t>Zhotovena ze žáruvzdorného materiálu</a:t>
            </a:r>
          </a:p>
          <a:p>
            <a:r>
              <a:rPr lang="cs-CZ" dirty="0" smtClean="0">
                <a:latin typeface="Chiller" pitchFamily="82" charset="0"/>
              </a:rPr>
              <a:t>Plnění shora koksem, vápencem a </a:t>
            </a:r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>
                <a:latin typeface="Chiller" pitchFamily="82" charset="0"/>
              </a:rPr>
              <a:t> rudou.</a:t>
            </a:r>
          </a:p>
          <a:p>
            <a:r>
              <a:rPr lang="cs-CZ" dirty="0" smtClean="0">
                <a:latin typeface="Chiller" pitchFamily="82" charset="0"/>
              </a:rPr>
              <a:t>Do spodních částí je vháněn předehřátý vzduch obohacený o kyslík.</a:t>
            </a:r>
          </a:p>
          <a:p>
            <a:r>
              <a:rPr lang="cs-CZ" dirty="0" smtClean="0">
                <a:latin typeface="Chiller" pitchFamily="82" charset="0"/>
              </a:rPr>
              <a:t>Koks svým spalováním vytváří </a:t>
            </a:r>
            <a:r>
              <a:rPr lang="cs-CZ" dirty="0" err="1" smtClean="0">
                <a:latin typeface="Chiller" pitchFamily="82" charset="0"/>
              </a:rPr>
              <a:t>teplotuv</a:t>
            </a:r>
            <a:r>
              <a:rPr lang="cs-CZ" dirty="0" smtClean="0">
                <a:latin typeface="Chiller" pitchFamily="82" charset="0"/>
              </a:rPr>
              <a:t> těchto místech okolo 1800 stupňů Celsia.</a:t>
            </a:r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hiller" pitchFamily="82" charset="0"/>
              </a:rPr>
              <a:t>Suroviny se v peci nejdříve vysuší.následně dochází k redukci rudy na </a:t>
            </a:r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>
                <a:latin typeface="Chiller" pitchFamily="82" charset="0"/>
              </a:rPr>
              <a:t>.</a:t>
            </a:r>
          </a:p>
          <a:p>
            <a:r>
              <a:rPr lang="cs-CZ" dirty="0" smtClean="0">
                <a:latin typeface="Chiller" pitchFamily="82" charset="0"/>
              </a:rPr>
              <a:t>Ve spodní části se vzniklé </a:t>
            </a:r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>
                <a:latin typeface="Chiller" pitchFamily="82" charset="0"/>
              </a:rPr>
              <a:t> taví. </a:t>
            </a:r>
          </a:p>
          <a:p>
            <a:r>
              <a:rPr lang="cs-CZ" dirty="0" smtClean="0">
                <a:latin typeface="Chiller" pitchFamily="82" charset="0"/>
              </a:rPr>
              <a:t>Hlušina a vápenec vytváří strusku, ta v kapalné formě chrání povrch </a:t>
            </a:r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>
                <a:latin typeface="Chiller" pitchFamily="82" charset="0"/>
              </a:rPr>
              <a:t> před oxidací.</a:t>
            </a:r>
          </a:p>
          <a:p>
            <a:r>
              <a:rPr lang="cs-CZ" dirty="0">
                <a:latin typeface="Chiller" pitchFamily="82" charset="0"/>
              </a:rPr>
              <a:t> </a:t>
            </a:r>
            <a:r>
              <a:rPr lang="cs-CZ" dirty="0" smtClean="0">
                <a:latin typeface="Chiller" pitchFamily="82" charset="0"/>
              </a:rPr>
              <a:t>Roztavené </a:t>
            </a:r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>
                <a:latin typeface="Chiller" pitchFamily="82" charset="0"/>
              </a:rPr>
              <a:t> a struska se vypouští z pece zvlášť.</a:t>
            </a:r>
          </a:p>
          <a:p>
            <a:r>
              <a:rPr lang="cs-CZ" dirty="0" smtClean="0">
                <a:latin typeface="Chiller" pitchFamily="82" charset="0"/>
              </a:rPr>
              <a:t>Vypouštění </a:t>
            </a:r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>
                <a:latin typeface="Chiller" pitchFamily="82" charset="0"/>
              </a:rPr>
              <a:t> a strusky,  kterému se říká odpich,je nastaveno v dvouhodin. Intervalech.</a:t>
            </a:r>
          </a:p>
          <a:p>
            <a:r>
              <a:rPr lang="cs-CZ" dirty="0" smtClean="0">
                <a:latin typeface="Chiller" pitchFamily="82" charset="0"/>
              </a:rPr>
              <a:t>Pec je stále v činnosti několik let.</a:t>
            </a:r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latin typeface="Chiller" pitchFamily="82" charset="0"/>
              </a:rPr>
              <a:t>Fe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>
                <a:latin typeface="Chiller" pitchFamily="82" charset="0"/>
              </a:rPr>
              <a:t>Surové </a:t>
            </a:r>
            <a:r>
              <a:rPr lang="cs-CZ" sz="3600" dirty="0" err="1" smtClean="0">
                <a:latin typeface="Chiller" pitchFamily="82" charset="0"/>
              </a:rPr>
              <a:t>Fe</a:t>
            </a:r>
            <a:r>
              <a:rPr lang="cs-CZ" sz="3600" dirty="0" smtClean="0">
                <a:latin typeface="Chiller" pitchFamily="82" charset="0"/>
              </a:rPr>
              <a:t>- velká </a:t>
            </a:r>
            <a:r>
              <a:rPr lang="cs-CZ" sz="3600" dirty="0" err="1" smtClean="0">
                <a:latin typeface="Chiller" pitchFamily="82" charset="0"/>
              </a:rPr>
              <a:t>tvrdost,křehkost</a:t>
            </a:r>
            <a:endParaRPr lang="cs-CZ" sz="3600" dirty="0" smtClean="0">
              <a:latin typeface="Chiller" pitchFamily="82" charset="0"/>
            </a:endParaRPr>
          </a:p>
          <a:p>
            <a:endParaRPr lang="cs-CZ" sz="3600" dirty="0" smtClean="0">
              <a:latin typeface="Chiller" pitchFamily="82" charset="0"/>
            </a:endParaRPr>
          </a:p>
          <a:p>
            <a:r>
              <a:rPr lang="cs-CZ" sz="3600" dirty="0" smtClean="0">
                <a:latin typeface="Chiller" pitchFamily="82" charset="0"/>
              </a:rPr>
              <a:t>Dobře se odlévá- </a:t>
            </a:r>
            <a:r>
              <a:rPr lang="cs-CZ" sz="3600" dirty="0" smtClean="0">
                <a:latin typeface="Chiller" pitchFamily="82" charset="0"/>
              </a:rPr>
              <a:t>litina</a:t>
            </a:r>
          </a:p>
          <a:p>
            <a:endParaRPr lang="cs-CZ" sz="3600" dirty="0" smtClean="0">
              <a:latin typeface="Chiller" pitchFamily="82" charset="0"/>
            </a:endParaRPr>
          </a:p>
          <a:p>
            <a:r>
              <a:rPr lang="cs-CZ" sz="3600" dirty="0" smtClean="0">
                <a:latin typeface="Chiller" pitchFamily="82" charset="0"/>
              </a:rPr>
              <a:t>Litina- využití-potrubí, topná tělesa, atd.</a:t>
            </a:r>
          </a:p>
          <a:p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Chiller" pitchFamily="82" charset="0"/>
              </a:rPr>
              <a:t>Vytvořeno jako DUM do předmětu chemie na ZŠ a MŠ 17.listopadu 1325, Mladá Boleslav pro </a:t>
            </a:r>
            <a:r>
              <a:rPr lang="cs-CZ" dirty="0" smtClean="0">
                <a:latin typeface="Chiller" pitchFamily="82" charset="0"/>
              </a:rPr>
              <a:t>9.ročník </a:t>
            </a:r>
            <a:r>
              <a:rPr lang="cs-CZ" dirty="0" smtClean="0">
                <a:latin typeface="Chiller" pitchFamily="82" charset="0"/>
              </a:rPr>
              <a:t>základní školy.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Materiál slouží k doplnění učiva o chemii.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Materiál je vhodné prezentovat pomocí  interaktivní tabule.</a:t>
            </a:r>
          </a:p>
          <a:p>
            <a:endParaRPr lang="cs-CZ" dirty="0" smtClean="0">
              <a:latin typeface="Chiller" pitchFamily="82" charset="0"/>
            </a:endParaRPr>
          </a:p>
          <a:p>
            <a:r>
              <a:rPr lang="cs-CZ" dirty="0" smtClean="0">
                <a:latin typeface="Chiller" pitchFamily="82" charset="0"/>
              </a:rPr>
              <a:t>Materiál byl vytvořen a pilotován v </a:t>
            </a:r>
            <a:r>
              <a:rPr lang="cs-CZ" dirty="0" smtClean="0">
                <a:latin typeface="Chiller" pitchFamily="82" charset="0"/>
              </a:rPr>
              <a:t>I</a:t>
            </a:r>
            <a:r>
              <a:rPr lang="cs-CZ" dirty="0" smtClean="0">
                <a:latin typeface="Chiller" pitchFamily="82" charset="0"/>
              </a:rPr>
              <a:t>. pololetí školního </a:t>
            </a:r>
            <a:r>
              <a:rPr lang="cs-CZ" smtClean="0">
                <a:latin typeface="Chiller" pitchFamily="82" charset="0"/>
              </a:rPr>
              <a:t>roku </a:t>
            </a:r>
            <a:r>
              <a:rPr lang="cs-CZ" smtClean="0">
                <a:latin typeface="Chiller" pitchFamily="82" charset="0"/>
              </a:rPr>
              <a:t>2011/2012.</a:t>
            </a:r>
            <a:endParaRPr lang="cs-CZ" dirty="0" smtClean="0">
              <a:latin typeface="Chiller" pitchFamily="82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Citace</a:t>
            </a:r>
            <a:endParaRPr lang="cs-CZ" dirty="0">
              <a:latin typeface="Chiller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hiller" pitchFamily="82" charset="0"/>
              </a:rPr>
              <a:t>Vlastní zdroje</a:t>
            </a:r>
            <a:endParaRPr lang="cs-CZ" dirty="0">
              <a:latin typeface="Chiller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289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Organická chemie</vt:lpstr>
      <vt:lpstr>Fe</vt:lpstr>
      <vt:lpstr>Výroba  Fe</vt:lpstr>
      <vt:lpstr>Prezentace aplikace PowerPoint</vt:lpstr>
      <vt:lpstr>Prezentace aplikace PowerPoint</vt:lpstr>
      <vt:lpstr>Fe 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železa </dc:title>
  <dc:creator>Mamka</dc:creator>
  <cp:lastModifiedBy>Iva Hirschová</cp:lastModifiedBy>
  <cp:revision>6</cp:revision>
  <dcterms:created xsi:type="dcterms:W3CDTF">2012-07-24T12:37:18Z</dcterms:created>
  <dcterms:modified xsi:type="dcterms:W3CDTF">2012-11-22T16:59:10Z</dcterms:modified>
</cp:coreProperties>
</file>