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9" r:id="rId5"/>
    <p:sldId id="260" r:id="rId6"/>
    <p:sldId id="262" r:id="rId7"/>
    <p:sldId id="258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564" y="12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56B9-036E-4A91-B054-01B878A8CD5C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84E4-E3D5-4D59-8CA5-576EE7C90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56B9-036E-4A91-B054-01B878A8CD5C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84E4-E3D5-4D59-8CA5-576EE7C90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56B9-036E-4A91-B054-01B878A8CD5C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84E4-E3D5-4D59-8CA5-576EE7C90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56B9-036E-4A91-B054-01B878A8CD5C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84E4-E3D5-4D59-8CA5-576EE7C90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56B9-036E-4A91-B054-01B878A8CD5C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84E4-E3D5-4D59-8CA5-576EE7C90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56B9-036E-4A91-B054-01B878A8CD5C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84E4-E3D5-4D59-8CA5-576EE7C90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56B9-036E-4A91-B054-01B878A8CD5C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84E4-E3D5-4D59-8CA5-576EE7C90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56B9-036E-4A91-B054-01B878A8CD5C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84E4-E3D5-4D59-8CA5-576EE7C90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56B9-036E-4A91-B054-01B878A8CD5C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84E4-E3D5-4D59-8CA5-576EE7C90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56B9-036E-4A91-B054-01B878A8CD5C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84E4-E3D5-4D59-8CA5-576EE7C90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56B9-036E-4A91-B054-01B878A8CD5C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84E4-E3D5-4D59-8CA5-576EE7C90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756B9-036E-4A91-B054-01B878A8CD5C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2184E4-E3D5-4D59-8CA5-576EE7C90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latin typeface="Arial Narrow" pitchFamily="34" charset="0"/>
              </a:rPr>
              <a:t>Organická chemie</a:t>
            </a:r>
            <a:endParaRPr lang="cs-CZ" dirty="0">
              <a:latin typeface="Arial Narrow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711152"/>
          </a:xfrm>
        </p:spPr>
        <p:txBody>
          <a:bodyPr>
            <a:normAutofit fontScale="55000" lnSpcReduction="20000"/>
          </a:bodyPr>
          <a:lstStyle/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Arial Narrow" pitchFamily="34" charset="0"/>
              </a:rPr>
              <a:t>Autor: Mgr. Iva </a:t>
            </a:r>
            <a:r>
              <a:rPr lang="cs-CZ" dirty="0" err="1" smtClean="0">
                <a:solidFill>
                  <a:schemeClr val="tx1"/>
                </a:solidFill>
                <a:latin typeface="Arial Narrow" pitchFamily="34" charset="0"/>
              </a:rPr>
              <a:t>Hirschová</a:t>
            </a:r>
            <a:endParaRPr lang="cs-CZ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Arial Narrow" pitchFamily="34" charset="0"/>
              </a:rPr>
              <a:t>VY_32_INOVACE_43_uhlí</a:t>
            </a: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Arial Narrow" pitchFamily="34" charset="0"/>
              </a:rPr>
              <a:t>Vytvořeno v rámci projektu „EU peníze školám“.</a:t>
            </a: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Arial Narrow" pitchFamily="34" charset="0"/>
              </a:rPr>
              <a:t>OP VK oblast podpory 1.4 s názvem Zlepšení podmínek pro vzdělávání na základních školách.</a:t>
            </a:r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 Narrow" pitchFamily="34" charset="0"/>
              </a:rPr>
              <a:t>Uhlí</a:t>
            </a:r>
            <a:endParaRPr lang="cs-CZ" dirty="0"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 Narrow" pitchFamily="34" charset="0"/>
              </a:rPr>
              <a:t>Jedná se o usazenou hořlavou horninu.</a:t>
            </a:r>
          </a:p>
          <a:p>
            <a:r>
              <a:rPr lang="cs-CZ" dirty="0" smtClean="0">
                <a:latin typeface="Arial Narrow" pitchFamily="34" charset="0"/>
              </a:rPr>
              <a:t>Biogenní původ</a:t>
            </a:r>
          </a:p>
          <a:p>
            <a:r>
              <a:rPr lang="cs-CZ" dirty="0" smtClean="0">
                <a:latin typeface="Arial Narrow" pitchFamily="34" charset="0"/>
              </a:rPr>
              <a:t>Vznik před miliony lety zuhelnatěním hlavně rostl. Těl bez přístupu kyslíku.</a:t>
            </a:r>
          </a:p>
          <a:p>
            <a:r>
              <a:rPr lang="cs-CZ" dirty="0" smtClean="0">
                <a:latin typeface="Arial Narrow" pitchFamily="34" charset="0"/>
              </a:rPr>
              <a:t>Zuhelnatění- karbonizace</a:t>
            </a:r>
          </a:p>
          <a:p>
            <a:r>
              <a:rPr lang="cs-CZ" dirty="0" smtClean="0">
                <a:latin typeface="Arial Narrow" pitchFamily="34" charset="0"/>
              </a:rPr>
              <a:t>Podstatnou složku tvoří uhlík a další prvky ( kyslík, vodík, síra,dusík)</a:t>
            </a:r>
          </a:p>
          <a:p>
            <a:endParaRPr lang="cs-CZ" dirty="0"/>
          </a:p>
        </p:txBody>
      </p:sp>
      <p:pic>
        <p:nvPicPr>
          <p:cNvPr id="1026" name="Picture 2" descr="C:\Documents and Settings\Mamka\Local Settings\Temporary Internet Files\Content.IE5\EGCU260Z\MC9003086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260648"/>
            <a:ext cx="1641475" cy="18240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 Narrow" pitchFamily="34" charset="0"/>
              </a:rPr>
              <a:t>Karbonizace</a:t>
            </a:r>
            <a:endParaRPr lang="cs-CZ" dirty="0"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latin typeface="Arial Narrow" pitchFamily="34" charset="0"/>
              </a:rPr>
              <a:t>Při teplotě cca 900 stupňů</a:t>
            </a:r>
          </a:p>
          <a:p>
            <a:r>
              <a:rPr lang="cs-CZ" dirty="0" smtClean="0">
                <a:latin typeface="Arial Narrow" pitchFamily="34" charset="0"/>
              </a:rPr>
              <a:t>Bez přístupu vzduchu, </a:t>
            </a:r>
            <a:r>
              <a:rPr lang="cs-CZ" dirty="0" err="1" smtClean="0">
                <a:latin typeface="Arial Narrow" pitchFamily="34" charset="0"/>
              </a:rPr>
              <a:t>zahřátím</a:t>
            </a:r>
            <a:r>
              <a:rPr lang="cs-CZ" dirty="0" smtClean="0">
                <a:latin typeface="Arial Narrow" pitchFamily="34" charset="0"/>
              </a:rPr>
              <a:t> černého uhlí</a:t>
            </a:r>
          </a:p>
          <a:p>
            <a:r>
              <a:rPr lang="cs-CZ" dirty="0" smtClean="0">
                <a:latin typeface="Arial Narrow" pitchFamily="34" charset="0"/>
              </a:rPr>
              <a:t>Využití: průmysl koksárny, plynárny</a:t>
            </a:r>
          </a:p>
          <a:p>
            <a:r>
              <a:rPr lang="cs-CZ" dirty="0" smtClean="0">
                <a:latin typeface="Arial Narrow" pitchFamily="34" charset="0"/>
              </a:rPr>
              <a:t>Produkty:</a:t>
            </a:r>
          </a:p>
          <a:p>
            <a:r>
              <a:rPr lang="cs-CZ" dirty="0" smtClean="0">
                <a:latin typeface="Arial Narrow" pitchFamily="34" charset="0"/>
              </a:rPr>
              <a:t>Koks, plyn, dehet</a:t>
            </a:r>
          </a:p>
          <a:p>
            <a:r>
              <a:rPr lang="cs-CZ" dirty="0" smtClean="0">
                <a:latin typeface="Arial Narrow" pitchFamily="34" charset="0"/>
              </a:rPr>
              <a:t>Koks:obsah C vysoký, palivo, výroba </a:t>
            </a:r>
            <a:r>
              <a:rPr lang="cs-CZ" dirty="0" err="1" smtClean="0">
                <a:latin typeface="Arial Narrow" pitchFamily="34" charset="0"/>
              </a:rPr>
              <a:t>Fe</a:t>
            </a:r>
            <a:endParaRPr lang="cs-CZ" dirty="0" smtClean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</a:rPr>
              <a:t>Plyn:svítiplyn obsah  </a:t>
            </a:r>
            <a:r>
              <a:rPr lang="cs-CZ" dirty="0" smtClean="0">
                <a:solidFill>
                  <a:srgbClr val="FF0000"/>
                </a:solidFill>
                <a:latin typeface="Arial Narrow" pitchFamily="34" charset="0"/>
              </a:rPr>
              <a:t>CO- jedovatá látka</a:t>
            </a:r>
            <a:r>
              <a:rPr lang="cs-CZ" dirty="0" smtClean="0">
                <a:latin typeface="Arial Narrow" pitchFamily="34" charset="0"/>
              </a:rPr>
              <a:t>!, H</a:t>
            </a:r>
          </a:p>
          <a:p>
            <a:r>
              <a:rPr lang="cs-CZ" dirty="0" smtClean="0">
                <a:latin typeface="Arial Narrow" pitchFamily="34" charset="0"/>
              </a:rPr>
              <a:t>Dehet:obsah různých látek,organ. Sloučenin-benzen</a:t>
            </a:r>
            <a:endParaRPr lang="cs-CZ" dirty="0"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Uhlí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>
                <a:latin typeface="Arial Narrow" pitchFamily="34" charset="0"/>
              </a:rPr>
              <a:t>Černé- vzniklo v prvohorách</a:t>
            </a:r>
          </a:p>
          <a:p>
            <a:r>
              <a:rPr lang="cs-CZ" sz="2800" dirty="0">
                <a:latin typeface="Arial Narrow" pitchFamily="34" charset="0"/>
              </a:rPr>
              <a:t> </a:t>
            </a:r>
            <a:r>
              <a:rPr lang="cs-CZ" sz="2800" dirty="0" smtClean="0">
                <a:latin typeface="Arial Narrow" pitchFamily="34" charset="0"/>
              </a:rPr>
              <a:t>je starší než hnědé</a:t>
            </a:r>
          </a:p>
          <a:p>
            <a:r>
              <a:rPr lang="cs-CZ" sz="2800" dirty="0" smtClean="0">
                <a:latin typeface="Arial Narrow" pitchFamily="34" charset="0"/>
              </a:rPr>
              <a:t>Je kvalitnější, více C</a:t>
            </a:r>
          </a:p>
          <a:p>
            <a:r>
              <a:rPr lang="cs-CZ" sz="2800" dirty="0" smtClean="0">
                <a:latin typeface="Arial Narrow" pitchFamily="34" charset="0"/>
              </a:rPr>
              <a:t>Použití- palivo</a:t>
            </a:r>
          </a:p>
          <a:p>
            <a:r>
              <a:rPr lang="cs-CZ" sz="2800" dirty="0">
                <a:latin typeface="Arial Narrow" pitchFamily="34" charset="0"/>
              </a:rPr>
              <a:t> </a:t>
            </a:r>
            <a:r>
              <a:rPr lang="cs-CZ" sz="2800" dirty="0" smtClean="0">
                <a:latin typeface="Arial Narrow" pitchFamily="34" charset="0"/>
              </a:rPr>
              <a:t>těžba: ČR Ostrava, Kladno</a:t>
            </a:r>
          </a:p>
          <a:p>
            <a:r>
              <a:rPr lang="cs-CZ" sz="2800" dirty="0" smtClean="0">
                <a:latin typeface="Arial Narrow" pitchFamily="34" charset="0"/>
              </a:rPr>
              <a:t>hnědé.- vzniklo ve třetihorách</a:t>
            </a:r>
          </a:p>
          <a:p>
            <a:r>
              <a:rPr lang="cs-CZ" sz="2800" dirty="0" smtClean="0">
                <a:latin typeface="Arial Narrow" pitchFamily="34" charset="0"/>
              </a:rPr>
              <a:t>Je mladší než černé</a:t>
            </a:r>
          </a:p>
          <a:p>
            <a:r>
              <a:rPr lang="cs-CZ" sz="2800" dirty="0">
                <a:latin typeface="Arial Narrow" pitchFamily="34" charset="0"/>
              </a:rPr>
              <a:t> </a:t>
            </a:r>
            <a:r>
              <a:rPr lang="cs-CZ" sz="2800" dirty="0" smtClean="0">
                <a:latin typeface="Arial Narrow" pitchFamily="34" charset="0"/>
              </a:rPr>
              <a:t>méně kvalitní, méně C</a:t>
            </a:r>
          </a:p>
          <a:p>
            <a:r>
              <a:rPr lang="cs-CZ" sz="2800" dirty="0" smtClean="0">
                <a:latin typeface="Arial Narrow" pitchFamily="34" charset="0"/>
              </a:rPr>
              <a:t>Použití: palivo</a:t>
            </a:r>
          </a:p>
          <a:p>
            <a:r>
              <a:rPr lang="cs-CZ" sz="2800" dirty="0" smtClean="0">
                <a:latin typeface="Arial Narrow" pitchFamily="34" charset="0"/>
              </a:rPr>
              <a:t>Těžba: ČR Podkrušnohoří</a:t>
            </a:r>
            <a:endParaRPr lang="cs-CZ" sz="2800" dirty="0"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 Narrow" pitchFamily="34" charset="0"/>
              </a:rPr>
              <a:t>Hnědé uhlí</a:t>
            </a:r>
            <a:endParaRPr lang="cs-CZ" dirty="0"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 Narrow" pitchFamily="34" charset="0"/>
              </a:rPr>
              <a:t>Využití  : palivo</a:t>
            </a:r>
          </a:p>
          <a:p>
            <a:endParaRPr lang="cs-CZ" dirty="0" smtClean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</a:rPr>
              <a:t>Dříve užit k výrobě syntetického benzínu</a:t>
            </a:r>
            <a:endParaRPr lang="cs-CZ" dirty="0"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 Narrow" pitchFamily="34" charset="0"/>
              </a:rPr>
              <a:t>Zopakujme si</a:t>
            </a:r>
            <a:endParaRPr lang="cs-CZ" dirty="0"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Arial Narrow" pitchFamily="34" charset="0"/>
              </a:rPr>
              <a:t>Které uhlí vzniklo v prvohorách?</a:t>
            </a:r>
          </a:p>
          <a:p>
            <a:r>
              <a:rPr lang="cs-CZ" dirty="0" smtClean="0">
                <a:latin typeface="Arial Narrow" pitchFamily="34" charset="0"/>
              </a:rPr>
              <a:t>Černé</a:t>
            </a:r>
          </a:p>
          <a:p>
            <a:r>
              <a:rPr lang="cs-CZ" dirty="0" smtClean="0">
                <a:latin typeface="Arial Narrow" pitchFamily="34" charset="0"/>
              </a:rPr>
              <a:t>Které uhlí se užívá na výrobu koksu?</a:t>
            </a:r>
          </a:p>
          <a:p>
            <a:r>
              <a:rPr lang="cs-CZ" dirty="0" smtClean="0">
                <a:latin typeface="Arial Narrow" pitchFamily="34" charset="0"/>
              </a:rPr>
              <a:t>Černé</a:t>
            </a:r>
          </a:p>
          <a:p>
            <a:r>
              <a:rPr lang="cs-CZ" dirty="0" smtClean="0">
                <a:latin typeface="Arial Narrow" pitchFamily="34" charset="0"/>
              </a:rPr>
              <a:t>Co se těží na Kladně?</a:t>
            </a:r>
          </a:p>
          <a:p>
            <a:r>
              <a:rPr lang="cs-CZ" dirty="0" smtClean="0">
                <a:latin typeface="Arial Narrow" pitchFamily="34" charset="0"/>
              </a:rPr>
              <a:t>Černé uhlí</a:t>
            </a:r>
          </a:p>
          <a:p>
            <a:r>
              <a:rPr lang="cs-CZ" dirty="0">
                <a:latin typeface="Arial Narrow" pitchFamily="34" charset="0"/>
              </a:rPr>
              <a:t> </a:t>
            </a:r>
            <a:r>
              <a:rPr lang="cs-CZ" dirty="0" smtClean="0">
                <a:latin typeface="Arial Narrow" pitchFamily="34" charset="0"/>
              </a:rPr>
              <a:t>Na čem závisí kvalita uhlí?</a:t>
            </a:r>
          </a:p>
          <a:p>
            <a:r>
              <a:rPr lang="cs-CZ" dirty="0">
                <a:latin typeface="Arial Narrow" pitchFamily="34" charset="0"/>
              </a:rPr>
              <a:t> N</a:t>
            </a:r>
            <a:r>
              <a:rPr lang="cs-CZ" dirty="0" smtClean="0">
                <a:latin typeface="Arial Narrow" pitchFamily="34" charset="0"/>
              </a:rPr>
              <a:t>a obsahu C</a:t>
            </a:r>
            <a:endParaRPr lang="cs-CZ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>
                <a:latin typeface="Arial Narrow" pitchFamily="34" charset="0"/>
              </a:rPr>
              <a:t>Vytvořeno jako DUM do předmětu chemie na ZŠ a MŠ 17.listopadu 1325, Mladá Boleslav pro </a:t>
            </a:r>
            <a:r>
              <a:rPr lang="cs-CZ" dirty="0" smtClean="0">
                <a:latin typeface="Arial Narrow" pitchFamily="34" charset="0"/>
              </a:rPr>
              <a:t>9.ročník </a:t>
            </a:r>
            <a:r>
              <a:rPr lang="cs-CZ" dirty="0" smtClean="0">
                <a:latin typeface="Arial Narrow" pitchFamily="34" charset="0"/>
              </a:rPr>
              <a:t>základní školy.</a:t>
            </a:r>
          </a:p>
          <a:p>
            <a:endParaRPr lang="cs-CZ" dirty="0" smtClean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</a:rPr>
              <a:t>Materiál slouží k doplnění učiva o chemii.</a:t>
            </a:r>
          </a:p>
          <a:p>
            <a:endParaRPr lang="cs-CZ" dirty="0" smtClean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</a:rPr>
              <a:t>Materiál je vhodné prezentovat pomocí  interaktivní tabule.</a:t>
            </a:r>
          </a:p>
          <a:p>
            <a:endParaRPr lang="cs-CZ" dirty="0" smtClean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</a:rPr>
              <a:t>Materiál byl vytvořen a pilotován v </a:t>
            </a:r>
            <a:r>
              <a:rPr lang="cs-CZ" dirty="0" smtClean="0">
                <a:latin typeface="Arial Narrow" pitchFamily="34" charset="0"/>
              </a:rPr>
              <a:t>I</a:t>
            </a:r>
            <a:r>
              <a:rPr lang="cs-CZ" dirty="0" smtClean="0">
                <a:latin typeface="Arial Narrow" pitchFamily="34" charset="0"/>
              </a:rPr>
              <a:t>. pololetí školního </a:t>
            </a:r>
            <a:r>
              <a:rPr lang="cs-CZ" smtClean="0">
                <a:latin typeface="Arial Narrow" pitchFamily="34" charset="0"/>
              </a:rPr>
              <a:t>roku </a:t>
            </a:r>
            <a:r>
              <a:rPr lang="cs-CZ" smtClean="0">
                <a:latin typeface="Arial Narrow" pitchFamily="34" charset="0"/>
              </a:rPr>
              <a:t>2011/2012.</a:t>
            </a:r>
            <a:endParaRPr lang="cs-CZ" dirty="0" smtClean="0">
              <a:latin typeface="Arial Narrow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 Narrow" pitchFamily="34" charset="0"/>
              </a:rPr>
              <a:t>Citace</a:t>
            </a:r>
            <a:endParaRPr lang="cs-CZ" dirty="0"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 Narrow" pitchFamily="34" charset="0"/>
              </a:rPr>
              <a:t>Vlastní zdroje</a:t>
            </a:r>
          </a:p>
          <a:p>
            <a:pPr marL="0" indent="0">
              <a:buNone/>
            </a:pPr>
            <a:endParaRPr lang="cs-CZ" dirty="0">
              <a:latin typeface="Arial Narrow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264</Words>
  <Application>Microsoft Office PowerPoint</Application>
  <PresentationFormat>Předvádění na obrazovce (4:3)</PresentationFormat>
  <Paragraphs>57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Organická chemie</vt:lpstr>
      <vt:lpstr>Uhlí</vt:lpstr>
      <vt:lpstr>Karbonizace</vt:lpstr>
      <vt:lpstr>Uhlí</vt:lpstr>
      <vt:lpstr>Hnědé uhlí</vt:lpstr>
      <vt:lpstr>Zopakujme si</vt:lpstr>
      <vt:lpstr>Prezentace aplikace PowerPoint</vt:lpstr>
      <vt:lpstr>Citace</vt:lpstr>
    </vt:vector>
  </TitlesOfParts>
  <Company>Lucka a Lenka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uhlí</dc:title>
  <dc:creator>Mamka</dc:creator>
  <cp:lastModifiedBy>Iva Hirschová</cp:lastModifiedBy>
  <cp:revision>7</cp:revision>
  <dcterms:created xsi:type="dcterms:W3CDTF">2012-07-24T15:14:23Z</dcterms:created>
  <dcterms:modified xsi:type="dcterms:W3CDTF">2012-11-21T14:06:30Z</dcterms:modified>
</cp:coreProperties>
</file>