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72" r:id="rId4"/>
    <p:sldId id="273" r:id="rId5"/>
    <p:sldId id="274" r:id="rId6"/>
    <p:sldId id="270" r:id="rId7"/>
    <p:sldId id="275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eshop.accept.cz/piktogram_%22zakaz_vstupu_se_zmrzlinou_ii%22~z286.html" TargetMode="External"/><Relationship Id="rId3" Type="http://schemas.openxmlformats.org/officeDocument/2006/relationships/hyperlink" Target="http://cs.wikipedia.org/wiki/Soubor:1_9_2_23.svg" TargetMode="External"/><Relationship Id="rId7" Type="http://schemas.openxmlformats.org/officeDocument/2006/relationships/hyperlink" Target="http://eshop.accept.cz/piktogram_%22zakaz_vstupu_se_psem%22~z193.html" TargetMode="External"/><Relationship Id="rId2" Type="http://schemas.openxmlformats.org/officeDocument/2006/relationships/hyperlink" Target="file:///\\commons.wikimedia.org\wiki\Hlavn%25C3%25AD_strana%3f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hop.accept.cz/piktogram_%22zakaz_jizdy_na_bicyklu%22~z188.html" TargetMode="External"/><Relationship Id="rId5" Type="http://schemas.openxmlformats.org/officeDocument/2006/relationships/hyperlink" Target="http://eshop.accept.cz/piktogram__%22wc%22~z181.html" TargetMode="External"/><Relationship Id="rId4" Type="http://schemas.openxmlformats.org/officeDocument/2006/relationships/hyperlink" Target="http://eshop.accept.cz/piktogram__%22wc_invalide%22~z108.html" TargetMode="External"/><Relationship Id="rId9" Type="http://schemas.openxmlformats.org/officeDocument/2006/relationships/hyperlink" Target="http://eshop.accept.cz/piktogram_%22monitorovano%22~z280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shop.accept.cz/piktogram_%22jidelna%22~z300.html" TargetMode="External"/><Relationship Id="rId2" Type="http://schemas.openxmlformats.org/officeDocument/2006/relationships/hyperlink" Target="http://eshop.accept.cz/piktogram_%22pokladna%22~z146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shop.accept.cz/piktogram__%22zakaz_telefonovani%22~z281.html" TargetMode="External"/><Relationship Id="rId4" Type="http://schemas.openxmlformats.org/officeDocument/2006/relationships/hyperlink" Target="http://eshop.accept.cz/piktogram_%22kocarek%22~z288.html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988840"/>
            <a:ext cx="7766680" cy="2880320"/>
          </a:xfrm>
        </p:spPr>
        <p:txBody>
          <a:bodyPr>
            <a:noAutofit/>
          </a:bodyPr>
          <a:lstStyle/>
          <a:p>
            <a:r>
              <a:rPr lang="cs-CZ" sz="1800" dirty="0"/>
              <a:t>Název školy: ZŠ Štětí, Ostrovní 300</a:t>
            </a:r>
            <a:br>
              <a:rPr lang="cs-CZ" sz="1800" dirty="0"/>
            </a:br>
            <a:r>
              <a:rPr lang="cs-CZ" sz="1800" dirty="0"/>
              <a:t>Autor: Mgr. Štěpánka Beranová</a:t>
            </a:r>
            <a:br>
              <a:rPr lang="cs-CZ" sz="1800" dirty="0"/>
            </a:br>
            <a:r>
              <a:rPr lang="cs-CZ" sz="1800" dirty="0"/>
              <a:t>Datum: </a:t>
            </a:r>
            <a:r>
              <a:rPr lang="cs-CZ" sz="1800" dirty="0" smtClean="0"/>
              <a:t> 8.09. 2012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Jazyk a jazyková komunikace, Český jazyk a literatura, Jazyková výchova, </a:t>
            </a:r>
            <a:r>
              <a:rPr lang="cs-CZ" sz="1800" dirty="0" smtClean="0"/>
              <a:t>Piktogramy.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Název materiálu: </a:t>
            </a:r>
            <a:r>
              <a:rPr lang="cs-CZ" sz="1800" dirty="0" smtClean="0"/>
              <a:t>VY_32_INOVACE_CJ.4.B.11_piktogramy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Název: Piktogramy </a:t>
            </a:r>
            <a:br>
              <a:rPr lang="cs-CZ" sz="1800" dirty="0" smtClean="0"/>
            </a:br>
            <a:r>
              <a:rPr lang="cs-CZ" sz="1800" dirty="0" smtClean="0"/>
              <a:t>Číslo </a:t>
            </a:r>
            <a:r>
              <a:rPr lang="cs-CZ" sz="1800" dirty="0"/>
              <a:t>operačního programu: </a:t>
            </a:r>
            <a:r>
              <a:rPr lang="cs-CZ" sz="1800" dirty="0" smtClean="0"/>
              <a:t> CZ.1.07/1.4.00/21.1693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Název projektu: </a:t>
            </a:r>
            <a:r>
              <a:rPr lang="cs-CZ" sz="1800" dirty="0" smtClean="0"/>
              <a:t> PRIMA </a:t>
            </a:r>
            <a:r>
              <a:rPr lang="cs-CZ" sz="1800" dirty="0"/>
              <a:t>ŠKOLA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5229200"/>
            <a:ext cx="7694672" cy="1248544"/>
          </a:xfrm>
        </p:spPr>
        <p:txBody>
          <a:bodyPr/>
          <a:lstStyle/>
          <a:p>
            <a:r>
              <a:rPr lang="cs-CZ" sz="1800" dirty="0"/>
              <a:t>Anotace: </a:t>
            </a:r>
            <a:r>
              <a:rPr lang="cs-CZ" sz="1800" dirty="0" smtClean="0"/>
              <a:t>Materiál </a:t>
            </a:r>
            <a:r>
              <a:rPr lang="cs-CZ" sz="1800" dirty="0"/>
              <a:t>je určen pro žáky </a:t>
            </a:r>
            <a:r>
              <a:rPr lang="cs-CZ" sz="1800" dirty="0" smtClean="0"/>
              <a:t>4. </a:t>
            </a:r>
            <a:r>
              <a:rPr lang="cs-CZ" sz="1800" dirty="0"/>
              <a:t>ročníku</a:t>
            </a:r>
            <a:r>
              <a:rPr lang="cs-CZ" sz="1800" dirty="0" smtClean="0"/>
              <a:t>, slouží k procvičení učiva  o piktogramech.</a:t>
            </a:r>
            <a:endParaRPr lang="cs-CZ" sz="1800" dirty="0"/>
          </a:p>
          <a:p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691680" y="836710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093886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0846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Piktogramy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Piktogram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- je grafický znak, obrazově znázorňuje pojem, sdělení </a:t>
            </a:r>
          </a:p>
          <a:p>
            <a:pPr marL="82296" indent="0">
              <a:buNone/>
            </a:pPr>
            <a:r>
              <a:rPr lang="cs-CZ" sz="2400" dirty="0" smtClean="0"/>
              <a:t> - mezinárodně srozumitelná značka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- používá se na veřejných místech (nádraží, silnice, mapy)</a:t>
            </a:r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endParaRPr lang="cs-CZ" sz="24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877608"/>
            <a:ext cx="1512168" cy="129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721" y="4446539"/>
            <a:ext cx="1740024" cy="1740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188" y="3465557"/>
            <a:ext cx="1961964" cy="1961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674166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Piktogramy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Kde můžeme vidět tyto piktogramy?</a:t>
            </a:r>
          </a:p>
          <a:p>
            <a:r>
              <a:rPr lang="cs-CZ" sz="2400" dirty="0" smtClean="0"/>
              <a:t>Uhádneš, co tyto značky sdělují?</a:t>
            </a: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634747"/>
            <a:ext cx="173672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847020"/>
            <a:ext cx="1884040" cy="1884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368" y="2270123"/>
            <a:ext cx="1812032" cy="1812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581128"/>
            <a:ext cx="158417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352613"/>
            <a:ext cx="1656184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00899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Piktogramy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Najdi správný význam těchto značek</a:t>
            </a: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54932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91888"/>
            <a:ext cx="194421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22586"/>
            <a:ext cx="194421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ál 3"/>
          <p:cNvSpPr/>
          <p:nvPr/>
        </p:nvSpPr>
        <p:spPr>
          <a:xfrm>
            <a:off x="1259632" y="4437112"/>
            <a:ext cx="2088232" cy="1008112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Zákaz telefonování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6300192" y="2348880"/>
            <a:ext cx="1872208" cy="93610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Jídelna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3851920" y="5294255"/>
            <a:ext cx="2232248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Kočárek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525453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Piktogramy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Vymysli značky pro …</a:t>
            </a:r>
          </a:p>
          <a:p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INFORMACE</a:t>
            </a:r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                       TĚLOCVIČNA</a:t>
            </a:r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r>
              <a:rPr lang="cs-CZ" sz="2400" dirty="0" smtClean="0"/>
              <a:t>PODCHOD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4067944" y="2060848"/>
            <a:ext cx="1368152" cy="1224136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56176" y="3351057"/>
            <a:ext cx="1368152" cy="1224136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814135" y="4797152"/>
            <a:ext cx="1368152" cy="1224136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2593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447800"/>
            <a:ext cx="7992888" cy="6013648"/>
          </a:xfrm>
        </p:spPr>
        <p:txBody>
          <a:bodyPr>
            <a:normAutofit fontScale="25000" lnSpcReduction="20000"/>
          </a:bodyPr>
          <a:lstStyle/>
          <a:p>
            <a:pPr marL="82296" indent="0">
              <a:buNone/>
            </a:pPr>
            <a:r>
              <a:rPr lang="cs-CZ" sz="8000" dirty="0" smtClean="0"/>
              <a:t>MIKULENKOVÁ H. </a:t>
            </a:r>
            <a:r>
              <a:rPr lang="cs-CZ" sz="8000" i="1" dirty="0" smtClean="0"/>
              <a:t>Český jazyk 4, učebnice pro čtvrtý ročník</a:t>
            </a:r>
            <a:r>
              <a:rPr lang="cs-CZ" sz="8000" dirty="0" smtClean="0"/>
              <a:t>. </a:t>
            </a:r>
            <a:r>
              <a:rPr lang="cs-CZ" sz="8000" dirty="0" err="1" smtClean="0"/>
              <a:t>Prodos</a:t>
            </a:r>
            <a:r>
              <a:rPr lang="cs-CZ" sz="8000" dirty="0" smtClean="0"/>
              <a:t>, Olomouc, 2008, s. </a:t>
            </a:r>
            <a:r>
              <a:rPr lang="cs-CZ" sz="8000" dirty="0"/>
              <a:t>4</a:t>
            </a:r>
            <a:r>
              <a:rPr lang="cs-CZ" sz="8000" dirty="0" smtClean="0"/>
              <a:t>. ISBN 978-80-7230-213-0.</a:t>
            </a:r>
          </a:p>
          <a:p>
            <a:pPr marL="82296" indent="0">
              <a:buNone/>
            </a:pPr>
            <a:r>
              <a:rPr lang="cs-CZ" sz="8000" dirty="0"/>
              <a:t>Obrázky: [cit. </a:t>
            </a:r>
            <a:r>
              <a:rPr lang="cs-CZ" sz="8000" dirty="0" smtClean="0"/>
              <a:t>2012-09-08] </a:t>
            </a:r>
            <a:endParaRPr lang="cs-CZ" sz="8000" dirty="0"/>
          </a:p>
          <a:p>
            <a:pPr marL="82296" indent="0">
              <a:buNone/>
            </a:pPr>
            <a:r>
              <a:rPr lang="cs-CZ" sz="8000" dirty="0"/>
              <a:t>Dostupné pod licencí </a:t>
            </a:r>
            <a:r>
              <a:rPr lang="cs-CZ" sz="8000" dirty="0" err="1">
                <a:hlinkClick r:id="rId2" action="ppaction://hlinkfile"/>
              </a:rPr>
              <a:t>Wikimedia</a:t>
            </a:r>
            <a:r>
              <a:rPr lang="cs-CZ" sz="8000" dirty="0">
                <a:hlinkClick r:id="rId2" action="ppaction://hlinkfile"/>
              </a:rPr>
              <a:t> </a:t>
            </a:r>
            <a:r>
              <a:rPr lang="cs-CZ" sz="8000" dirty="0" err="1">
                <a:hlinkClick r:id="rId2" action="ppaction://hlinkfile"/>
              </a:rPr>
              <a:t>Commons</a:t>
            </a:r>
            <a:r>
              <a:rPr lang="cs-CZ" sz="8000" dirty="0">
                <a:hlinkClick r:id="rId2" action="ppaction://hlinkfile"/>
              </a:rPr>
              <a:t> </a:t>
            </a:r>
            <a:r>
              <a:rPr lang="cs-CZ" sz="8000" dirty="0"/>
              <a:t>na WWW</a:t>
            </a:r>
            <a:r>
              <a:rPr lang="cs-CZ" sz="8000" dirty="0" smtClean="0"/>
              <a:t>:</a:t>
            </a:r>
          </a:p>
          <a:p>
            <a:r>
              <a:rPr lang="cs-CZ" sz="8000" dirty="0" smtClean="0">
                <a:hlinkClick r:id="rId3"/>
              </a:rPr>
              <a:t>1)http</a:t>
            </a:r>
            <a:r>
              <a:rPr lang="cs-CZ" sz="8000" dirty="0">
                <a:hlinkClick r:id="rId3"/>
              </a:rPr>
              <a:t>://</a:t>
            </a:r>
            <a:r>
              <a:rPr lang="cs-CZ" sz="8000" dirty="0" smtClean="0">
                <a:hlinkClick r:id="rId3"/>
              </a:rPr>
              <a:t>cs.wikipedia.org/wiki/Soubor:1_9_2_23.svg</a:t>
            </a:r>
            <a:endParaRPr lang="cs-CZ" sz="8000" u="sng" dirty="0" smtClean="0">
              <a:solidFill>
                <a:srgbClr val="92D050"/>
              </a:solidFill>
            </a:endParaRPr>
          </a:p>
          <a:p>
            <a:pPr marL="82296" indent="0">
              <a:buNone/>
            </a:pPr>
            <a:r>
              <a:rPr lang="cs-CZ" sz="8000" dirty="0" smtClean="0"/>
              <a:t>Dostupné na stránce www.accept.cz</a:t>
            </a:r>
          </a:p>
          <a:p>
            <a:r>
              <a:rPr lang="cs-CZ" sz="8000" dirty="0" smtClean="0">
                <a:hlinkClick r:id="rId4"/>
              </a:rPr>
              <a:t>2)&lt;http</a:t>
            </a:r>
            <a:r>
              <a:rPr lang="cs-CZ" sz="8000" dirty="0">
                <a:hlinkClick r:id="rId4"/>
              </a:rPr>
              <a:t>://eshop.accept.cz/piktogram__%</a:t>
            </a:r>
            <a:r>
              <a:rPr lang="cs-CZ" sz="8000" dirty="0" smtClean="0">
                <a:hlinkClick r:id="rId4"/>
              </a:rPr>
              <a:t>22wc_invalide%22~z108.htm</a:t>
            </a:r>
            <a:r>
              <a:rPr lang="cs-CZ" sz="8000" u="sng" dirty="0" smtClean="0">
                <a:solidFill>
                  <a:srgbClr val="92D050"/>
                </a:solidFill>
                <a:hlinkClick r:id="rId4"/>
              </a:rPr>
              <a:t>l</a:t>
            </a:r>
            <a:r>
              <a:rPr lang="cs-CZ" sz="8000" u="sng" dirty="0" smtClean="0">
                <a:solidFill>
                  <a:srgbClr val="92D050"/>
                </a:solidFill>
              </a:rPr>
              <a:t>&gt;</a:t>
            </a:r>
          </a:p>
          <a:p>
            <a:r>
              <a:rPr lang="cs-CZ" sz="8000" dirty="0" smtClean="0">
                <a:hlinkClick r:id="rId5"/>
              </a:rPr>
              <a:t>3)&lt;http</a:t>
            </a:r>
            <a:r>
              <a:rPr lang="cs-CZ" sz="8000" dirty="0">
                <a:hlinkClick r:id="rId5"/>
              </a:rPr>
              <a:t>://eshop.accept.cz/piktogram__%</a:t>
            </a:r>
            <a:r>
              <a:rPr lang="cs-CZ" sz="8000" dirty="0" smtClean="0">
                <a:hlinkClick r:id="rId5"/>
              </a:rPr>
              <a:t>22wc%22~z181.html</a:t>
            </a:r>
            <a:r>
              <a:rPr lang="cs-CZ" sz="8000" u="sng" dirty="0" smtClean="0">
                <a:solidFill>
                  <a:srgbClr val="92D050"/>
                </a:solidFill>
              </a:rPr>
              <a:t>&gt;</a:t>
            </a:r>
          </a:p>
          <a:p>
            <a:r>
              <a:rPr lang="cs-CZ" sz="8000" dirty="0" smtClean="0">
                <a:hlinkClick r:id="rId6"/>
              </a:rPr>
              <a:t>4)&lt;http</a:t>
            </a:r>
            <a:r>
              <a:rPr lang="cs-CZ" sz="8000" dirty="0">
                <a:hlinkClick r:id="rId6"/>
              </a:rPr>
              <a:t>://eshop.accept.cz/piktogram_%</a:t>
            </a:r>
            <a:r>
              <a:rPr lang="cs-CZ" sz="8000" dirty="0" smtClean="0">
                <a:hlinkClick r:id="rId6"/>
              </a:rPr>
              <a:t>22zakaz_jizdy_na_bicyklu%22~z188.html</a:t>
            </a:r>
            <a:r>
              <a:rPr lang="cs-CZ" sz="8000" u="sng" dirty="0" smtClean="0">
                <a:solidFill>
                  <a:srgbClr val="92D050"/>
                </a:solidFill>
              </a:rPr>
              <a:t>&gt;</a:t>
            </a:r>
          </a:p>
          <a:p>
            <a:r>
              <a:rPr lang="cs-CZ" sz="8000" dirty="0" smtClean="0">
                <a:hlinkClick r:id="rId7"/>
              </a:rPr>
              <a:t>5)&lt;http</a:t>
            </a:r>
            <a:r>
              <a:rPr lang="cs-CZ" sz="8000" dirty="0">
                <a:hlinkClick r:id="rId7"/>
              </a:rPr>
              <a:t>://eshop.accept.cz/piktogram_%</a:t>
            </a:r>
            <a:r>
              <a:rPr lang="cs-CZ" sz="8000" dirty="0" smtClean="0">
                <a:hlinkClick r:id="rId7"/>
              </a:rPr>
              <a:t>22zakaz_vstupu_se_psem%22~z193.html</a:t>
            </a:r>
            <a:r>
              <a:rPr lang="cs-CZ" sz="8000" u="sng" dirty="0" smtClean="0">
                <a:solidFill>
                  <a:srgbClr val="92D050"/>
                </a:solidFill>
              </a:rPr>
              <a:t>&gt;</a:t>
            </a:r>
          </a:p>
          <a:p>
            <a:r>
              <a:rPr lang="cs-CZ" sz="8000" dirty="0" smtClean="0">
                <a:hlinkClick r:id="rId8"/>
              </a:rPr>
              <a:t>6)&lt;http</a:t>
            </a:r>
            <a:r>
              <a:rPr lang="cs-CZ" sz="8000" dirty="0">
                <a:hlinkClick r:id="rId8"/>
              </a:rPr>
              <a:t>://eshop.accept.cz/piktogram_%</a:t>
            </a:r>
            <a:r>
              <a:rPr lang="cs-CZ" sz="8000" dirty="0" smtClean="0">
                <a:hlinkClick r:id="rId8"/>
              </a:rPr>
              <a:t>22zakaz_vstupu_se_zmrzlinou_ii%22~z286.html</a:t>
            </a:r>
            <a:r>
              <a:rPr lang="cs-CZ" sz="8000" u="sng" dirty="0" smtClean="0">
                <a:solidFill>
                  <a:srgbClr val="92D050"/>
                </a:solidFill>
              </a:rPr>
              <a:t>&gt;</a:t>
            </a:r>
          </a:p>
          <a:p>
            <a:r>
              <a:rPr lang="cs-CZ" sz="8000" dirty="0" smtClean="0">
                <a:hlinkClick r:id="rId9"/>
              </a:rPr>
              <a:t>7)http</a:t>
            </a:r>
            <a:r>
              <a:rPr lang="cs-CZ" sz="8000" dirty="0">
                <a:hlinkClick r:id="rId9"/>
              </a:rPr>
              <a:t>://eshop.accept.cz/piktogram_%</a:t>
            </a:r>
            <a:r>
              <a:rPr lang="cs-CZ" sz="8000" dirty="0" smtClean="0">
                <a:hlinkClick r:id="rId9"/>
              </a:rPr>
              <a:t>22monitorovano%22~z280.html</a:t>
            </a: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5000" dirty="0" smtClean="0"/>
          </a:p>
          <a:p>
            <a:pPr marL="539496" indent="-457200">
              <a:buAutoNum type="arabicParenR"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     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269303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6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6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6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>
                <a:hlinkClick r:id="rId2"/>
              </a:rPr>
              <a:t>8)&lt;http</a:t>
            </a:r>
            <a:r>
              <a:rPr lang="cs-CZ" sz="2000" dirty="0">
                <a:hlinkClick r:id="rId2"/>
              </a:rPr>
              <a:t>://eshop.accept.cz/piktogram_%</a:t>
            </a:r>
            <a:r>
              <a:rPr lang="cs-CZ" sz="2000" dirty="0" smtClean="0">
                <a:hlinkClick r:id="rId2"/>
              </a:rPr>
              <a:t>22pokladna%22~z146.html</a:t>
            </a:r>
            <a:r>
              <a:rPr lang="cs-CZ" sz="2000" u="sng" dirty="0" smtClean="0">
                <a:solidFill>
                  <a:srgbClr val="92D050"/>
                </a:solidFill>
              </a:rPr>
              <a:t>&gt;</a:t>
            </a:r>
          </a:p>
          <a:p>
            <a:r>
              <a:rPr lang="cs-CZ" sz="2000" dirty="0" smtClean="0">
                <a:hlinkClick r:id="rId3"/>
              </a:rPr>
              <a:t>9)&lt;http</a:t>
            </a:r>
            <a:r>
              <a:rPr lang="cs-CZ" sz="2000" dirty="0">
                <a:hlinkClick r:id="rId3"/>
              </a:rPr>
              <a:t>://eshop.accept.cz/piktogram_%</a:t>
            </a:r>
            <a:r>
              <a:rPr lang="cs-CZ" sz="2000" dirty="0" smtClean="0">
                <a:hlinkClick r:id="rId3"/>
              </a:rPr>
              <a:t>22jidelna%22~z300.html</a:t>
            </a:r>
            <a:r>
              <a:rPr lang="cs-CZ" sz="2000" u="sng" dirty="0" smtClean="0">
                <a:solidFill>
                  <a:srgbClr val="92D050"/>
                </a:solidFill>
              </a:rPr>
              <a:t>&gt;</a:t>
            </a:r>
          </a:p>
          <a:p>
            <a:r>
              <a:rPr lang="cs-CZ" sz="2000" dirty="0" smtClean="0">
                <a:hlinkClick r:id="rId4"/>
              </a:rPr>
              <a:t>10)&lt;http</a:t>
            </a:r>
            <a:r>
              <a:rPr lang="cs-CZ" sz="2000" dirty="0">
                <a:hlinkClick r:id="rId4"/>
              </a:rPr>
              <a:t>://eshop.accept.cz/piktogram_%</a:t>
            </a:r>
            <a:r>
              <a:rPr lang="cs-CZ" sz="2000" dirty="0" smtClean="0">
                <a:hlinkClick r:id="rId4"/>
              </a:rPr>
              <a:t>22kocarek%22~z288.html</a:t>
            </a:r>
            <a:r>
              <a:rPr lang="cs-CZ" sz="2000" u="sng" dirty="0" smtClean="0">
                <a:solidFill>
                  <a:srgbClr val="92D050"/>
                </a:solidFill>
              </a:rPr>
              <a:t>&gt;</a:t>
            </a:r>
          </a:p>
          <a:p>
            <a:r>
              <a:rPr lang="cs-CZ" sz="2000" dirty="0" smtClean="0">
                <a:hlinkClick r:id="rId5"/>
              </a:rPr>
              <a:t>11)&lt;http</a:t>
            </a:r>
            <a:r>
              <a:rPr lang="cs-CZ" sz="2000" dirty="0">
                <a:hlinkClick r:id="rId5"/>
              </a:rPr>
              <a:t>://eshop.accept.cz/piktogram__%</a:t>
            </a:r>
            <a:r>
              <a:rPr lang="cs-CZ" sz="2000" dirty="0" smtClean="0">
                <a:hlinkClick r:id="rId5"/>
              </a:rPr>
              <a:t>22zakaz_telefonovani%22~z281.html</a:t>
            </a:r>
            <a:r>
              <a:rPr lang="cs-CZ" sz="2000" u="sng" dirty="0" smtClean="0">
                <a:solidFill>
                  <a:srgbClr val="92D050"/>
                </a:solidFill>
              </a:rPr>
              <a:t>&gt;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748899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Metodický návod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600" dirty="0"/>
              <a:t>Žáci </a:t>
            </a:r>
            <a:r>
              <a:rPr lang="cs-CZ" sz="2600" dirty="0" smtClean="0"/>
              <a:t>se </a:t>
            </a:r>
            <a:r>
              <a:rPr lang="cs-CZ" sz="2600" dirty="0"/>
              <a:t>nejprve </a:t>
            </a:r>
            <a:r>
              <a:rPr lang="cs-CZ" sz="2600" dirty="0" smtClean="0"/>
              <a:t>seznámí s významem a použití piktogramů. </a:t>
            </a:r>
          </a:p>
          <a:p>
            <a:r>
              <a:rPr lang="cs-CZ" sz="2600" dirty="0" smtClean="0"/>
              <a:t>Na druhé straně hádají kde najdeme tyto značky a jaký mají význam.</a:t>
            </a:r>
          </a:p>
          <a:p>
            <a:r>
              <a:rPr lang="cs-CZ" sz="2600" dirty="0" smtClean="0"/>
              <a:t>Na třetí straně hledají správný význam těchto značek.</a:t>
            </a:r>
          </a:p>
          <a:p>
            <a:r>
              <a:rPr lang="cs-CZ" sz="2600" dirty="0" smtClean="0"/>
              <a:t>Na čtvrté straně sami vymýšlí </a:t>
            </a:r>
            <a:r>
              <a:rPr lang="cs-CZ" sz="2600" smtClean="0"/>
              <a:t>značky podle zadání.</a:t>
            </a:r>
            <a:endParaRPr lang="cs-CZ" sz="2600" dirty="0"/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945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525</TotalTime>
  <Words>265</Words>
  <Application>Microsoft Office PowerPoint</Application>
  <PresentationFormat>Předvádění na obrazovce (4:3)</PresentationFormat>
  <Paragraphs>95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Název školy: ZŠ Štětí, Ostrovní 300 Autor: Mgr. Štěpánka Beranová Datum:  8.09. 2012 Jazyk a jazyková komunikace, Český jazyk a literatura, Jazyková výchova, Piktogramy. Název materiálu: VY_32_INOVACE_CJ.4.B.11_piktogramy Název: Piktogramy  Číslo operačního programu:  CZ.1.07/1.4.00/21.1693 Název projektu:  PRIMA ŠKOLA</vt:lpstr>
      <vt:lpstr>Piktogramy</vt:lpstr>
      <vt:lpstr>Piktogramy</vt:lpstr>
      <vt:lpstr>Piktogramy</vt:lpstr>
      <vt:lpstr>Piktogramy</vt:lpstr>
      <vt:lpstr>Použité zdroje:</vt:lpstr>
      <vt:lpstr>Použité zdroje:</vt:lpstr>
      <vt:lpstr>Metodický návod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PC-29T3</dc:creator>
  <cp:lastModifiedBy>Základní škola Ostrovní</cp:lastModifiedBy>
  <cp:revision>65</cp:revision>
  <dcterms:created xsi:type="dcterms:W3CDTF">2011-10-24T08:20:33Z</dcterms:created>
  <dcterms:modified xsi:type="dcterms:W3CDTF">2012-10-29T10:10:46Z</dcterms:modified>
</cp:coreProperties>
</file>