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7" r:id="rId4"/>
    <p:sldId id="279" r:id="rId5"/>
    <p:sldId id="280" r:id="rId6"/>
    <p:sldId id="282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3168352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16.09. 2012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Slova </a:t>
            </a:r>
            <a:r>
              <a:rPr lang="cs-CZ" sz="1800" dirty="0"/>
              <a:t>jednovýznamová a vícevýznamová, synonyma a opozita.</a:t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 </a:t>
            </a:r>
            <a:r>
              <a:rPr lang="cs-CZ" sz="1800" dirty="0" smtClean="0"/>
              <a:t>VY_32_INOVACE_CJ.4.B.12_slova_</a:t>
            </a:r>
            <a:r>
              <a:rPr lang="cs-CZ" sz="1800" dirty="0" err="1" smtClean="0"/>
              <a:t>jednovyznamova</a:t>
            </a:r>
            <a:r>
              <a:rPr lang="cs-CZ" sz="1800" dirty="0" smtClean="0"/>
              <a:t>_a_</a:t>
            </a:r>
            <a:r>
              <a:rPr lang="cs-CZ" sz="1800" dirty="0" err="1" smtClean="0"/>
              <a:t>vicevyznamova</a:t>
            </a:r>
            <a:r>
              <a:rPr lang="cs-CZ" sz="1800" dirty="0" smtClean="0"/>
              <a:t>_synonyma_a_opozita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Název: Slova jednovýznamová a vícevýznamová, synonyma a opozita. 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5373216"/>
            <a:ext cx="7694672" cy="1104528"/>
          </a:xfrm>
        </p:spPr>
        <p:txBody>
          <a:bodyPr/>
          <a:lstStyle/>
          <a:p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</a:t>
            </a:r>
            <a:r>
              <a:rPr lang="cs-CZ" sz="1800" dirty="0" smtClean="0"/>
              <a:t>. </a:t>
            </a:r>
            <a:r>
              <a:rPr lang="cs-CZ" sz="1800" dirty="0"/>
              <a:t>ročníku, </a:t>
            </a:r>
            <a:r>
              <a:rPr lang="cs-CZ" sz="1800" dirty="0" smtClean="0"/>
              <a:t>slouží </a:t>
            </a:r>
            <a:r>
              <a:rPr lang="cs-CZ" sz="1800" dirty="0"/>
              <a:t>k </a:t>
            </a:r>
            <a:r>
              <a:rPr lang="cs-CZ" sz="1800" dirty="0" smtClean="0"/>
              <a:t>seznámení a procvičení učiva o slovech jednovýznamových </a:t>
            </a:r>
            <a:r>
              <a:rPr lang="cs-CZ" sz="1800" dirty="0"/>
              <a:t>a </a:t>
            </a:r>
            <a:r>
              <a:rPr lang="cs-CZ" sz="1800" dirty="0" smtClean="0"/>
              <a:t>vícevýznamových, o synonymech </a:t>
            </a:r>
            <a:r>
              <a:rPr lang="cs-CZ" sz="1800" dirty="0"/>
              <a:t>a </a:t>
            </a:r>
            <a:r>
              <a:rPr lang="cs-CZ" sz="1800" dirty="0" smtClean="0"/>
              <a:t>opozitech.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Slova jednovýznamová a vícevýznamová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400" dirty="0" smtClean="0"/>
              <a:t>Slova mají svůj význam</a:t>
            </a:r>
          </a:p>
          <a:p>
            <a:endParaRPr lang="cs-CZ" sz="2400" dirty="0"/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jednovýznamová 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- mají jeden význam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      </a:t>
            </a:r>
            <a:r>
              <a:rPr lang="cs-CZ" sz="2400" dirty="0" smtClean="0">
                <a:solidFill>
                  <a:srgbClr val="00B050"/>
                </a:solidFill>
              </a:rPr>
              <a:t>např.  </a:t>
            </a:r>
            <a:r>
              <a:rPr lang="cs-CZ" sz="2400" dirty="0">
                <a:solidFill>
                  <a:srgbClr val="00B050"/>
                </a:solidFill>
              </a:rPr>
              <a:t>j</a:t>
            </a:r>
            <a:r>
              <a:rPr lang="cs-CZ" sz="2400" dirty="0" smtClean="0">
                <a:solidFill>
                  <a:srgbClr val="00B050"/>
                </a:solidFill>
              </a:rPr>
              <a:t>edna, Praha, žbluňk, prásk, Honza </a:t>
            </a:r>
          </a:p>
          <a:p>
            <a:pPr marL="82296" indent="0"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vícevýznamová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- mají více významů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</a:t>
            </a:r>
            <a:r>
              <a:rPr lang="cs-CZ" sz="2400" dirty="0" smtClean="0">
                <a:solidFill>
                  <a:srgbClr val="00B050"/>
                </a:solidFill>
              </a:rPr>
              <a:t>např. hlava, ruka, koruna, noha 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7531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Roztřiď slova na jednovýznamová</a:t>
            </a:r>
            <a:br>
              <a:rPr lang="cs-CZ" sz="3600" dirty="0" smtClean="0"/>
            </a:br>
            <a:r>
              <a:rPr lang="cs-CZ" sz="3600" dirty="0" smtClean="0"/>
              <a:t>                  a vícevýznamová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i="1" dirty="0" smtClean="0"/>
              <a:t>Jednička, oko, jezero, známka, ryba, dárek, talíř, koruna, zámek, noviny, houba, hvězda, raketa</a:t>
            </a:r>
            <a:endParaRPr lang="cs-CZ" sz="2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2494708"/>
              </p:ext>
            </p:extLst>
          </p:nvPr>
        </p:nvGraphicFramePr>
        <p:xfrm>
          <a:off x="1691680" y="2636912"/>
          <a:ext cx="2808312" cy="374441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08312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Jednovýznamová</a:t>
                      </a:r>
                      <a:endParaRPr lang="cs-CZ" sz="2000" dirty="0"/>
                    </a:p>
                  </a:txBody>
                  <a:tcPr anchor="ctr"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21452640"/>
              </p:ext>
            </p:extLst>
          </p:nvPr>
        </p:nvGraphicFramePr>
        <p:xfrm>
          <a:off x="5220072" y="2636912"/>
          <a:ext cx="2808312" cy="37444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08312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Vícevýznamová</a:t>
                      </a:r>
                      <a:endParaRPr lang="cs-CZ" sz="2000" dirty="0"/>
                    </a:p>
                  </a:txBody>
                  <a:tcPr anchor="ctr"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4513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Synonyma a opozita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2400" dirty="0"/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Synonyma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- slova stejného nebo podobného významu</a:t>
            </a: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      </a:t>
            </a:r>
            <a:r>
              <a:rPr lang="cs-CZ" sz="2400" dirty="0" smtClean="0">
                <a:solidFill>
                  <a:srgbClr val="00B050"/>
                </a:solidFill>
              </a:rPr>
              <a:t>např.  velký – vysoký, bum – prásk,</a:t>
            </a:r>
          </a:p>
          <a:p>
            <a:pPr marL="82296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                 hodně – mnoho, zde - tady </a:t>
            </a:r>
          </a:p>
          <a:p>
            <a:pPr marL="82296" indent="0"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Opozita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- slova opačného významu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</a:t>
            </a:r>
            <a:r>
              <a:rPr lang="cs-CZ" sz="2400" dirty="0" smtClean="0">
                <a:solidFill>
                  <a:srgbClr val="00B050"/>
                </a:solidFill>
              </a:rPr>
              <a:t>např. slabý – silný, nudit se – bavit se,</a:t>
            </a:r>
          </a:p>
          <a:p>
            <a:pPr marL="82296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                moje – tvoje, vysoko - nízko  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3195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Nahraď slova vhodnými synonymy</a:t>
            </a:r>
            <a:endParaRPr lang="cs-CZ" sz="3600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195736" y="3356992"/>
            <a:ext cx="2448272" cy="864096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spatřit</a:t>
            </a:r>
            <a:endParaRPr lang="cs-CZ" sz="24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619672" y="4869160"/>
            <a:ext cx="2448272" cy="864096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uprostřed</a:t>
            </a:r>
            <a:endParaRPr lang="cs-CZ" sz="2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976585" y="5157192"/>
            <a:ext cx="2448272" cy="864096"/>
          </a:xfrm>
          <a:prstGeom prst="flowChartAlternateProces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vysoký</a:t>
            </a:r>
            <a:endParaRPr lang="cs-CZ" sz="24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796136" y="3550882"/>
            <a:ext cx="2448272" cy="864096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poněvadž</a:t>
            </a:r>
            <a:endParaRPr lang="cs-CZ" sz="24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976585" y="2132856"/>
            <a:ext cx="2448272" cy="864096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stavět</a:t>
            </a:r>
            <a:endParaRPr lang="cs-CZ" sz="2400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353067" y="1844824"/>
            <a:ext cx="2448272" cy="864096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28332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Nahraď slova vhodnými </a:t>
            </a:r>
            <a:r>
              <a:rPr lang="cs-CZ" sz="3600" dirty="0"/>
              <a:t>opozity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195736" y="3356992"/>
            <a:ext cx="2448272" cy="864096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klidný</a:t>
            </a:r>
            <a:endParaRPr lang="cs-CZ" sz="24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619672" y="4869160"/>
            <a:ext cx="2448272" cy="864096"/>
          </a:xfrm>
          <a:prstGeom prst="flowChartAlternate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hladový</a:t>
            </a:r>
            <a:endParaRPr lang="cs-CZ" sz="2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976585" y="5157192"/>
            <a:ext cx="2448272" cy="864096"/>
          </a:xfrm>
          <a:prstGeom prst="flowChartAlternateProces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ticho</a:t>
            </a:r>
            <a:endParaRPr lang="cs-CZ" sz="24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796136" y="3550882"/>
            <a:ext cx="2448272" cy="864096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lesklý</a:t>
            </a:r>
            <a:endParaRPr lang="cs-CZ" sz="24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976585" y="2132856"/>
            <a:ext cx="2448272" cy="864096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oblíbený</a:t>
            </a:r>
            <a:endParaRPr lang="cs-CZ" sz="2400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1353067" y="1844824"/>
            <a:ext cx="2448272" cy="864096"/>
          </a:xfrm>
          <a:prstGeom prst="flowChartAlternateProcess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večer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4464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632848" cy="5077544"/>
          </a:xfrm>
        </p:spPr>
        <p:txBody>
          <a:bodyPr>
            <a:normAutofit fontScale="25000" lnSpcReduction="20000"/>
          </a:bodyPr>
          <a:lstStyle/>
          <a:p>
            <a:pPr marL="82296" indent="0">
              <a:buNone/>
            </a:pPr>
            <a:r>
              <a:rPr lang="cs-CZ" sz="9600" dirty="0" smtClean="0"/>
              <a:t>MIKULENKOVÁ H. </a:t>
            </a:r>
            <a:r>
              <a:rPr lang="cs-CZ" sz="9600" i="1" dirty="0" smtClean="0"/>
              <a:t>Český jazyk </a:t>
            </a:r>
            <a:r>
              <a:rPr lang="cs-CZ" sz="9600" i="1" dirty="0" smtClean="0"/>
              <a:t>4, </a:t>
            </a:r>
            <a:r>
              <a:rPr lang="cs-CZ" sz="9600" i="1" dirty="0" smtClean="0"/>
              <a:t>učebnice pro </a:t>
            </a:r>
            <a:r>
              <a:rPr lang="cs-CZ" sz="9600" i="1" dirty="0" smtClean="0"/>
              <a:t>čtvrtý</a:t>
            </a:r>
            <a:r>
              <a:rPr lang="cs-CZ" sz="9600" i="1" dirty="0" smtClean="0"/>
              <a:t> </a:t>
            </a:r>
            <a:r>
              <a:rPr lang="cs-CZ" sz="9600" i="1" dirty="0" smtClean="0"/>
              <a:t>ročník</a:t>
            </a:r>
            <a:r>
              <a:rPr lang="cs-CZ" sz="9600" dirty="0" smtClean="0"/>
              <a:t>. </a:t>
            </a:r>
            <a:r>
              <a:rPr lang="cs-CZ" sz="9600" dirty="0" err="1" smtClean="0"/>
              <a:t>Prodos</a:t>
            </a:r>
            <a:r>
              <a:rPr lang="cs-CZ" sz="9600" dirty="0" smtClean="0"/>
              <a:t>, Olomouc, 2008, s. </a:t>
            </a:r>
            <a:r>
              <a:rPr lang="cs-CZ" sz="9600" dirty="0" smtClean="0"/>
              <a:t>8</a:t>
            </a:r>
            <a:r>
              <a:rPr lang="cs-CZ" sz="9600" dirty="0" smtClean="0"/>
              <a:t> </a:t>
            </a:r>
            <a:r>
              <a:rPr lang="cs-CZ" sz="9600" dirty="0" smtClean="0"/>
              <a:t>- </a:t>
            </a:r>
            <a:r>
              <a:rPr lang="cs-CZ" sz="9600" dirty="0" smtClean="0"/>
              <a:t>9</a:t>
            </a:r>
            <a:r>
              <a:rPr lang="cs-CZ" sz="9600" dirty="0" smtClean="0"/>
              <a:t>. </a:t>
            </a:r>
            <a:r>
              <a:rPr lang="cs-CZ" sz="9600" dirty="0" smtClean="0"/>
              <a:t>ISBN </a:t>
            </a:r>
            <a:r>
              <a:rPr lang="cs-CZ" sz="9600" dirty="0" smtClean="0"/>
              <a:t>978-80-7230-213-0.</a:t>
            </a:r>
            <a:endParaRPr lang="cs-CZ" sz="96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8000" u="sng" dirty="0" smtClean="0">
              <a:solidFill>
                <a:srgbClr val="92D050"/>
              </a:solidFill>
            </a:endParaRPr>
          </a:p>
          <a:p>
            <a:pPr marL="539496" indent="-457200">
              <a:buAutoNum type="arabicParenR"/>
            </a:pPr>
            <a:endParaRPr lang="cs-CZ" sz="5000" dirty="0" smtClean="0"/>
          </a:p>
          <a:p>
            <a:pPr marL="539496" indent="-457200">
              <a:buAutoNum type="arabicParenR"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se </a:t>
            </a:r>
            <a:r>
              <a:rPr lang="cs-CZ" sz="2600" dirty="0"/>
              <a:t>nejprve </a:t>
            </a:r>
            <a:r>
              <a:rPr lang="cs-CZ" sz="2600" dirty="0" smtClean="0"/>
              <a:t>seznámí se slovy jednovýznamovými a vícevýznamovými. </a:t>
            </a:r>
          </a:p>
          <a:p>
            <a:r>
              <a:rPr lang="cs-CZ" sz="2600" dirty="0" smtClean="0"/>
              <a:t>Na druhé straně tato slova třídí.</a:t>
            </a:r>
          </a:p>
          <a:p>
            <a:r>
              <a:rPr lang="cs-CZ" sz="2600" dirty="0" smtClean="0"/>
              <a:t>Na třetí straně se žáci seznámí se synonymy a opozity.</a:t>
            </a:r>
          </a:p>
          <a:p>
            <a:r>
              <a:rPr lang="cs-CZ" sz="2600" dirty="0" smtClean="0"/>
              <a:t>Na čtvrté a páté straně nahrazují slova vhodnými synonymy a opozity.</a:t>
            </a:r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629</TotalTime>
  <Words>261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Štětí, Ostrovní 300 Autor: Mgr. Štěpánka Beranová Datum:  16.09. 2012 Jazyk a jazyková komunikace, Český jazyk a literatura, Jazyková výchova, Slova jednovýznamová a vícevýznamová, synonyma a opozita. Název materiálu:  VY_32_INOVACE_CJ.4.B.12_slova_jednovyznamova_a_vicevyznamova_synonyma_a_opozita Název: Slova jednovýznamová a vícevýznamová, synonyma a opozita.  Číslo operačního programu:  CZ.1.07/1.4.00/21.1693 Název projektu:  PRIMA ŠKOLA</vt:lpstr>
      <vt:lpstr>Slova jednovýznamová a vícevýznamová</vt:lpstr>
      <vt:lpstr>Roztřiď slova na jednovýznamová                   a vícevýznamová</vt:lpstr>
      <vt:lpstr>Synonyma a opozita</vt:lpstr>
      <vt:lpstr>Nahraď slova vhodnými synonymy</vt:lpstr>
      <vt:lpstr>Nahraď slova vhodnými opozity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Základní škola Ostrovní</cp:lastModifiedBy>
  <cp:revision>78</cp:revision>
  <dcterms:created xsi:type="dcterms:W3CDTF">2011-10-24T08:20:33Z</dcterms:created>
  <dcterms:modified xsi:type="dcterms:W3CDTF">2012-10-29T10:12:42Z</dcterms:modified>
</cp:coreProperties>
</file>