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77" r:id="rId4"/>
    <p:sldId id="288" r:id="rId5"/>
    <p:sldId id="289" r:id="rId6"/>
    <p:sldId id="27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pPr/>
              <a:t>29.10.2012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3096344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1.10. 2012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Slova spisovná, nespisovná, citově zabarvená slova </a:t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 </a:t>
            </a:r>
            <a:r>
              <a:rPr lang="cs-CZ" sz="1800" dirty="0" smtClean="0"/>
              <a:t>VY_32_INOVACE_CJ.4.B.13_slova_spisovna_</a:t>
            </a:r>
            <a:r>
              <a:rPr lang="cs-CZ" sz="1800" dirty="0" err="1" smtClean="0"/>
              <a:t>nespisovna</a:t>
            </a:r>
            <a:r>
              <a:rPr lang="cs-CZ" sz="1800" dirty="0" smtClean="0"/>
              <a:t>_</a:t>
            </a:r>
            <a:r>
              <a:rPr lang="cs-CZ" sz="1800" dirty="0" err="1" smtClean="0"/>
              <a:t>citove</a:t>
            </a:r>
            <a:r>
              <a:rPr lang="cs-CZ" sz="1800" dirty="0" smtClean="0"/>
              <a:t>_zabarvena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Název:  Slova spisovná, nespisovná, citově zabarvená slova  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5229200"/>
            <a:ext cx="7550656" cy="1248544"/>
          </a:xfrm>
        </p:spPr>
        <p:txBody>
          <a:bodyPr/>
          <a:lstStyle/>
          <a:p>
            <a:r>
              <a:rPr lang="cs-CZ" sz="1800" dirty="0"/>
              <a:t>Anotace:  Materiál je určen pro žáky </a:t>
            </a:r>
            <a:r>
              <a:rPr lang="cs-CZ" sz="1800" dirty="0" smtClean="0"/>
              <a:t>4. </a:t>
            </a:r>
            <a:r>
              <a:rPr lang="cs-CZ" sz="1800" dirty="0"/>
              <a:t>ročníku,  slouží k </a:t>
            </a:r>
            <a:r>
              <a:rPr lang="cs-CZ" sz="1800" dirty="0" smtClean="0"/>
              <a:t>seznámení a procvičení učiva o slovech spisovných, nespisovných a citově zabarvených.</a:t>
            </a:r>
            <a:endParaRPr lang="cs-CZ" sz="1800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Slova spisovná </a:t>
            </a:r>
            <a:r>
              <a:rPr lang="cs-CZ" sz="3600" dirty="0"/>
              <a:t>a nespisovná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endParaRPr lang="cs-CZ" sz="2400" dirty="0"/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spisovná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- užíváme je v hovoru s dospělými, ve škole, při psaní</a:t>
            </a: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      </a:t>
            </a:r>
            <a:r>
              <a:rPr lang="cs-CZ" sz="2400" dirty="0" smtClean="0">
                <a:solidFill>
                  <a:srgbClr val="00B050"/>
                </a:solidFill>
              </a:rPr>
              <a:t>např. míč, provázek, šuplík, chodit</a:t>
            </a:r>
          </a:p>
          <a:p>
            <a:pPr marL="82296" indent="0">
              <a:buNone/>
            </a:pPr>
            <a:endParaRPr lang="cs-CZ" sz="2400" dirty="0" smtClean="0">
              <a:solidFill>
                <a:srgbClr val="00B050"/>
              </a:solidFill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nespisovná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užíváme je v rozhovorech v rodině, s kamarády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</a:t>
            </a:r>
            <a:r>
              <a:rPr lang="cs-CZ" sz="2400" dirty="0" smtClean="0">
                <a:solidFill>
                  <a:srgbClr val="00B050"/>
                </a:solidFill>
              </a:rPr>
              <a:t>např. mičuda, špagát, 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531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Roztřiď slova na spisovná a nespisovná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i="1" dirty="0" err="1" smtClean="0"/>
              <a:t>Kámo</a:t>
            </a:r>
            <a:r>
              <a:rPr lang="cs-CZ" sz="2400" i="1" dirty="0" smtClean="0"/>
              <a:t>, Honza, </a:t>
            </a:r>
            <a:r>
              <a:rPr lang="cs-CZ" sz="2400" i="1" dirty="0" err="1" smtClean="0"/>
              <a:t>jasnačka</a:t>
            </a:r>
            <a:r>
              <a:rPr lang="cs-CZ" sz="2400" i="1" dirty="0" smtClean="0"/>
              <a:t>, třída, lavička, </a:t>
            </a:r>
            <a:r>
              <a:rPr lang="cs-CZ" sz="2400" i="1" dirty="0" err="1" smtClean="0"/>
              <a:t>dobrej</a:t>
            </a:r>
            <a:r>
              <a:rPr lang="cs-CZ" sz="2400" i="1" dirty="0" smtClean="0"/>
              <a:t>, </a:t>
            </a:r>
            <a:r>
              <a:rPr lang="cs-CZ" sz="2400" i="1" dirty="0" err="1" smtClean="0"/>
              <a:t>štyry</a:t>
            </a:r>
            <a:r>
              <a:rPr lang="cs-CZ" sz="2400" i="1" dirty="0" smtClean="0"/>
              <a:t>, </a:t>
            </a:r>
            <a:r>
              <a:rPr lang="cs-CZ" sz="2400" i="1" dirty="0" err="1" smtClean="0"/>
              <a:t>béčáci</a:t>
            </a:r>
            <a:r>
              <a:rPr lang="cs-CZ" sz="2400" i="1" dirty="0" smtClean="0"/>
              <a:t>, les, </a:t>
            </a:r>
            <a:r>
              <a:rPr lang="cs-CZ" sz="2400" i="1" dirty="0" err="1" smtClean="0"/>
              <a:t>hlemejžď</a:t>
            </a:r>
            <a:r>
              <a:rPr lang="cs-CZ" sz="2400" i="1" dirty="0" smtClean="0"/>
              <a:t>, </a:t>
            </a:r>
            <a:r>
              <a:rPr lang="cs-CZ" sz="2400" i="1" dirty="0" err="1" smtClean="0"/>
              <a:t>prej</a:t>
            </a:r>
            <a:r>
              <a:rPr lang="cs-CZ" sz="2400" i="1" dirty="0" smtClean="0"/>
              <a:t>, dívky, provaz, škola</a:t>
            </a:r>
            <a:endParaRPr lang="cs-CZ" sz="2400" i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8914986"/>
              </p:ext>
            </p:extLst>
          </p:nvPr>
        </p:nvGraphicFramePr>
        <p:xfrm>
          <a:off x="1691680" y="2636912"/>
          <a:ext cx="2808312" cy="37444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08312"/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Spisovná</a:t>
                      </a:r>
                      <a:endParaRPr lang="cs-CZ" sz="2000" dirty="0"/>
                    </a:p>
                  </a:txBody>
                  <a:tcPr anchor="ctr"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32738231"/>
              </p:ext>
            </p:extLst>
          </p:nvPr>
        </p:nvGraphicFramePr>
        <p:xfrm>
          <a:off x="5220072" y="2636912"/>
          <a:ext cx="2808312" cy="37444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8312"/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cs-CZ" sz="2000" smtClean="0"/>
                        <a:t>Nespisovná</a:t>
                      </a:r>
                      <a:endParaRPr lang="cs-CZ" sz="2000" dirty="0"/>
                    </a:p>
                  </a:txBody>
                  <a:tcPr anchor="ctr"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80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4513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Slova citově zabarvená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2156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lichotivá 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- vyjadřují kladný citový vztah</a:t>
            </a: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      </a:t>
            </a:r>
            <a:r>
              <a:rPr lang="cs-CZ" sz="2400" dirty="0" smtClean="0">
                <a:solidFill>
                  <a:srgbClr val="00B050"/>
                </a:solidFill>
              </a:rPr>
              <a:t>např. papat (jíst), nožičky (nohy)</a:t>
            </a:r>
          </a:p>
          <a:p>
            <a:pPr marL="82296" indent="0">
              <a:buNone/>
            </a:pPr>
            <a:endParaRPr lang="cs-CZ" sz="2400" dirty="0" smtClean="0">
              <a:solidFill>
                <a:srgbClr val="00B050"/>
              </a:solidFill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hanlivá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vyjadřují záporný citový vztah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</a:t>
            </a:r>
            <a:r>
              <a:rPr lang="cs-CZ" sz="2400" dirty="0" smtClean="0">
                <a:solidFill>
                  <a:srgbClr val="00B050"/>
                </a:solidFill>
              </a:rPr>
              <a:t>např. cpát se (jíst), hnáty (nohy)</a:t>
            </a:r>
          </a:p>
          <a:p>
            <a:pPr marL="82296" indent="0">
              <a:buNone/>
            </a:pPr>
            <a:endParaRPr lang="cs-CZ" sz="2400" dirty="0">
              <a:solidFill>
                <a:srgbClr val="00B050"/>
              </a:solidFill>
            </a:endParaRP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vulgární    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82296" indent="0">
              <a:buClr>
                <a:srgbClr val="FF0000"/>
              </a:buClr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/>
              <a:t>- hrubá , sprostá</a:t>
            </a:r>
            <a:endParaRPr lang="cs-CZ" sz="2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91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Slova citově zabarvená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cs-CZ" sz="2400" dirty="0" smtClean="0"/>
              <a:t>Doplň tabulku podle vzoru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99682677"/>
              </p:ext>
            </p:extLst>
          </p:nvPr>
        </p:nvGraphicFramePr>
        <p:xfrm>
          <a:off x="1403648" y="2420888"/>
          <a:ext cx="7200801" cy="38164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00267"/>
                <a:gridCol w="2400267"/>
                <a:gridCol w="2400267"/>
              </a:tblGrid>
              <a:tr h="63607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Hanlivé slovo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Neutrální slovo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Mazlivé slovo</a:t>
                      </a:r>
                      <a:endParaRPr lang="cs-CZ" sz="2400" dirty="0"/>
                    </a:p>
                  </a:txBody>
                  <a:tcPr anchor="ctr"/>
                </a:tc>
              </a:tr>
              <a:tr h="63607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pazoura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ruka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ručička</a:t>
                      </a:r>
                      <a:endParaRPr lang="cs-CZ" sz="2400" dirty="0"/>
                    </a:p>
                  </a:txBody>
                  <a:tcPr anchor="ctr"/>
                </a:tc>
              </a:tr>
              <a:tr h="636071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vlasy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  <a:tr h="636071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čokl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  <a:tr h="636071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sestřička</a:t>
                      </a:r>
                      <a:endParaRPr lang="cs-CZ" sz="2400" dirty="0"/>
                    </a:p>
                  </a:txBody>
                  <a:tcPr anchor="ctr"/>
                </a:tc>
              </a:tr>
              <a:tr h="636071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dítě</a:t>
                      </a:r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2386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632848" cy="5077544"/>
          </a:xfrm>
        </p:spPr>
        <p:txBody>
          <a:bodyPr>
            <a:normAutofit fontScale="25000" lnSpcReduction="20000"/>
          </a:bodyPr>
          <a:lstStyle/>
          <a:p>
            <a:pPr marL="82296" indent="0">
              <a:buNone/>
            </a:pPr>
            <a:r>
              <a:rPr lang="cs-CZ" sz="9600" dirty="0" smtClean="0"/>
              <a:t>MIKULENKOVÁ H. </a:t>
            </a:r>
            <a:r>
              <a:rPr lang="cs-CZ" sz="9600" i="1" dirty="0" smtClean="0"/>
              <a:t>Český jazyk </a:t>
            </a:r>
            <a:r>
              <a:rPr lang="cs-CZ" sz="9600" i="1" dirty="0" smtClean="0"/>
              <a:t>4, </a:t>
            </a:r>
            <a:r>
              <a:rPr lang="cs-CZ" sz="9600" i="1" dirty="0" smtClean="0"/>
              <a:t>učebnice pro </a:t>
            </a:r>
            <a:r>
              <a:rPr lang="cs-CZ" sz="9600" i="1" dirty="0" smtClean="0"/>
              <a:t>čtvr</a:t>
            </a:r>
            <a:r>
              <a:rPr lang="cs-CZ" sz="9600" i="1" dirty="0" smtClean="0"/>
              <a:t>tý </a:t>
            </a:r>
            <a:r>
              <a:rPr lang="cs-CZ" sz="9600" i="1" dirty="0" smtClean="0"/>
              <a:t>ročník</a:t>
            </a:r>
            <a:r>
              <a:rPr lang="cs-CZ" sz="9600" dirty="0" smtClean="0"/>
              <a:t>. </a:t>
            </a:r>
            <a:r>
              <a:rPr lang="cs-CZ" sz="9600" dirty="0" err="1" smtClean="0"/>
              <a:t>Prodos</a:t>
            </a:r>
            <a:r>
              <a:rPr lang="cs-CZ" sz="9600" dirty="0" smtClean="0"/>
              <a:t>, Olomouc, 2008, s. </a:t>
            </a:r>
            <a:r>
              <a:rPr lang="cs-CZ" sz="9600" smtClean="0"/>
              <a:t>11-13. </a:t>
            </a:r>
            <a:r>
              <a:rPr lang="cs-CZ" sz="9600" dirty="0" smtClean="0"/>
              <a:t>ISBN </a:t>
            </a:r>
            <a:r>
              <a:rPr lang="cs-CZ" sz="9600" dirty="0" smtClean="0"/>
              <a:t>978-80-7230-213-0.</a:t>
            </a:r>
            <a:endParaRPr lang="cs-CZ" sz="96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5000" dirty="0" smtClean="0"/>
          </a:p>
          <a:p>
            <a:pPr marL="539496" indent="-457200">
              <a:buAutoNum type="arabicParenR"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</a:t>
            </a:r>
            <a:r>
              <a:rPr lang="cs-CZ" sz="2600" dirty="0"/>
              <a:t>nejprve </a:t>
            </a:r>
            <a:r>
              <a:rPr lang="cs-CZ" sz="2600" dirty="0" smtClean="0"/>
              <a:t>seznámí se slovy spisovnými a nespisovnými. </a:t>
            </a:r>
          </a:p>
          <a:p>
            <a:r>
              <a:rPr lang="cs-CZ" sz="2600" dirty="0" smtClean="0"/>
              <a:t>Na druhé straně tato slova třídí.</a:t>
            </a:r>
          </a:p>
          <a:p>
            <a:r>
              <a:rPr lang="cs-CZ" sz="2600" dirty="0" smtClean="0"/>
              <a:t>Na třetí straně se žáci seznámí se slovy citově zabarvenými.</a:t>
            </a:r>
          </a:p>
          <a:p>
            <a:r>
              <a:rPr lang="cs-CZ" sz="2600" dirty="0" smtClean="0"/>
              <a:t>Na čtvrté straně doplňují tabulku </a:t>
            </a:r>
            <a:r>
              <a:rPr lang="cs-CZ" sz="2600" smtClean="0"/>
              <a:t>podle vzoru.</a:t>
            </a:r>
            <a:endParaRPr lang="cs-CZ" sz="2600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676</TotalTime>
  <Words>255</Words>
  <Application>Microsoft Office PowerPoint</Application>
  <PresentationFormat>Předvádění na obrazovce (4:3)</PresentationFormat>
  <Paragraphs>90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Štětí, Ostrovní 300 Autor: Mgr. Štěpánka Beranová Datum:  1.10. 2012 Jazyk a jazyková komunikace, Český jazyk a literatura, Jazyková výchova, Slova spisovná, nespisovná, citově zabarvená slova  Název materiálu:  VY_32_INOVACE_CJ.4.B.13_slova_spisovna_nespisovna_citove_zabarvena Název:  Slova spisovná, nespisovná, citově zabarvená slova   Číslo operačního programu:  CZ.1.07/1.4.00/21.1693 Název projektu:  PRIMA ŠKOLA</vt:lpstr>
      <vt:lpstr>Slova spisovná a nespisovná</vt:lpstr>
      <vt:lpstr>Roztřiď slova na spisovná a nespisovná</vt:lpstr>
      <vt:lpstr>Slova citově zabarvená</vt:lpstr>
      <vt:lpstr>Slova citově zabarvená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87</cp:revision>
  <dcterms:created xsi:type="dcterms:W3CDTF">2011-10-24T08:20:33Z</dcterms:created>
  <dcterms:modified xsi:type="dcterms:W3CDTF">2012-10-29T10:14:09Z</dcterms:modified>
</cp:coreProperties>
</file>