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7"/>
  </p:notesMasterIdLst>
  <p:sldIdLst>
    <p:sldId id="259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23" d="100"/>
          <a:sy n="23" d="100"/>
        </p:scale>
        <p:origin x="-74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0CF2B8-9533-4768-B137-D833AB091DDD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23B44A-669E-4608-9A26-0AE4E5C274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638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23B44A-669E-4608-9A26-0AE4E5C2747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913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856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775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24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129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928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961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581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48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243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987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3072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668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587880" y="1941513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VY_42_INOVACE_44_Soustava lineárních rovnic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19930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Řešte soustavu lineárních rovnic </a:t>
            </a:r>
            <a:r>
              <a:rPr lang="cs-CZ" sz="2800" dirty="0" smtClean="0">
                <a:solidFill>
                  <a:srgbClr val="FF0000"/>
                </a:solidFill>
              </a:rPr>
              <a:t>dosazovací </a:t>
            </a:r>
            <a:r>
              <a:rPr lang="cs-CZ" sz="2800" dirty="0" smtClean="0"/>
              <a:t>metodou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 fontScale="85000" lnSpcReduction="20000"/>
              </a:bodyPr>
              <a:lstStyle/>
              <a:p>
                <a:r>
                  <a:rPr lang="cs-CZ" sz="2400" i="1" dirty="0" smtClean="0"/>
                  <a:t>  x – 2y = 7</a:t>
                </a:r>
              </a:p>
              <a:p>
                <a:r>
                  <a:rPr lang="cs-CZ" sz="2400" i="1" u="sng" dirty="0" smtClean="0"/>
                  <a:t>2x + 3y = 28</a:t>
                </a:r>
              </a:p>
              <a:p>
                <a:endParaRPr lang="cs-CZ" sz="2400" dirty="0" smtClean="0"/>
              </a:p>
              <a:p>
                <a:r>
                  <a:rPr lang="cs-CZ" sz="2400" i="1"/>
                  <a:t>x</a:t>
                </a:r>
                <a:r>
                  <a:rPr lang="cs-CZ" sz="2400" i="1" smtClean="0"/>
                  <a:t> = </a:t>
                </a:r>
                <a:r>
                  <a:rPr lang="cs-CZ" sz="2400" i="1" dirty="0" smtClean="0"/>
                  <a:t>7 + 2y</a:t>
                </a:r>
              </a:p>
              <a:p>
                <a:r>
                  <a:rPr lang="cs-CZ" sz="2400" i="1" dirty="0" smtClean="0"/>
                  <a:t>2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  <m:r>
                          <a:rPr lang="cs-CZ" sz="2400" b="0" i="1" smtClean="0">
                            <a:latin typeface="Cambria Math"/>
                          </a:rPr>
                          <m:t>+</m:t>
                        </m:r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sz="2400" b="0" i="1" smtClean="0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</a:rPr>
                      <m:t>3</m:t>
                    </m:r>
                    <m:r>
                      <a:rPr lang="cs-CZ" sz="2400" b="0" i="1" smtClean="0">
                        <a:latin typeface="Cambria Math"/>
                      </a:rPr>
                      <m:t>𝑦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2400" i="1" dirty="0" smtClean="0"/>
                  <a:t>28</a:t>
                </a:r>
              </a:p>
              <a:p>
                <a:r>
                  <a:rPr lang="cs-CZ" sz="2400" i="1" dirty="0" smtClean="0"/>
                  <a:t>14 + 4y + 3y = 28</a:t>
                </a:r>
              </a:p>
              <a:p>
                <a:r>
                  <a:rPr lang="cs-CZ" sz="2400" i="1" dirty="0" smtClean="0"/>
                  <a:t>7y = 14</a:t>
                </a:r>
              </a:p>
              <a:p>
                <a:r>
                  <a:rPr lang="cs-CZ" sz="2400" i="1" u="sng" dirty="0"/>
                  <a:t>y</a:t>
                </a:r>
                <a:r>
                  <a:rPr lang="cs-CZ" sz="2400" i="1" u="sng" dirty="0" smtClean="0"/>
                  <a:t> = 2</a:t>
                </a:r>
              </a:p>
              <a:p>
                <a:r>
                  <a:rPr lang="cs-CZ" sz="2400" i="1" dirty="0" smtClean="0"/>
                  <a:t>_________________</a:t>
                </a:r>
              </a:p>
              <a:p>
                <a:r>
                  <a:rPr lang="cs-CZ" sz="2400" i="1" dirty="0"/>
                  <a:t>x</a:t>
                </a:r>
                <a:r>
                  <a:rPr lang="cs-CZ" sz="2400" i="1" dirty="0" smtClean="0"/>
                  <a:t> – 2 . 2 = 7</a:t>
                </a:r>
              </a:p>
              <a:p>
                <a:r>
                  <a:rPr lang="cs-CZ" sz="2400" i="1" dirty="0"/>
                  <a:t>x</a:t>
                </a:r>
                <a:r>
                  <a:rPr lang="cs-CZ" sz="2400" i="1" dirty="0" smtClean="0"/>
                  <a:t> – 4 = 7</a:t>
                </a:r>
              </a:p>
              <a:p>
                <a:r>
                  <a:rPr lang="cs-CZ" sz="2400" i="1" u="sng" dirty="0"/>
                  <a:t>x</a:t>
                </a:r>
                <a:r>
                  <a:rPr lang="cs-CZ" sz="2400" i="1" u="sng" dirty="0" smtClean="0"/>
                  <a:t> = 11</a:t>
                </a:r>
              </a:p>
              <a:p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endParaRPr lang="cs-CZ" sz="2400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t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Proveďte zkoušku dosazením do původních rovnic</a:t>
            </a:r>
            <a:endParaRPr lang="cs-CZ" dirty="0"/>
          </a:p>
        </p:txBody>
      </p:sp>
      <p:cxnSp>
        <p:nvCxnSpPr>
          <p:cNvPr id="6" name="Zakřivená spojnice 5"/>
          <p:cNvCxnSpPr/>
          <p:nvPr/>
        </p:nvCxnSpPr>
        <p:spPr>
          <a:xfrm rot="5400000">
            <a:off x="2627784" y="2143055"/>
            <a:ext cx="1008112" cy="144016"/>
          </a:xfrm>
          <a:prstGeom prst="curvedConnector3">
            <a:avLst>
              <a:gd name="adj1" fmla="val 80235"/>
            </a:avLst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Zakřivená spojnice 8"/>
          <p:cNvCxnSpPr/>
          <p:nvPr/>
        </p:nvCxnSpPr>
        <p:spPr>
          <a:xfrm rot="5400000" flipH="1" flipV="1">
            <a:off x="1627274" y="2353980"/>
            <a:ext cx="730279" cy="12700"/>
          </a:xfrm>
          <a:prstGeom prst="curvedConnector3">
            <a:avLst>
              <a:gd name="adj1" fmla="val 50000"/>
            </a:avLst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Zakřivená spojnice 13"/>
          <p:cNvCxnSpPr/>
          <p:nvPr/>
        </p:nvCxnSpPr>
        <p:spPr>
          <a:xfrm rot="5400000" flipH="1" flipV="1">
            <a:off x="691843" y="2638839"/>
            <a:ext cx="2222050" cy="366386"/>
          </a:xfrm>
          <a:prstGeom prst="curvedConnector3">
            <a:avLst>
              <a:gd name="adj1" fmla="val 104868"/>
            </a:avLst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638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Řešte soustavu lineárních rovnic </a:t>
            </a:r>
            <a:r>
              <a:rPr lang="cs-CZ" sz="2800" dirty="0" smtClean="0">
                <a:solidFill>
                  <a:srgbClr val="FF0000"/>
                </a:solidFill>
              </a:rPr>
              <a:t>sčítací </a:t>
            </a:r>
            <a:r>
              <a:rPr lang="cs-CZ" sz="2800" dirty="0" smtClean="0"/>
              <a:t>metodou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i="1" dirty="0" smtClean="0"/>
              <a:t>    x – 2y = 7          </a:t>
            </a:r>
          </a:p>
          <a:p>
            <a:r>
              <a:rPr lang="cs-CZ" sz="2400" i="1" u="sng" dirty="0" smtClean="0"/>
              <a:t>  2x + 3y = 28</a:t>
            </a:r>
          </a:p>
          <a:p>
            <a:r>
              <a:rPr lang="cs-CZ" sz="2400" i="1" dirty="0" smtClean="0"/>
              <a:t>-2 x + 4y = -14</a:t>
            </a:r>
          </a:p>
          <a:p>
            <a:r>
              <a:rPr lang="cs-CZ" sz="2400" i="1" u="sng" dirty="0" smtClean="0"/>
              <a:t>  2x + 3y = 28  </a:t>
            </a:r>
          </a:p>
          <a:p>
            <a:r>
              <a:rPr lang="cs-CZ" sz="2400" i="1" dirty="0"/>
              <a:t> </a:t>
            </a:r>
            <a:r>
              <a:rPr lang="cs-CZ" sz="2400" i="1" dirty="0" smtClean="0"/>
              <a:t>          7y = 14</a:t>
            </a:r>
          </a:p>
          <a:p>
            <a:r>
              <a:rPr lang="cs-CZ" sz="2400" i="1" u="sng" dirty="0"/>
              <a:t> </a:t>
            </a:r>
            <a:r>
              <a:rPr lang="cs-CZ" sz="2400" i="1" u="sng" dirty="0" smtClean="0"/>
              <a:t>             y = 2</a:t>
            </a:r>
          </a:p>
          <a:p>
            <a:r>
              <a:rPr lang="cs-CZ" sz="2400" i="1" dirty="0" smtClean="0"/>
              <a:t>   3x – 6y = 21</a:t>
            </a:r>
          </a:p>
          <a:p>
            <a:r>
              <a:rPr lang="cs-CZ" sz="2400" i="1" u="sng" dirty="0" smtClean="0"/>
              <a:t>   4x + 6y = 56</a:t>
            </a:r>
            <a:endParaRPr lang="cs-CZ" sz="2400" i="1" dirty="0" smtClean="0"/>
          </a:p>
          <a:p>
            <a:r>
              <a:rPr lang="cs-CZ" sz="2400" i="1" dirty="0" smtClean="0"/>
              <a:t>           7x = 77</a:t>
            </a:r>
          </a:p>
          <a:p>
            <a:r>
              <a:rPr lang="cs-CZ" sz="2400" i="1" u="sng" dirty="0"/>
              <a:t> </a:t>
            </a:r>
            <a:r>
              <a:rPr lang="cs-CZ" sz="2400" i="1" u="sng" dirty="0" smtClean="0"/>
              <a:t>            x = 11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Proveďte zkoušku dosazením do původních rovnic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532405" y="1622764"/>
                <a:ext cx="9292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/.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 </m:t>
                        </m:r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2405" y="1622764"/>
                <a:ext cx="929293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522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427984" y="1622764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</a:t>
            </a:r>
            <a:r>
              <a:rPr lang="cs-CZ" dirty="0"/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46020" y="2014575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378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Řešte soustavu lineárních rovnic </a:t>
            </a:r>
            <a:r>
              <a:rPr lang="cs-CZ" sz="2800" dirty="0" smtClean="0">
                <a:solidFill>
                  <a:srgbClr val="FF0000"/>
                </a:solidFill>
              </a:rPr>
              <a:t>grafickou </a:t>
            </a:r>
            <a:r>
              <a:rPr lang="cs-CZ" sz="2800" dirty="0" smtClean="0"/>
              <a:t>metodou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971600" y="1628800"/>
                <a:ext cx="3534544" cy="4525963"/>
              </a:xfrm>
            </p:spPr>
            <p:txBody>
              <a:bodyPr>
                <a:normAutofit/>
              </a:bodyPr>
              <a:lstStyle/>
              <a:p>
                <a:r>
                  <a:rPr lang="cs-CZ" sz="2400" i="1" dirty="0" smtClean="0"/>
                  <a:t>    x – 2y = 7          </a:t>
                </a:r>
              </a:p>
              <a:p>
                <a:r>
                  <a:rPr lang="cs-CZ" sz="2400" i="1" u="sng" dirty="0" smtClean="0"/>
                  <a:t>  2x + 3y = 28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</a:rPr>
                          <m:t> −</m:t>
                        </m:r>
                        <m:r>
                          <a:rPr lang="cs-CZ" sz="2400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i="1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28</m:t>
                        </m:r>
                        <m:r>
                          <a:rPr lang="cs-CZ" sz="2400" b="0" i="1" smtClean="0">
                            <a:latin typeface="Cambria Math"/>
                          </a:rPr>
                          <m:t> −</m:t>
                        </m:r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400" i="1" dirty="0" smtClean="0"/>
              </a:p>
              <a:p>
                <a:endParaRPr lang="cs-CZ" sz="2400" i="1" dirty="0"/>
              </a:p>
              <a:p>
                <a:endParaRPr lang="cs-CZ" sz="2400" i="1" dirty="0"/>
              </a:p>
              <a:p>
                <a:endParaRPr lang="cs-CZ" sz="2400" i="1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971600" y="1628800"/>
                <a:ext cx="3534544" cy="4525963"/>
              </a:xfrm>
              <a:blipFill rotWithShape="1">
                <a:blip r:embed="rId3"/>
                <a:stretch>
                  <a:fillRect t="-1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01187363"/>
              </p:ext>
            </p:extLst>
          </p:nvPr>
        </p:nvGraphicFramePr>
        <p:xfrm>
          <a:off x="3419868" y="1196752"/>
          <a:ext cx="5612456" cy="51809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7056"/>
                <a:gridCol w="437950"/>
                <a:gridCol w="437950"/>
                <a:gridCol w="437950"/>
                <a:gridCol w="437950"/>
                <a:gridCol w="437950"/>
                <a:gridCol w="437950"/>
                <a:gridCol w="437950"/>
                <a:gridCol w="437950"/>
                <a:gridCol w="437950"/>
                <a:gridCol w="437950"/>
                <a:gridCol w="437950"/>
                <a:gridCol w="437950"/>
              </a:tblGrid>
              <a:tr h="398535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</a:rPr>
                        <a:t>y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</a:tr>
              <a:tr h="398535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</a:tr>
              <a:tr h="398535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</a:tr>
              <a:tr h="398535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</a:tr>
              <a:tr h="398535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</a:tr>
              <a:tr h="398535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</a:tr>
              <a:tr h="398535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</a:tr>
              <a:tr h="398535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</a:tr>
              <a:tr h="398535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98535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</a:tr>
              <a:tr h="398535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</a:tr>
              <a:tr h="398535"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</a:tr>
              <a:tr h="398535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0000"/>
                          </a:solidFill>
                        </a:ln>
                      </a:endParaRPr>
                    </a:p>
                  </a:txBody>
                  <a:tcPr/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7" name="Tabulka 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703373613"/>
                  </p:ext>
                </p:extLst>
              </p:nvPr>
            </p:nvGraphicFramePr>
            <p:xfrm>
              <a:off x="1043608" y="3933056"/>
              <a:ext cx="2304255" cy="74168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68085"/>
                    <a:gridCol w="768085"/>
                    <a:gridCol w="768085"/>
                  </a:tblGrid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b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𝟏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5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9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1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7" name="Tabulka 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703373613"/>
                  </p:ext>
                </p:extLst>
              </p:nvPr>
            </p:nvGraphicFramePr>
            <p:xfrm>
              <a:off x="1043608" y="3933056"/>
              <a:ext cx="2304255" cy="74168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68085"/>
                    <a:gridCol w="768085"/>
                    <a:gridCol w="768085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t="-8197" r="-200794" b="-1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5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9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4"/>
                          <a:stretch>
                            <a:fillRect t="-108197" r="-200794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-1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386065864"/>
                  </p:ext>
                </p:extLst>
              </p:nvPr>
            </p:nvGraphicFramePr>
            <p:xfrm>
              <a:off x="1043608" y="4869160"/>
              <a:ext cx="2304255" cy="74168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68085"/>
                    <a:gridCol w="768085"/>
                    <a:gridCol w="768085"/>
                  </a:tblGrid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b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5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11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2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2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386065864"/>
                  </p:ext>
                </p:extLst>
              </p:nvPr>
            </p:nvGraphicFramePr>
            <p:xfrm>
              <a:off x="1043608" y="4869160"/>
              <a:ext cx="2304255" cy="74168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68085"/>
                    <a:gridCol w="768085"/>
                    <a:gridCol w="768085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t="-8197" r="-200794" b="-1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5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11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5"/>
                          <a:stretch>
                            <a:fillRect t="-110000" r="-200794" b="-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6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2</a:t>
                          </a:r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p:cxnSp>
        <p:nvCxnSpPr>
          <p:cNvPr id="9" name="Přímá spojnice 8"/>
          <p:cNvCxnSpPr/>
          <p:nvPr/>
        </p:nvCxnSpPr>
        <p:spPr>
          <a:xfrm>
            <a:off x="3779912" y="1196752"/>
            <a:ext cx="0" cy="5184576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19872" y="4365104"/>
            <a:ext cx="5616624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5" name="Násobení 14"/>
          <p:cNvSpPr/>
          <p:nvPr/>
        </p:nvSpPr>
        <p:spPr>
          <a:xfrm>
            <a:off x="5806543" y="4648231"/>
            <a:ext cx="288032" cy="28803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ásobení 15"/>
          <p:cNvSpPr/>
          <p:nvPr/>
        </p:nvSpPr>
        <p:spPr>
          <a:xfrm>
            <a:off x="7596336" y="3861048"/>
            <a:ext cx="288032" cy="28803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Násobení 16"/>
          <p:cNvSpPr/>
          <p:nvPr/>
        </p:nvSpPr>
        <p:spPr>
          <a:xfrm>
            <a:off x="5806543" y="1844824"/>
            <a:ext cx="288032" cy="288032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Násobení 17"/>
          <p:cNvSpPr/>
          <p:nvPr/>
        </p:nvSpPr>
        <p:spPr>
          <a:xfrm>
            <a:off x="8460432" y="3429000"/>
            <a:ext cx="288032" cy="288032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20" name="Přímá spojnice 19"/>
          <p:cNvCxnSpPr>
            <a:endCxn id="6" idx="3"/>
          </p:cNvCxnSpPr>
          <p:nvPr/>
        </p:nvCxnSpPr>
        <p:spPr>
          <a:xfrm>
            <a:off x="5004048" y="1412776"/>
            <a:ext cx="4028276" cy="2374453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3995936" y="3356993"/>
            <a:ext cx="5148064" cy="2304255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8252683" y="396441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788187" y="346802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491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32" grpId="0"/>
      <p:bldP spid="33" grpId="0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</TotalTime>
  <Words>229</Words>
  <Application>Microsoft Office PowerPoint</Application>
  <PresentationFormat>Předvádění na obrazovce (4:3)</PresentationFormat>
  <Paragraphs>56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Slunovrat</vt:lpstr>
      <vt:lpstr>VY_42_INOVACE_44_Soustava lineárních rovnic</vt:lpstr>
      <vt:lpstr>Řešte soustavu lineárních rovnic dosazovací metodou</vt:lpstr>
      <vt:lpstr>Řešte soustavu lineárních rovnic sčítací metodou</vt:lpstr>
      <vt:lpstr>Řešte soustavu lineárních rovnic grafickou metodou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Řešte soustavu lineárních rovnic dosazovací metodou</dc:title>
  <dc:creator>Vagnerova</dc:creator>
  <cp:lastModifiedBy>Vagnerova</cp:lastModifiedBy>
  <cp:revision>14</cp:revision>
  <dcterms:created xsi:type="dcterms:W3CDTF">2011-02-05T20:16:59Z</dcterms:created>
  <dcterms:modified xsi:type="dcterms:W3CDTF">2011-06-18T14:54:29Z</dcterms:modified>
</cp:coreProperties>
</file>