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90" r:id="rId4"/>
    <p:sldId id="291" r:id="rId5"/>
    <p:sldId id="292" r:id="rId6"/>
    <p:sldId id="27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766680" cy="2880320"/>
          </a:xfrm>
        </p:spPr>
        <p:txBody>
          <a:bodyPr>
            <a:no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 10.10. 2012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Jazyk a jazyková komunikace, Český jazyk a literatura, Jazyková výchova, </a:t>
            </a:r>
            <a:r>
              <a:rPr lang="cs-CZ" sz="1800" dirty="0" smtClean="0"/>
              <a:t>Slova souřadná, nadřazená, podřazená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materiálu: </a:t>
            </a:r>
            <a:r>
              <a:rPr lang="cs-CZ" sz="1800" dirty="0" smtClean="0"/>
              <a:t> </a:t>
            </a:r>
            <a:r>
              <a:rPr lang="cs-CZ" sz="1800" dirty="0" smtClean="0"/>
              <a:t>VY_32_INOVACE_CJ.4.B.14_slova_</a:t>
            </a:r>
            <a:r>
              <a:rPr lang="cs-CZ" sz="1800" dirty="0" err="1" smtClean="0"/>
              <a:t>souradna</a:t>
            </a:r>
            <a:r>
              <a:rPr lang="cs-CZ" sz="1800" dirty="0" smtClean="0"/>
              <a:t>_</a:t>
            </a:r>
            <a:r>
              <a:rPr lang="cs-CZ" sz="1800" dirty="0" err="1" smtClean="0"/>
              <a:t>nadrazena</a:t>
            </a:r>
            <a:r>
              <a:rPr lang="cs-CZ" sz="1800" dirty="0" smtClean="0"/>
              <a:t>_</a:t>
            </a:r>
            <a:r>
              <a:rPr lang="cs-CZ" sz="1800" dirty="0" err="1" smtClean="0"/>
              <a:t>podrazena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Název:  Slova </a:t>
            </a:r>
            <a:r>
              <a:rPr lang="cs-CZ" sz="1800" dirty="0"/>
              <a:t>souřadná, nadřazená, podřazená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</a:t>
            </a:r>
            <a:r>
              <a:rPr lang="cs-CZ" sz="1800" dirty="0" smtClean="0"/>
              <a:t> CZ.1.07/1.4.00/21.1693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projektu: </a:t>
            </a:r>
            <a:r>
              <a:rPr lang="cs-CZ" sz="1800" dirty="0" smtClean="0"/>
              <a:t> PRIMA </a:t>
            </a:r>
            <a:r>
              <a:rPr lang="cs-CZ" sz="1800" dirty="0"/>
              <a:t>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5229200"/>
            <a:ext cx="7550656" cy="1248544"/>
          </a:xfrm>
        </p:spPr>
        <p:txBody>
          <a:bodyPr/>
          <a:lstStyle/>
          <a:p>
            <a:r>
              <a:rPr lang="cs-CZ" sz="1800" dirty="0"/>
              <a:t>Anotace:  Materiál je určen pro žáky </a:t>
            </a:r>
            <a:r>
              <a:rPr lang="cs-CZ" sz="1800" dirty="0" smtClean="0"/>
              <a:t>4. </a:t>
            </a:r>
            <a:r>
              <a:rPr lang="cs-CZ" sz="1800" dirty="0"/>
              <a:t>ročníku, </a:t>
            </a:r>
            <a:r>
              <a:rPr lang="cs-CZ" sz="1800" dirty="0" smtClean="0"/>
              <a:t>slouží </a:t>
            </a:r>
            <a:r>
              <a:rPr lang="cs-CZ" sz="1800" dirty="0"/>
              <a:t>k </a:t>
            </a:r>
            <a:r>
              <a:rPr lang="cs-CZ" sz="1800" dirty="0" smtClean="0"/>
              <a:t>seznámení a procvičení učiva o slovech souřadných, nadřazených, podřazených.</a:t>
            </a:r>
            <a:endParaRPr lang="cs-CZ" sz="1800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691680" y="836710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09388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084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Slova souřadná, nadřazená, podřazená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22156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sz="2400" dirty="0" smtClean="0"/>
              <a:t>Podle významu slov rozlišujeme vztah souřadnosti, nadřazenosti a podřazenosti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nadřazená 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- např. slovo </a:t>
            </a:r>
            <a:r>
              <a:rPr lang="cs-CZ" sz="2400" i="1" dirty="0" smtClean="0">
                <a:solidFill>
                  <a:srgbClr val="00B050"/>
                </a:solidFill>
              </a:rPr>
              <a:t>zelenina</a:t>
            </a:r>
            <a:r>
              <a:rPr lang="cs-CZ" sz="2400" dirty="0" smtClean="0"/>
              <a:t> je významem </a:t>
            </a:r>
            <a:r>
              <a:rPr lang="cs-CZ" sz="2400" b="1" dirty="0" smtClean="0">
                <a:solidFill>
                  <a:srgbClr val="FF0000"/>
                </a:solidFill>
              </a:rPr>
              <a:t>nadřazené</a:t>
            </a:r>
            <a:r>
              <a:rPr lang="cs-CZ" sz="2400" dirty="0" smtClean="0"/>
              <a:t> slovům 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</a:t>
            </a:r>
            <a:r>
              <a:rPr lang="cs-CZ" sz="2400" i="1" dirty="0" smtClean="0">
                <a:solidFill>
                  <a:srgbClr val="00B050"/>
                </a:solidFill>
              </a:rPr>
              <a:t>okurka, ředkev, paprika, rajče, salát</a:t>
            </a:r>
            <a:r>
              <a:rPr lang="cs-CZ" sz="2400" dirty="0" smtClean="0"/>
              <a:t>           </a:t>
            </a:r>
            <a:endParaRPr lang="cs-CZ" sz="2400" dirty="0" smtClean="0">
              <a:solidFill>
                <a:srgbClr val="00B050"/>
              </a:solidFill>
            </a:endParaRP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podřazená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slova </a:t>
            </a:r>
            <a:r>
              <a:rPr lang="cs-CZ" sz="2400" i="1" dirty="0" smtClean="0">
                <a:solidFill>
                  <a:srgbClr val="00B050"/>
                </a:solidFill>
              </a:rPr>
              <a:t>okurka, paprika, rajče, salát</a:t>
            </a:r>
            <a:r>
              <a:rPr lang="cs-CZ" sz="2400" dirty="0" smtClean="0"/>
              <a:t> jsou významem</a:t>
            </a:r>
          </a:p>
          <a:p>
            <a:pPr marL="82296" indent="0">
              <a:buNone/>
            </a:pPr>
            <a:r>
              <a:rPr lang="cs-CZ" sz="2400" dirty="0">
                <a:solidFill>
                  <a:srgbClr val="00B050"/>
                </a:solidFill>
              </a:rPr>
              <a:t> </a:t>
            </a:r>
            <a:r>
              <a:rPr lang="cs-CZ" sz="2400" dirty="0" smtClean="0">
                <a:solidFill>
                  <a:srgbClr val="00B050"/>
                </a:solidFill>
              </a:rPr>
              <a:t>     </a:t>
            </a:r>
            <a:r>
              <a:rPr lang="cs-CZ" sz="2400" b="1" dirty="0" smtClean="0">
                <a:solidFill>
                  <a:srgbClr val="FF0000"/>
                </a:solidFill>
              </a:rPr>
              <a:t>podřazená</a:t>
            </a:r>
            <a:r>
              <a:rPr lang="cs-CZ" sz="2400" dirty="0" smtClean="0"/>
              <a:t> slovu </a:t>
            </a:r>
            <a:r>
              <a:rPr lang="cs-CZ" sz="2400" i="1" dirty="0" smtClean="0">
                <a:solidFill>
                  <a:srgbClr val="00B050"/>
                </a:solidFill>
              </a:rPr>
              <a:t>zelenina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souřadná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</a:t>
            </a:r>
            <a:r>
              <a:rPr lang="cs-CZ" sz="2400" dirty="0"/>
              <a:t>slova </a:t>
            </a:r>
            <a:r>
              <a:rPr lang="cs-CZ" sz="2400" i="1" dirty="0">
                <a:solidFill>
                  <a:srgbClr val="00B050"/>
                </a:solidFill>
              </a:rPr>
              <a:t>okurka, paprika, rajče, salát</a:t>
            </a:r>
            <a:r>
              <a:rPr lang="cs-CZ" sz="2400" dirty="0"/>
              <a:t> jsou </a:t>
            </a:r>
            <a:r>
              <a:rPr lang="cs-CZ" sz="2400" dirty="0" smtClean="0"/>
              <a:t>navzájem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významem </a:t>
            </a:r>
            <a:r>
              <a:rPr lang="cs-CZ" sz="2400" b="1" dirty="0" smtClean="0">
                <a:solidFill>
                  <a:srgbClr val="FF0000"/>
                </a:solidFill>
              </a:rPr>
              <a:t>souřadná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07531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/>
              <a:t>Slova souřadná, nadřazená, podřazená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/>
              <a:t>Doplň slova souřadná, nadřazená a podřazená</a:t>
            </a:r>
          </a:p>
          <a:p>
            <a:pPr marL="82296" indent="0">
              <a:buNone/>
            </a:pP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3904730" y="1988840"/>
            <a:ext cx="1800200" cy="50405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Příbuzný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04730" y="5285692"/>
            <a:ext cx="1800200" cy="50405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517576" y="2558003"/>
            <a:ext cx="2160240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724710" y="2708920"/>
            <a:ext cx="2160240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012160" y="2586616"/>
            <a:ext cx="2160240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760244" y="4293096"/>
            <a:ext cx="2160240" cy="57606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012160" y="4101702"/>
            <a:ext cx="2160240" cy="57606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Jablko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6012160" y="5553236"/>
            <a:ext cx="2160240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760244" y="5959604"/>
            <a:ext cx="2160240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1498379" y="5661248"/>
            <a:ext cx="2160240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Kočka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914017" y="3597646"/>
            <a:ext cx="1800200" cy="50405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1481790" y="4139488"/>
            <a:ext cx="2160240" cy="57606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nice 24"/>
          <p:cNvCxnSpPr>
            <a:stCxn id="13" idx="7"/>
          </p:cNvCxnSpPr>
          <p:nvPr/>
        </p:nvCxnSpPr>
        <p:spPr>
          <a:xfrm flipV="1">
            <a:off x="3361456" y="2492896"/>
            <a:ext cx="1354560" cy="14947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14" idx="0"/>
          </p:cNvCxnSpPr>
          <p:nvPr/>
        </p:nvCxnSpPr>
        <p:spPr>
          <a:xfrm flipH="1" flipV="1">
            <a:off x="4716016" y="2492896"/>
            <a:ext cx="88814" cy="21602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stCxn id="15" idx="1"/>
          </p:cNvCxnSpPr>
          <p:nvPr/>
        </p:nvCxnSpPr>
        <p:spPr>
          <a:xfrm flipH="1" flipV="1">
            <a:off x="4716016" y="2492896"/>
            <a:ext cx="1612504" cy="17808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3342259" y="4131593"/>
            <a:ext cx="1462571" cy="843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Přímá spojnice 34"/>
          <p:cNvCxnSpPr>
            <a:stCxn id="17" idx="0"/>
          </p:cNvCxnSpPr>
          <p:nvPr/>
        </p:nvCxnSpPr>
        <p:spPr>
          <a:xfrm flipH="1" flipV="1">
            <a:off x="4804830" y="4131593"/>
            <a:ext cx="35534" cy="16150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Přímá spojnice 36"/>
          <p:cNvCxnSpPr>
            <a:stCxn id="18" idx="1"/>
          </p:cNvCxnSpPr>
          <p:nvPr/>
        </p:nvCxnSpPr>
        <p:spPr>
          <a:xfrm flipH="1" flipV="1">
            <a:off x="4804830" y="4131593"/>
            <a:ext cx="1523690" cy="544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Přímá spojnice 38"/>
          <p:cNvCxnSpPr>
            <a:stCxn id="21" idx="6"/>
          </p:cNvCxnSpPr>
          <p:nvPr/>
        </p:nvCxnSpPr>
        <p:spPr>
          <a:xfrm flipV="1">
            <a:off x="3658619" y="5805264"/>
            <a:ext cx="1163978" cy="14401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stCxn id="20" idx="0"/>
          </p:cNvCxnSpPr>
          <p:nvPr/>
        </p:nvCxnSpPr>
        <p:spPr>
          <a:xfrm flipH="1" flipV="1">
            <a:off x="4822985" y="5789748"/>
            <a:ext cx="17379" cy="1698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 flipV="1">
            <a:off x="4831674" y="5789748"/>
            <a:ext cx="1198641" cy="5152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73247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1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/>
              <a:t>Slova souřadná, nadřazená, podřazená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sz="2400" dirty="0" smtClean="0"/>
              <a:t>Zakroužkuj slova podřazená stejnou barvou, jakou je slovo nadřazené, ke kterému patří.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dirty="0" smtClean="0"/>
              <a:t>  Honza        mléko      učitel      Dušan    borovice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lékař     lípa    sušenky    zahradník     Petr    kaštan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smrk   rohlík   jedle   Šárka    máslo   řidič    Rozárka     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691680" y="2757507"/>
            <a:ext cx="1296144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Povolání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563888" y="2757507"/>
            <a:ext cx="1296144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Jména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236296" y="2758257"/>
            <a:ext cx="1296144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Potraviny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436096" y="2758257"/>
            <a:ext cx="1296144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Stromy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200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/>
              <a:t>Slova souřadná, nadřazená, podřazená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 smtClean="0"/>
              <a:t>Škrtni slovo, které do řady slov nepatří.</a:t>
            </a:r>
            <a:endParaRPr lang="cs-CZ" sz="24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70691509"/>
              </p:ext>
            </p:extLst>
          </p:nvPr>
        </p:nvGraphicFramePr>
        <p:xfrm>
          <a:off x="1475656" y="2564904"/>
          <a:ext cx="7056784" cy="295233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764196"/>
                <a:gridCol w="1764196"/>
                <a:gridCol w="1764196"/>
                <a:gridCol w="1764196"/>
              </a:tblGrid>
              <a:tr h="590466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/>
                        <a:t>židle</a:t>
                      </a:r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/>
                        <a:t>postel</a:t>
                      </a:r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/>
                        <a:t>jaro</a:t>
                      </a:r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/>
                        <a:t>skříň</a:t>
                      </a:r>
                      <a:endParaRPr lang="cs-CZ" sz="2000" b="0" dirty="0"/>
                    </a:p>
                  </a:txBody>
                  <a:tcPr anchor="ctr"/>
                </a:tc>
              </a:tr>
              <a:tr h="59046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tulipán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smrk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fialka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narciska</a:t>
                      </a:r>
                      <a:endParaRPr lang="cs-CZ" sz="2000" dirty="0"/>
                    </a:p>
                  </a:txBody>
                  <a:tcPr anchor="ctr"/>
                </a:tc>
              </a:tr>
              <a:tr h="59046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taška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král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drak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princ</a:t>
                      </a:r>
                      <a:endParaRPr lang="cs-CZ" sz="2000" dirty="0"/>
                    </a:p>
                  </a:txBody>
                  <a:tcPr anchor="ctr"/>
                </a:tc>
              </a:tr>
              <a:tr h="59046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ruka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ucho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hlava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ananas</a:t>
                      </a:r>
                      <a:endParaRPr lang="cs-CZ" sz="2000" dirty="0"/>
                    </a:p>
                  </a:txBody>
                  <a:tcPr anchor="ctr"/>
                </a:tc>
              </a:tr>
              <a:tr h="59046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mrkev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jablko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rajče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celer</a:t>
                      </a:r>
                      <a:endParaRPr lang="cs-CZ" sz="20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9544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632848" cy="5077544"/>
          </a:xfrm>
        </p:spPr>
        <p:txBody>
          <a:bodyPr>
            <a:normAutofit fontScale="25000" lnSpcReduction="20000"/>
          </a:bodyPr>
          <a:lstStyle/>
          <a:p>
            <a:pPr marL="82296" indent="0">
              <a:buNone/>
            </a:pPr>
            <a:r>
              <a:rPr lang="cs-CZ" sz="9600" dirty="0" smtClean="0"/>
              <a:t>MIKULENKOVÁ H. </a:t>
            </a:r>
            <a:r>
              <a:rPr lang="cs-CZ" sz="9600" i="1" dirty="0" smtClean="0"/>
              <a:t>Český jazyk </a:t>
            </a:r>
            <a:r>
              <a:rPr lang="cs-CZ" sz="9600" i="1" dirty="0" smtClean="0"/>
              <a:t>4, </a:t>
            </a:r>
            <a:r>
              <a:rPr lang="cs-CZ" sz="9600" i="1" dirty="0" smtClean="0"/>
              <a:t>učebnice pro </a:t>
            </a:r>
            <a:r>
              <a:rPr lang="cs-CZ" sz="9600" i="1" dirty="0" smtClean="0"/>
              <a:t>čtvrtý </a:t>
            </a:r>
            <a:r>
              <a:rPr lang="cs-CZ" sz="9600" i="1" dirty="0" smtClean="0"/>
              <a:t>ročník</a:t>
            </a:r>
            <a:r>
              <a:rPr lang="cs-CZ" sz="9600" dirty="0" smtClean="0"/>
              <a:t>. </a:t>
            </a:r>
            <a:r>
              <a:rPr lang="cs-CZ" sz="9600" dirty="0" err="1" smtClean="0"/>
              <a:t>Prodos</a:t>
            </a:r>
            <a:r>
              <a:rPr lang="cs-CZ" sz="9600" dirty="0" smtClean="0"/>
              <a:t>, Olomouc, 2008, s. </a:t>
            </a:r>
            <a:r>
              <a:rPr lang="cs-CZ" sz="9600" dirty="0" smtClean="0"/>
              <a:t>14. </a:t>
            </a:r>
            <a:r>
              <a:rPr lang="cs-CZ" sz="9600" dirty="0" smtClean="0"/>
              <a:t>ISBN </a:t>
            </a:r>
            <a:r>
              <a:rPr lang="cs-CZ" sz="9600" dirty="0" smtClean="0"/>
              <a:t>978-80-7230-213-0.</a:t>
            </a:r>
            <a:endParaRPr lang="cs-CZ" sz="96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5000" dirty="0" smtClean="0"/>
          </a:p>
          <a:p>
            <a:pPr marL="539496" indent="-457200">
              <a:buAutoNum type="arabicParenR"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69303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Metodický návod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/>
              <a:t>Žáci </a:t>
            </a:r>
            <a:r>
              <a:rPr lang="cs-CZ" sz="2600" dirty="0" smtClean="0"/>
              <a:t>se </a:t>
            </a:r>
            <a:r>
              <a:rPr lang="cs-CZ" sz="2600" dirty="0"/>
              <a:t>nejprve </a:t>
            </a:r>
            <a:r>
              <a:rPr lang="cs-CZ" sz="2600" dirty="0" smtClean="0"/>
              <a:t>seznámí se slovy souřadnými, nadřazenými a podřazenými. </a:t>
            </a:r>
          </a:p>
          <a:p>
            <a:r>
              <a:rPr lang="cs-CZ" sz="2600" dirty="0" smtClean="0"/>
              <a:t>Na druhé straně tato slova správně doplňují.</a:t>
            </a:r>
          </a:p>
          <a:p>
            <a:r>
              <a:rPr lang="cs-CZ" sz="2600" dirty="0" smtClean="0"/>
              <a:t>Na třetí straně kroužkují správnou barvou.</a:t>
            </a:r>
          </a:p>
          <a:p>
            <a:r>
              <a:rPr lang="cs-CZ" sz="2600" dirty="0" smtClean="0"/>
              <a:t>Na čtvrté straně škrtají slova, která sem nepatří.</a:t>
            </a:r>
            <a:endParaRPr lang="cs-CZ" sz="2600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94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770</TotalTime>
  <Words>271</Words>
  <Application>Microsoft Office PowerPoint</Application>
  <PresentationFormat>Předvádění na obrazovce (4:3)</PresentationFormat>
  <Paragraphs>107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ZŠ Štětí, Ostrovní 300 Autor: Mgr. Štěpánka Beranová Datum:  10.10. 2012 Jazyk a jazyková komunikace, Český jazyk a literatura, Jazyková výchova, Slova souřadná, nadřazená, podřazená Název materiálu:  VY_32_INOVACE_CJ.4.B.14_slova_souradna_nadrazena_podrazena Název:  Slova souřadná, nadřazená, podřazená Číslo operačního programu:  CZ.1.07/1.4.00/21.1693 Název projektu:  PRIMA ŠKOLA</vt:lpstr>
      <vt:lpstr>Slova souřadná, nadřazená, podřazená</vt:lpstr>
      <vt:lpstr>Slova souřadná, nadřazená, podřazená</vt:lpstr>
      <vt:lpstr>Slova souřadná, nadřazená, podřazená</vt:lpstr>
      <vt:lpstr>Slova souřadná, nadřazená, podřazená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PC-29T3</dc:creator>
  <cp:lastModifiedBy>Základní škola Ostrovní</cp:lastModifiedBy>
  <cp:revision>100</cp:revision>
  <dcterms:created xsi:type="dcterms:W3CDTF">2011-10-24T08:20:33Z</dcterms:created>
  <dcterms:modified xsi:type="dcterms:W3CDTF">2012-10-29T10:15:19Z</dcterms:modified>
</cp:coreProperties>
</file>