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564" y="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060A8-03E8-4150-BE21-3399EE0F9730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3CD22-809A-4ABE-B019-747CD5522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060A8-03E8-4150-BE21-3399EE0F9730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3CD22-809A-4ABE-B019-747CD5522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060A8-03E8-4150-BE21-3399EE0F9730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3CD22-809A-4ABE-B019-747CD5522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060A8-03E8-4150-BE21-3399EE0F9730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3CD22-809A-4ABE-B019-747CD5522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060A8-03E8-4150-BE21-3399EE0F9730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3CD22-809A-4ABE-B019-747CD5522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060A8-03E8-4150-BE21-3399EE0F9730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3CD22-809A-4ABE-B019-747CD5522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060A8-03E8-4150-BE21-3399EE0F9730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3CD22-809A-4ABE-B019-747CD5522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060A8-03E8-4150-BE21-3399EE0F9730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3CD22-809A-4ABE-B019-747CD5522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060A8-03E8-4150-BE21-3399EE0F9730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3CD22-809A-4ABE-B019-747CD5522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060A8-03E8-4150-BE21-3399EE0F9730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3CD22-809A-4ABE-B019-747CD5522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060A8-03E8-4150-BE21-3399EE0F9730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3CD22-809A-4ABE-B019-747CD5522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A603AB"/>
            </a:gs>
            <a:gs pos="21001">
              <a:srgbClr val="0819FB"/>
            </a:gs>
            <a:gs pos="35001">
              <a:srgbClr val="1A8D48"/>
            </a:gs>
            <a:gs pos="52000">
              <a:srgbClr val="FFFF00"/>
            </a:gs>
            <a:gs pos="73000">
              <a:srgbClr val="EE3F17"/>
            </a:gs>
            <a:gs pos="88000">
              <a:srgbClr val="E81766"/>
            </a:gs>
            <a:gs pos="100000">
              <a:srgbClr val="A603AB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7060A8-03E8-4150-BE21-3399EE0F9730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53CD22-809A-4ABE-B019-747CD552212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Organická chemie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83160"/>
          </a:xfrm>
        </p:spPr>
        <p:txBody>
          <a:bodyPr>
            <a:normAutofit fontScale="625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Autor: Mgr. Iva </a:t>
            </a:r>
            <a:r>
              <a:rPr lang="cs-CZ" dirty="0" err="1" smtClean="0">
                <a:solidFill>
                  <a:schemeClr val="tx1"/>
                </a:solidFill>
              </a:rPr>
              <a:t>Hirschová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defRPr/>
            </a:pPr>
            <a:r>
              <a:rPr lang="cs-CZ" smtClean="0">
                <a:solidFill>
                  <a:schemeClr val="tx1"/>
                </a:solidFill>
              </a:rPr>
              <a:t>VY_32_INOVACE_48_Uhlovodíky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OP VK oblast podpory 1.4 s názvem Zlepšení podmínek pro vzdělávání na základních školách.</a:t>
            </a: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Sloučeniny C a H</a:t>
            </a:r>
          </a:p>
          <a:p>
            <a:r>
              <a:rPr lang="cs-CZ" dirty="0" smtClean="0"/>
              <a:t>Uhlík je prvek IV.A skupiny</a:t>
            </a:r>
          </a:p>
          <a:p>
            <a:r>
              <a:rPr lang="cs-CZ" dirty="0" smtClean="0"/>
              <a:t>Je čtyřvazný</a:t>
            </a:r>
          </a:p>
          <a:p>
            <a:r>
              <a:rPr lang="cs-CZ" dirty="0" smtClean="0"/>
              <a:t>Vodík je prvek I.A skupiny a je jednovazný.</a:t>
            </a:r>
          </a:p>
          <a:p>
            <a:r>
              <a:rPr lang="cs-CZ" dirty="0" smtClean="0"/>
              <a:t>Uhlovodíky mají hlavní uhlíkatý řetězec a na něj jsou vázány atomy vodíku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 vzorců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Molekulové </a:t>
            </a:r>
          </a:p>
          <a:p>
            <a:endParaRPr lang="cs-CZ" dirty="0" smtClean="0"/>
          </a:p>
          <a:p>
            <a:r>
              <a:rPr lang="cs-CZ" dirty="0" smtClean="0"/>
              <a:t>Strukturní</a:t>
            </a:r>
          </a:p>
          <a:p>
            <a:endParaRPr lang="cs-CZ" dirty="0" smtClean="0"/>
          </a:p>
          <a:p>
            <a:r>
              <a:rPr lang="cs-CZ" dirty="0" smtClean="0"/>
              <a:t>Racionální</a:t>
            </a:r>
          </a:p>
          <a:p>
            <a:endParaRPr lang="cs-CZ" dirty="0" smtClean="0"/>
          </a:p>
          <a:p>
            <a:r>
              <a:rPr lang="cs-CZ" dirty="0" smtClean="0"/>
              <a:t>Zkrácené racionální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molekulové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Metan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C</a:t>
            </a:r>
            <a:r>
              <a:rPr lang="cs-CZ" baseline="-25000" dirty="0" smtClean="0"/>
              <a:t>1</a:t>
            </a:r>
            <a:r>
              <a:rPr lang="cs-CZ" dirty="0" smtClean="0"/>
              <a:t> H</a:t>
            </a:r>
            <a:r>
              <a:rPr lang="cs-CZ" baseline="-25000" dirty="0" smtClean="0"/>
              <a:t>4</a:t>
            </a:r>
          </a:p>
          <a:p>
            <a:endParaRPr lang="cs-CZ" baseline="-25000" dirty="0"/>
          </a:p>
          <a:p>
            <a:r>
              <a:rPr lang="cs-CZ" dirty="0" smtClean="0"/>
              <a:t>Ze vzorce je patrný jen počet nikoliv uspořádání.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strukturní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Vystihují strukturu látky</a:t>
            </a:r>
          </a:p>
          <a:p>
            <a:endParaRPr lang="cs-CZ" dirty="0"/>
          </a:p>
          <a:p>
            <a:r>
              <a:rPr lang="cs-CZ" dirty="0" smtClean="0"/>
              <a:t>Metan            H</a:t>
            </a:r>
          </a:p>
          <a:p>
            <a:endParaRPr lang="cs-CZ" dirty="0"/>
          </a:p>
          <a:p>
            <a:r>
              <a:rPr lang="cs-CZ" dirty="0" smtClean="0"/>
              <a:t>           H          C            H</a:t>
            </a:r>
          </a:p>
          <a:p>
            <a:endParaRPr lang="cs-CZ" dirty="0"/>
          </a:p>
          <a:p>
            <a:r>
              <a:rPr lang="cs-CZ" dirty="0" smtClean="0"/>
              <a:t>                        H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635896" y="4293096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3203848" y="3429000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H="1">
            <a:off x="2195736" y="4293096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203848" y="4581128"/>
            <a:ext cx="0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Racionální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Něco mezi molekulovým a strukturním vzorcem z pohledu zobrazení.Využití u složitějších uhlovodíků</a:t>
            </a:r>
          </a:p>
          <a:p>
            <a:endParaRPr lang="cs-CZ" dirty="0"/>
          </a:p>
          <a:p>
            <a:r>
              <a:rPr lang="cs-CZ" dirty="0" smtClean="0"/>
              <a:t> pentan        CH</a:t>
            </a:r>
            <a:r>
              <a:rPr lang="cs-CZ" baseline="-25000" dirty="0" smtClean="0"/>
              <a:t>3</a:t>
            </a:r>
            <a:r>
              <a:rPr lang="cs-CZ" dirty="0" smtClean="0"/>
              <a:t>     CH</a:t>
            </a:r>
            <a:r>
              <a:rPr lang="cs-CZ" baseline="-25000" dirty="0" smtClean="0"/>
              <a:t>2</a:t>
            </a:r>
            <a:r>
              <a:rPr lang="cs-CZ" dirty="0" smtClean="0"/>
              <a:t>     </a:t>
            </a:r>
            <a:r>
              <a:rPr lang="cs-CZ" dirty="0" err="1" smtClean="0"/>
              <a:t>CH</a:t>
            </a:r>
            <a:r>
              <a:rPr lang="cs-CZ" baseline="-25000" dirty="0" err="1" smtClean="0"/>
              <a:t>2</a:t>
            </a:r>
            <a:r>
              <a:rPr lang="cs-CZ" dirty="0" smtClean="0"/>
              <a:t>     </a:t>
            </a:r>
            <a:r>
              <a:rPr lang="cs-CZ" dirty="0" err="1" smtClean="0"/>
              <a:t>CH</a:t>
            </a:r>
            <a:r>
              <a:rPr lang="cs-CZ" baseline="-25000" dirty="0" err="1" smtClean="0"/>
              <a:t>2</a:t>
            </a:r>
            <a:r>
              <a:rPr lang="cs-CZ" dirty="0" smtClean="0"/>
              <a:t>     CH</a:t>
            </a:r>
            <a:r>
              <a:rPr lang="cs-CZ" baseline="-25000" dirty="0" smtClean="0"/>
              <a:t>3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flipH="1">
            <a:off x="3563888" y="4077072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499992" y="4077072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5580112" y="4077072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6732240" y="4077072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Zkrácený racionální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Pentan</a:t>
            </a:r>
          </a:p>
          <a:p>
            <a:endParaRPr lang="cs-CZ" baseline="-25000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C H</a:t>
            </a:r>
            <a:r>
              <a:rPr lang="cs-CZ" baseline="-25000" dirty="0" smtClean="0"/>
              <a:t>3</a:t>
            </a:r>
            <a:r>
              <a:rPr lang="cs-CZ" dirty="0" smtClean="0"/>
              <a:t>      (   C H </a:t>
            </a:r>
            <a:r>
              <a:rPr lang="cs-CZ" baseline="-25000" dirty="0" smtClean="0"/>
              <a:t>2</a:t>
            </a:r>
            <a:r>
              <a:rPr lang="cs-CZ" dirty="0" smtClean="0"/>
              <a:t>   )</a:t>
            </a:r>
            <a:r>
              <a:rPr lang="cs-CZ" baseline="-25000" dirty="0" smtClean="0"/>
              <a:t>3</a:t>
            </a:r>
            <a:r>
              <a:rPr lang="cs-CZ" dirty="0" smtClean="0"/>
              <a:t>        C H</a:t>
            </a:r>
            <a:r>
              <a:rPr lang="cs-CZ" baseline="-25000" dirty="0" smtClean="0"/>
              <a:t>3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691680" y="3463032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129099" y="3486459"/>
            <a:ext cx="6480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Vytvořeno jako DUM do předmětu chemie na ZŠ a MŠ 17.listopadu 1325, Mladá Boleslav pro 9.ročník základní školy.</a:t>
            </a:r>
          </a:p>
          <a:p>
            <a:endParaRPr lang="cs-CZ" dirty="0" smtClean="0"/>
          </a:p>
          <a:p>
            <a:r>
              <a:rPr lang="cs-CZ" dirty="0" smtClean="0"/>
              <a:t>Materiál slouží k doplnění učiva o chemii.</a:t>
            </a:r>
          </a:p>
          <a:p>
            <a:endParaRPr lang="cs-CZ" dirty="0" smtClean="0"/>
          </a:p>
          <a:p>
            <a:r>
              <a:rPr lang="cs-CZ" dirty="0" smtClean="0"/>
              <a:t>Materiál je vhodné prezentovat pomocí  interaktivní tabule.</a:t>
            </a:r>
          </a:p>
          <a:p>
            <a:endParaRPr lang="cs-CZ" dirty="0" smtClean="0"/>
          </a:p>
          <a:p>
            <a:r>
              <a:rPr lang="cs-CZ" dirty="0" smtClean="0"/>
              <a:t>Materiál byl vytvořen a pilotován </a:t>
            </a:r>
            <a:r>
              <a:rPr lang="cs-CZ" smtClean="0"/>
              <a:t>v </a:t>
            </a:r>
            <a:r>
              <a:rPr lang="cs-CZ" smtClean="0"/>
              <a:t>I</a:t>
            </a:r>
            <a:r>
              <a:rPr lang="cs-CZ" dirty="0" smtClean="0"/>
              <a:t>. pololetí školního roku </a:t>
            </a:r>
            <a:r>
              <a:rPr lang="cs-CZ" dirty="0" smtClean="0"/>
              <a:t>2011/2012.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zdroje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183</Words>
  <Application>Microsoft Office PowerPoint</Application>
  <PresentationFormat>Předvádění na obrazovce (4:3)</PresentationFormat>
  <Paragraphs>55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Organická chemie</vt:lpstr>
      <vt:lpstr>Prezentace aplikace PowerPoint</vt:lpstr>
      <vt:lpstr>Zápis vzorců</vt:lpstr>
      <vt:lpstr>molekulové</vt:lpstr>
      <vt:lpstr>strukturní</vt:lpstr>
      <vt:lpstr>Racionální </vt:lpstr>
      <vt:lpstr>Zkrácený racionální</vt:lpstr>
      <vt:lpstr>Prezentace aplikace PowerPoint</vt:lpstr>
      <vt:lpstr>Citace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Uhlovodíky</dc:title>
  <dc:creator>Mamka</dc:creator>
  <cp:lastModifiedBy>Iva Hirschová</cp:lastModifiedBy>
  <cp:revision>6</cp:revision>
  <dcterms:created xsi:type="dcterms:W3CDTF">2012-07-24T19:24:12Z</dcterms:created>
  <dcterms:modified xsi:type="dcterms:W3CDTF">2012-11-22T09:01:40Z</dcterms:modified>
</cp:coreProperties>
</file>