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BC569-5890-4E4B-A631-297CA3701A1B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4355D-2870-4F0E-A1C1-4FBE1CCB3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Organická chemie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lvl="0" algn="l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 Narrow" pitchFamily="34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 Narrow" pitchFamily="34"/>
              </a:rPr>
              <a:t>                                 Autor</a:t>
            </a:r>
            <a:r>
              <a:rPr lang="cs-CZ" dirty="0">
                <a:solidFill>
                  <a:srgbClr val="000000"/>
                </a:solidFill>
                <a:latin typeface="Arial Narrow" pitchFamily="34"/>
              </a:rPr>
              <a:t>: Mgr. Iva Hirschová</a:t>
            </a:r>
          </a:p>
          <a:p>
            <a:pPr lvl="0" algn="l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>
              <a:solidFill>
                <a:srgbClr val="000000"/>
              </a:solidFill>
              <a:latin typeface="Arial Narrow" pitchFamily="34"/>
            </a:endParaRPr>
          </a:p>
          <a:p>
            <a:pPr lvl="0" algn="l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500" dirty="0" smtClean="0">
                <a:solidFill>
                  <a:srgbClr val="000000"/>
                </a:solidFill>
                <a:latin typeface="Arial Narrow" pitchFamily="34"/>
              </a:rPr>
              <a:t>                                          VY_32_INOVACE_49_Alkany</a:t>
            </a:r>
          </a:p>
          <a:p>
            <a:pPr lvl="0" algn="l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dirty="0">
              <a:solidFill>
                <a:srgbClr val="000000"/>
              </a:solidFill>
              <a:latin typeface="Arial Narrow" pitchFamily="34"/>
            </a:endParaRPr>
          </a:p>
          <a:p>
            <a:pPr lvl="0"/>
            <a:r>
              <a:rPr lang="cs-CZ" sz="1800" dirty="0">
                <a:solidFill>
                  <a:srgbClr val="000000"/>
                </a:solidFill>
                <a:latin typeface="Arial Narrow" pitchFamily="34"/>
              </a:rPr>
              <a:t>Vytvořeno v rámci projektu „EU peníze školám“.</a:t>
            </a:r>
          </a:p>
          <a:p>
            <a:pPr lvl="0"/>
            <a:r>
              <a:rPr lang="cs-CZ" sz="1800" dirty="0">
                <a:solidFill>
                  <a:srgbClr val="000000"/>
                </a:solidFill>
                <a:latin typeface="Arial Narrow" pitchFamily="34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14954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Homologická řada </a:t>
            </a:r>
            <a:r>
              <a:rPr lang="cs-CZ" dirty="0" err="1" smtClean="0"/>
              <a:t>alkanů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Obecný vzorec C </a:t>
            </a:r>
            <a:r>
              <a:rPr lang="cs-CZ" baseline="-25000" dirty="0" smtClean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 H</a:t>
            </a:r>
            <a:r>
              <a:rPr lang="cs-CZ" baseline="-25000" dirty="0" smtClean="0">
                <a:solidFill>
                  <a:srgbClr val="FF0000"/>
                </a:solidFill>
              </a:rPr>
              <a:t>2n +  2</a:t>
            </a:r>
          </a:p>
          <a:p>
            <a:r>
              <a:rPr lang="cs-CZ" dirty="0" smtClean="0"/>
              <a:t>Metan           C         H</a:t>
            </a:r>
            <a:r>
              <a:rPr lang="cs-CZ" baseline="-25000" dirty="0" smtClean="0"/>
              <a:t>4</a:t>
            </a:r>
            <a:endParaRPr lang="cs-CZ" dirty="0" smtClean="0"/>
          </a:p>
          <a:p>
            <a:r>
              <a:rPr lang="cs-CZ" dirty="0" smtClean="0"/>
              <a:t>Etan               C</a:t>
            </a:r>
            <a:r>
              <a:rPr lang="cs-CZ" baseline="-25000" dirty="0" smtClean="0"/>
              <a:t>2</a:t>
            </a:r>
            <a:r>
              <a:rPr lang="cs-CZ" dirty="0" smtClean="0"/>
              <a:t>        H</a:t>
            </a:r>
            <a:r>
              <a:rPr lang="cs-CZ" baseline="-25000" dirty="0" smtClean="0"/>
              <a:t>6</a:t>
            </a:r>
            <a:endParaRPr lang="cs-CZ" dirty="0" smtClean="0"/>
          </a:p>
          <a:p>
            <a:r>
              <a:rPr lang="cs-CZ" dirty="0" smtClean="0"/>
              <a:t>Propan          C</a:t>
            </a:r>
            <a:r>
              <a:rPr lang="cs-CZ" baseline="-25000" dirty="0" smtClean="0"/>
              <a:t>3</a:t>
            </a:r>
            <a:r>
              <a:rPr lang="cs-CZ" dirty="0" smtClean="0"/>
              <a:t>        H</a:t>
            </a:r>
            <a:r>
              <a:rPr lang="cs-CZ" baseline="-25000" dirty="0" smtClean="0"/>
              <a:t>8</a:t>
            </a:r>
            <a:endParaRPr lang="cs-CZ" dirty="0" smtClean="0"/>
          </a:p>
          <a:p>
            <a:r>
              <a:rPr lang="cs-CZ" dirty="0" smtClean="0"/>
              <a:t>Butan            C</a:t>
            </a:r>
            <a:r>
              <a:rPr lang="cs-CZ" baseline="-25000" dirty="0" smtClean="0"/>
              <a:t>4</a:t>
            </a:r>
            <a:r>
              <a:rPr lang="cs-CZ" dirty="0" smtClean="0"/>
              <a:t>        H</a:t>
            </a:r>
            <a:r>
              <a:rPr lang="cs-CZ" baseline="-25000" dirty="0" smtClean="0"/>
              <a:t>10</a:t>
            </a:r>
            <a:endParaRPr lang="cs-CZ" dirty="0" smtClean="0"/>
          </a:p>
          <a:p>
            <a:r>
              <a:rPr lang="cs-CZ" dirty="0" smtClean="0"/>
              <a:t>Pentan          C</a:t>
            </a:r>
            <a:r>
              <a:rPr lang="cs-CZ" baseline="-25000" dirty="0" smtClean="0"/>
              <a:t>5</a:t>
            </a:r>
            <a:r>
              <a:rPr lang="cs-CZ" dirty="0" smtClean="0"/>
              <a:t>         H</a:t>
            </a:r>
            <a:r>
              <a:rPr lang="cs-CZ" baseline="-25000" dirty="0" smtClean="0"/>
              <a:t>12</a:t>
            </a:r>
            <a:endParaRPr lang="cs-CZ" dirty="0" smtClean="0"/>
          </a:p>
          <a:p>
            <a:r>
              <a:rPr lang="cs-CZ" dirty="0" smtClean="0"/>
              <a:t>Hexan            C</a:t>
            </a:r>
            <a:r>
              <a:rPr lang="cs-CZ" baseline="-25000" dirty="0" smtClean="0"/>
              <a:t>6</a:t>
            </a:r>
            <a:r>
              <a:rPr lang="cs-CZ" dirty="0" smtClean="0"/>
              <a:t>        H</a:t>
            </a:r>
            <a:r>
              <a:rPr lang="cs-CZ" baseline="-25000" dirty="0" smtClean="0"/>
              <a:t>14</a:t>
            </a:r>
            <a:endParaRPr lang="cs-CZ" dirty="0" smtClean="0"/>
          </a:p>
          <a:p>
            <a:r>
              <a:rPr lang="cs-CZ" dirty="0" smtClean="0"/>
              <a:t>Heptan          C</a:t>
            </a:r>
            <a:r>
              <a:rPr lang="cs-CZ" baseline="-25000" dirty="0" smtClean="0"/>
              <a:t>7</a:t>
            </a:r>
            <a:r>
              <a:rPr lang="cs-CZ" dirty="0" smtClean="0"/>
              <a:t>        H</a:t>
            </a:r>
            <a:r>
              <a:rPr lang="cs-CZ" baseline="-25000" dirty="0" smtClean="0"/>
              <a:t>16</a:t>
            </a:r>
            <a:endParaRPr lang="cs-CZ" dirty="0" smtClean="0"/>
          </a:p>
          <a:p>
            <a:r>
              <a:rPr lang="cs-CZ" dirty="0" smtClean="0"/>
              <a:t>Oktan            C </a:t>
            </a:r>
            <a:r>
              <a:rPr lang="cs-CZ" baseline="-25000" dirty="0" smtClean="0"/>
              <a:t>8</a:t>
            </a:r>
            <a:r>
              <a:rPr lang="cs-CZ" dirty="0" smtClean="0"/>
              <a:t>        H</a:t>
            </a:r>
            <a:r>
              <a:rPr lang="cs-CZ" baseline="-25000" dirty="0" smtClean="0"/>
              <a:t>18</a:t>
            </a:r>
            <a:endParaRPr lang="cs-CZ" dirty="0" smtClean="0"/>
          </a:p>
          <a:p>
            <a:r>
              <a:rPr lang="cs-CZ" dirty="0" err="1" smtClean="0"/>
              <a:t>Nonan</a:t>
            </a:r>
            <a:r>
              <a:rPr lang="cs-CZ" dirty="0" smtClean="0"/>
              <a:t>           C </a:t>
            </a:r>
            <a:r>
              <a:rPr lang="cs-CZ" baseline="-25000" dirty="0" smtClean="0"/>
              <a:t>9</a:t>
            </a:r>
            <a:r>
              <a:rPr lang="cs-CZ" dirty="0" smtClean="0"/>
              <a:t>        H</a:t>
            </a:r>
            <a:r>
              <a:rPr lang="cs-CZ" baseline="-25000" dirty="0" smtClean="0"/>
              <a:t>20</a:t>
            </a:r>
            <a:endParaRPr lang="cs-CZ" dirty="0" smtClean="0"/>
          </a:p>
          <a:p>
            <a:r>
              <a:rPr lang="cs-CZ" dirty="0" smtClean="0"/>
              <a:t>Dekan            C </a:t>
            </a:r>
            <a:r>
              <a:rPr lang="cs-CZ" baseline="-25000" dirty="0" smtClean="0"/>
              <a:t>10</a:t>
            </a:r>
            <a:r>
              <a:rPr lang="cs-CZ" dirty="0" smtClean="0"/>
              <a:t>      H</a:t>
            </a:r>
            <a:r>
              <a:rPr lang="cs-CZ" baseline="-25000" dirty="0" smtClean="0"/>
              <a:t>22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a použití </a:t>
            </a:r>
            <a:r>
              <a:rPr lang="cs-CZ" dirty="0" err="1" smtClean="0"/>
              <a:t>alkanů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atomy uhlíku jsou jen jednoduché vazby.</a:t>
            </a:r>
          </a:p>
          <a:p>
            <a:r>
              <a:rPr lang="cs-CZ" dirty="0" smtClean="0"/>
              <a:t>Koncovka podstatného jména je zakončena na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vzduchu hoří za vzniku vody a oxidu uhličitého.</a:t>
            </a:r>
          </a:p>
          <a:p>
            <a:r>
              <a:rPr lang="cs-CZ" dirty="0" smtClean="0"/>
              <a:t>Získávají se z ropy.</a:t>
            </a:r>
          </a:p>
          <a:p>
            <a:r>
              <a:rPr lang="cs-CZ" dirty="0" smtClean="0"/>
              <a:t>Použití- paliva, výroba plastů.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Nejvýznamnější </a:t>
            </a:r>
            <a:r>
              <a:rPr lang="cs-CZ" dirty="0" err="1" smtClean="0"/>
              <a:t>alkany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Metan </a:t>
            </a:r>
          </a:p>
          <a:p>
            <a:r>
              <a:rPr lang="cs-CZ" dirty="0" smtClean="0"/>
              <a:t>plyn, bezbarvý, nezapáchá</a:t>
            </a:r>
          </a:p>
          <a:p>
            <a:r>
              <a:rPr lang="cs-CZ" dirty="0" smtClean="0"/>
              <a:t>Z 99% složka zemního plynu</a:t>
            </a:r>
          </a:p>
          <a:p>
            <a:pPr>
              <a:buNone/>
            </a:pPr>
            <a:r>
              <a:rPr lang="cs-CZ" dirty="0" smtClean="0"/>
              <a:t>    Etan</a:t>
            </a:r>
          </a:p>
          <a:p>
            <a:r>
              <a:rPr lang="cs-CZ" dirty="0" smtClean="0"/>
              <a:t> plyn,v zemním plynu jen v malém množství</a:t>
            </a:r>
          </a:p>
          <a:p>
            <a:r>
              <a:rPr lang="cs-CZ" dirty="0" smtClean="0"/>
              <a:t>Propan</a:t>
            </a:r>
          </a:p>
          <a:p>
            <a:r>
              <a:rPr lang="cs-CZ" dirty="0" smtClean="0"/>
              <a:t>Plyn, původ v ropě, použití na vaření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které prvky jsou v </a:t>
            </a:r>
            <a:r>
              <a:rPr lang="cs-CZ" dirty="0" err="1" smtClean="0"/>
              <a:t>alkanech</a:t>
            </a:r>
            <a:r>
              <a:rPr lang="cs-CZ" dirty="0" smtClean="0"/>
              <a:t> obsaženy?</a:t>
            </a:r>
          </a:p>
          <a:p>
            <a:r>
              <a:rPr lang="cs-CZ" dirty="0" smtClean="0"/>
              <a:t>2.Jaké vazby se v </a:t>
            </a:r>
            <a:r>
              <a:rPr lang="cs-CZ" dirty="0" err="1" smtClean="0"/>
              <a:t>alkanech</a:t>
            </a:r>
            <a:r>
              <a:rPr lang="cs-CZ" dirty="0" smtClean="0"/>
              <a:t> vyskytují?</a:t>
            </a:r>
          </a:p>
          <a:p>
            <a:r>
              <a:rPr lang="cs-CZ" dirty="0" smtClean="0"/>
              <a:t>3.Jaká je koncovka </a:t>
            </a:r>
            <a:r>
              <a:rPr lang="cs-CZ" dirty="0" err="1" smtClean="0"/>
              <a:t>alkanů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4.Který plyn se používá na vaření?</a:t>
            </a:r>
          </a:p>
          <a:p>
            <a:r>
              <a:rPr lang="cs-CZ" dirty="0" smtClean="0"/>
              <a:t>5.Kolik uhlíků je v metanu?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652120" y="33265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to dobře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 C a H</a:t>
            </a:r>
          </a:p>
          <a:p>
            <a:r>
              <a:rPr lang="cs-CZ" dirty="0" smtClean="0"/>
              <a:t>2.  jednoduché</a:t>
            </a:r>
          </a:p>
          <a:p>
            <a:r>
              <a:rPr lang="cs-CZ" dirty="0" smtClean="0"/>
              <a:t>3.  </a:t>
            </a:r>
            <a:r>
              <a:rPr lang="cs-CZ" dirty="0" err="1" smtClean="0"/>
              <a:t>an</a:t>
            </a:r>
            <a:endParaRPr lang="cs-CZ" dirty="0" smtClean="0"/>
          </a:p>
          <a:p>
            <a:r>
              <a:rPr lang="cs-CZ" dirty="0" smtClean="0"/>
              <a:t>4.  propan</a:t>
            </a:r>
          </a:p>
          <a:p>
            <a:r>
              <a:rPr lang="cs-CZ" dirty="0" smtClean="0"/>
              <a:t>5.  jeden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4067944" y="465313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/>
              <a:t>Vytvořeno jako DUM do předmětu chemie na ZŠ a MŠ 17.listopadu 1325, Mladá Boleslav pro 9.ročník základní školy.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Materiál slouží k doplnění učiva o chemii.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Materiál je vhodné prezentovat pomocí  interaktivní tabule.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Materiál byl vytvořen a pilotován v II. pololetí školního roku </a:t>
            </a:r>
            <a:r>
              <a:rPr lang="cs-CZ" dirty="0" smtClean="0"/>
              <a:t>2011/2012.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825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261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Organická chemie</vt:lpstr>
      <vt:lpstr>Homologická řada alkanů</vt:lpstr>
      <vt:lpstr>Vlastnosti a použití alkanů</vt:lpstr>
      <vt:lpstr>Nejvýznamnější alkany</vt:lpstr>
      <vt:lpstr>Testík </vt:lpstr>
      <vt:lpstr>Jak je to dobře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alkany</dc:title>
  <dc:creator>Mamka</dc:creator>
  <cp:lastModifiedBy>Iva Hirschová</cp:lastModifiedBy>
  <cp:revision>5</cp:revision>
  <dcterms:created xsi:type="dcterms:W3CDTF">2012-07-25T04:45:55Z</dcterms:created>
  <dcterms:modified xsi:type="dcterms:W3CDTF">2012-11-22T17:06:26Z</dcterms:modified>
</cp:coreProperties>
</file>