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93" r:id="rId3"/>
    <p:sldId id="294" r:id="rId4"/>
    <p:sldId id="295" r:id="rId5"/>
    <p:sldId id="296" r:id="rId6"/>
    <p:sldId id="297" r:id="rId7"/>
    <p:sldId id="27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766680" cy="2880320"/>
          </a:xfrm>
        </p:spPr>
        <p:txBody>
          <a:bodyPr>
            <a:no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Datum: </a:t>
            </a:r>
            <a:r>
              <a:rPr lang="cs-CZ" sz="1800" dirty="0" smtClean="0"/>
              <a:t> 18.10. 2012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Jazyk a jazyková komunikace, Český jazyk a literatura, Jazyková výchova, </a:t>
            </a:r>
            <a:r>
              <a:rPr lang="cs-CZ" sz="1800" dirty="0" smtClean="0"/>
              <a:t>Odvozování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materiálu: </a:t>
            </a:r>
            <a:r>
              <a:rPr lang="cs-CZ" sz="1800" dirty="0" smtClean="0"/>
              <a:t> </a:t>
            </a:r>
            <a:r>
              <a:rPr lang="cs-CZ" sz="1800" dirty="0" smtClean="0"/>
              <a:t>VY_32_INOVACE_CJ.4.B.15_</a:t>
            </a:r>
            <a:r>
              <a:rPr lang="cs-CZ" sz="1800" dirty="0" err="1" smtClean="0"/>
              <a:t>odvozovani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Název:  Odvozování </a:t>
            </a:r>
            <a:br>
              <a:rPr lang="cs-CZ" sz="1800" dirty="0" smtClean="0"/>
            </a:br>
            <a:r>
              <a:rPr lang="cs-CZ" sz="1800" dirty="0" smtClean="0"/>
              <a:t>Číslo </a:t>
            </a:r>
            <a:r>
              <a:rPr lang="cs-CZ" sz="1800" dirty="0"/>
              <a:t>operačního programu: </a:t>
            </a:r>
            <a:r>
              <a:rPr lang="cs-CZ" sz="1800" dirty="0" smtClean="0"/>
              <a:t> CZ.1.07/1.4.00/21.1693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projektu: </a:t>
            </a:r>
            <a:r>
              <a:rPr lang="cs-CZ" sz="1800" dirty="0" smtClean="0"/>
              <a:t> PRIMA </a:t>
            </a:r>
            <a:r>
              <a:rPr lang="cs-CZ" sz="1800" dirty="0"/>
              <a:t>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5229200"/>
            <a:ext cx="7550656" cy="1248544"/>
          </a:xfrm>
        </p:spPr>
        <p:txBody>
          <a:bodyPr/>
          <a:lstStyle/>
          <a:p>
            <a:r>
              <a:rPr lang="cs-CZ" sz="1800" dirty="0"/>
              <a:t>Anotace:  Materiál je určen pro žáky </a:t>
            </a:r>
            <a:r>
              <a:rPr lang="cs-CZ" sz="1800" dirty="0" smtClean="0"/>
              <a:t>4. </a:t>
            </a:r>
            <a:r>
              <a:rPr lang="cs-CZ" sz="1800" dirty="0"/>
              <a:t>ročníku, </a:t>
            </a:r>
            <a:r>
              <a:rPr lang="cs-CZ" sz="1800" dirty="0" smtClean="0"/>
              <a:t>slouží </a:t>
            </a:r>
            <a:r>
              <a:rPr lang="cs-CZ" sz="1800" dirty="0"/>
              <a:t>k </a:t>
            </a:r>
            <a:r>
              <a:rPr lang="cs-CZ" sz="1800" dirty="0" smtClean="0"/>
              <a:t>seznámení a procvičení učiva o odvozování.</a:t>
            </a:r>
            <a:endParaRPr lang="cs-CZ" sz="1800" dirty="0"/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691680" y="836710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09388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00846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Odvozování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0100" y="1447800"/>
            <a:ext cx="8143900" cy="4800600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2400" dirty="0" smtClean="0"/>
              <a:t>Ke kořeni slova můžeme přidávat </a:t>
            </a:r>
            <a:r>
              <a:rPr lang="cs-CZ" sz="2400" b="1" dirty="0" smtClean="0">
                <a:solidFill>
                  <a:srgbClr val="FF0000"/>
                </a:solidFill>
              </a:rPr>
              <a:t>předpony</a:t>
            </a:r>
            <a:r>
              <a:rPr lang="cs-CZ" sz="2400" dirty="0" smtClean="0"/>
              <a:t> a </a:t>
            </a:r>
            <a:r>
              <a:rPr lang="cs-CZ" sz="2400" b="1" dirty="0" smtClean="0">
                <a:solidFill>
                  <a:srgbClr val="FF0000"/>
                </a:solidFill>
              </a:rPr>
              <a:t>přípony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2400" dirty="0" smtClean="0"/>
              <a:t>Slova vytvořená od stejného kořene se nazývají slova </a:t>
            </a:r>
            <a:r>
              <a:rPr lang="cs-CZ" sz="2400" b="1" dirty="0" smtClean="0">
                <a:solidFill>
                  <a:srgbClr val="FF0000"/>
                </a:solidFill>
              </a:rPr>
              <a:t>příbuzná</a:t>
            </a:r>
            <a:r>
              <a:rPr lang="cs-CZ" sz="2400" dirty="0" smtClean="0"/>
              <a:t> a mají blízké významy</a:t>
            </a:r>
          </a:p>
          <a:p>
            <a:endParaRPr lang="cs-CZ" sz="2400" dirty="0" smtClean="0"/>
          </a:p>
          <a:p>
            <a:pPr marL="539496" indent="-457200">
              <a:buClr>
                <a:schemeClr val="accent3"/>
              </a:buClr>
              <a:buFont typeface="+mj-lt"/>
              <a:buAutoNum type="alphaLcParenR"/>
            </a:pPr>
            <a:r>
              <a:rPr lang="cs-CZ" sz="2400" dirty="0" smtClean="0"/>
              <a:t>       -         kořen         -                  </a:t>
            </a:r>
            <a:r>
              <a:rPr lang="cs-CZ" sz="2400" dirty="0" smtClean="0">
                <a:solidFill>
                  <a:srgbClr val="00B0F0"/>
                </a:solidFill>
              </a:rPr>
              <a:t>les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00B0F0"/>
                </a:solidFill>
              </a:rPr>
              <a:t>lov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00B0F0"/>
                </a:solidFill>
              </a:rPr>
              <a:t>let</a:t>
            </a:r>
          </a:p>
          <a:p>
            <a:pPr marL="539496" indent="-457200">
              <a:buClr>
                <a:schemeClr val="accent3"/>
              </a:buClr>
              <a:buFont typeface="+mj-lt"/>
              <a:buAutoNum type="alphaLcParenR"/>
            </a:pPr>
            <a:r>
              <a:rPr lang="cs-CZ" sz="2400" dirty="0" smtClean="0"/>
              <a:t>předpona   kořen         -                  pra</a:t>
            </a:r>
            <a:r>
              <a:rPr lang="cs-CZ" sz="2400" dirty="0" smtClean="0">
                <a:solidFill>
                  <a:srgbClr val="00B0F0"/>
                </a:solidFill>
              </a:rPr>
              <a:t>les</a:t>
            </a:r>
            <a:r>
              <a:rPr lang="cs-CZ" sz="2400" dirty="0" smtClean="0"/>
              <a:t>, vý</a:t>
            </a:r>
            <a:r>
              <a:rPr lang="cs-CZ" sz="2400" dirty="0" smtClean="0">
                <a:solidFill>
                  <a:srgbClr val="00B0F0"/>
                </a:solidFill>
              </a:rPr>
              <a:t>lov</a:t>
            </a:r>
            <a:r>
              <a:rPr lang="cs-CZ" sz="2400" dirty="0" smtClean="0"/>
              <a:t>, pře</a:t>
            </a:r>
            <a:r>
              <a:rPr lang="cs-CZ" sz="2400" dirty="0" smtClean="0">
                <a:solidFill>
                  <a:srgbClr val="00B0F0"/>
                </a:solidFill>
              </a:rPr>
              <a:t>let</a:t>
            </a:r>
          </a:p>
          <a:p>
            <a:pPr marL="539496" indent="-457200">
              <a:buClr>
                <a:schemeClr val="accent3"/>
              </a:buClr>
              <a:buFont typeface="+mj-lt"/>
              <a:buAutoNum type="alphaLcParenR"/>
            </a:pPr>
            <a:r>
              <a:rPr lang="cs-CZ" sz="2400" dirty="0" smtClean="0"/>
              <a:t>       -         kořen   část příponová   </a:t>
            </a:r>
            <a:r>
              <a:rPr lang="cs-CZ" sz="2400" dirty="0" smtClean="0">
                <a:solidFill>
                  <a:srgbClr val="00B0F0"/>
                </a:solidFill>
              </a:rPr>
              <a:t>les</a:t>
            </a:r>
            <a:r>
              <a:rPr lang="cs-CZ" sz="2400" dirty="0" smtClean="0"/>
              <a:t>ník, </a:t>
            </a:r>
            <a:r>
              <a:rPr lang="cs-CZ" sz="2400" dirty="0" smtClean="0">
                <a:solidFill>
                  <a:srgbClr val="00B0F0"/>
                </a:solidFill>
              </a:rPr>
              <a:t>lov</a:t>
            </a:r>
            <a:r>
              <a:rPr lang="cs-CZ" sz="2400" dirty="0" smtClean="0"/>
              <a:t>ec, </a:t>
            </a:r>
            <a:r>
              <a:rPr lang="cs-CZ" sz="2400" dirty="0" smtClean="0">
                <a:solidFill>
                  <a:srgbClr val="00B0F0"/>
                </a:solidFill>
              </a:rPr>
              <a:t>let</a:t>
            </a:r>
            <a:r>
              <a:rPr lang="cs-CZ" sz="2400" dirty="0" smtClean="0"/>
              <a:t>adlo</a:t>
            </a:r>
          </a:p>
          <a:p>
            <a:pPr marL="539496" indent="-457200">
              <a:buClr>
                <a:schemeClr val="accent3"/>
              </a:buClr>
              <a:buFont typeface="+mj-lt"/>
              <a:buAutoNum type="alphaLcParenR"/>
            </a:pPr>
            <a:r>
              <a:rPr lang="cs-CZ" sz="2400" dirty="0" smtClean="0"/>
              <a:t>předpona   kořen   část příponová   za</a:t>
            </a:r>
            <a:r>
              <a:rPr lang="cs-CZ" sz="2400" dirty="0" smtClean="0">
                <a:solidFill>
                  <a:srgbClr val="00B0F0"/>
                </a:solidFill>
              </a:rPr>
              <a:t>les</a:t>
            </a:r>
            <a:r>
              <a:rPr lang="cs-CZ" sz="2400" dirty="0" smtClean="0"/>
              <a:t>nit, ú</a:t>
            </a:r>
            <a:r>
              <a:rPr lang="cs-CZ" sz="2400" dirty="0" smtClean="0">
                <a:solidFill>
                  <a:srgbClr val="00B0F0"/>
                </a:solidFill>
              </a:rPr>
              <a:t>lov</a:t>
            </a:r>
            <a:r>
              <a:rPr lang="cs-CZ" sz="2400" dirty="0" smtClean="0"/>
              <a:t>ek, od</a:t>
            </a:r>
            <a:r>
              <a:rPr lang="cs-CZ" sz="2400" dirty="0" smtClean="0">
                <a:solidFill>
                  <a:srgbClr val="00B0F0"/>
                </a:solidFill>
              </a:rPr>
              <a:t>let</a:t>
            </a:r>
            <a:r>
              <a:rPr lang="cs-CZ" sz="2400" dirty="0" smtClean="0"/>
              <a:t>ět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1142976" y="5429264"/>
            <a:ext cx="1785950" cy="50006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předpona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3500430" y="5429264"/>
            <a:ext cx="1500198" cy="50006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kořen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5500694" y="5429264"/>
            <a:ext cx="3500462" cy="50006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přípona (její součástí je koncovka)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3071802" y="5572140"/>
            <a:ext cx="285752" cy="214314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/>
          <p:cNvSpPr/>
          <p:nvPr/>
        </p:nvSpPr>
        <p:spPr>
          <a:xfrm>
            <a:off x="5072066" y="5572140"/>
            <a:ext cx="285752" cy="214314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3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4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3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4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3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5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3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5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Odvozování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Předpona</a:t>
            </a:r>
            <a:r>
              <a:rPr lang="cs-CZ" sz="2400" dirty="0" smtClean="0"/>
              <a:t> – část slova, která je připojena před kořenem, může být jedna, dvě i více:                       </a:t>
            </a:r>
            <a:r>
              <a:rPr lang="cs-CZ" sz="2400" dirty="0" smtClean="0">
                <a:solidFill>
                  <a:srgbClr val="00B0F0"/>
                </a:solidFill>
              </a:rPr>
              <a:t>o</a:t>
            </a:r>
            <a:r>
              <a:rPr lang="cs-CZ" sz="2400" dirty="0" smtClean="0"/>
              <a:t>djel, </a:t>
            </a:r>
            <a:r>
              <a:rPr lang="cs-CZ" sz="2400" dirty="0" smtClean="0">
                <a:solidFill>
                  <a:srgbClr val="00B0F0"/>
                </a:solidFill>
              </a:rPr>
              <a:t>poo</a:t>
            </a:r>
            <a:r>
              <a:rPr lang="cs-CZ" sz="2400" dirty="0" smtClean="0"/>
              <a:t>djel; skočil, </a:t>
            </a:r>
            <a:r>
              <a:rPr lang="cs-CZ" sz="2400" dirty="0" smtClean="0">
                <a:solidFill>
                  <a:srgbClr val="00B0F0"/>
                </a:solidFill>
              </a:rPr>
              <a:t>po</a:t>
            </a:r>
            <a:r>
              <a:rPr lang="cs-CZ" sz="2400" dirty="0" smtClean="0"/>
              <a:t>skočil, </a:t>
            </a:r>
            <a:r>
              <a:rPr lang="cs-CZ" sz="2400" dirty="0" smtClean="0">
                <a:solidFill>
                  <a:srgbClr val="00B0F0"/>
                </a:solidFill>
              </a:rPr>
              <a:t>povy</a:t>
            </a:r>
            <a:r>
              <a:rPr lang="cs-CZ" sz="2400" dirty="0" smtClean="0"/>
              <a:t>skočil, </a:t>
            </a:r>
            <a:r>
              <a:rPr lang="cs-CZ" sz="2400" dirty="0" smtClean="0">
                <a:solidFill>
                  <a:srgbClr val="00B0F0"/>
                </a:solidFill>
              </a:rPr>
              <a:t>nepovy</a:t>
            </a:r>
            <a:r>
              <a:rPr lang="cs-CZ" sz="2400" dirty="0" smtClean="0"/>
              <a:t>skočil; dědeček, </a:t>
            </a:r>
            <a:r>
              <a:rPr lang="cs-CZ" sz="2400" dirty="0" smtClean="0">
                <a:solidFill>
                  <a:srgbClr val="00B0F0"/>
                </a:solidFill>
              </a:rPr>
              <a:t>pra</a:t>
            </a:r>
            <a:r>
              <a:rPr lang="cs-CZ" sz="2400" dirty="0" smtClean="0"/>
              <a:t>dědeček, </a:t>
            </a:r>
            <a:r>
              <a:rPr lang="cs-CZ" sz="2400" dirty="0" smtClean="0">
                <a:solidFill>
                  <a:srgbClr val="00B0F0"/>
                </a:solidFill>
              </a:rPr>
              <a:t>prapra</a:t>
            </a:r>
            <a:r>
              <a:rPr lang="cs-CZ" sz="2400" dirty="0" smtClean="0"/>
              <a:t>dědeček. </a:t>
            </a:r>
          </a:p>
          <a:p>
            <a:pPr>
              <a:buNone/>
            </a:pPr>
            <a:r>
              <a:rPr lang="cs-CZ" sz="2400" dirty="0" smtClean="0"/>
              <a:t>  - obměňuje význam slova, ale nemění jeho slovní druh</a:t>
            </a:r>
          </a:p>
          <a:p>
            <a:pPr>
              <a:buNone/>
            </a:pPr>
            <a:endParaRPr lang="cs-CZ" sz="2400" dirty="0" smtClean="0"/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Přípona</a:t>
            </a:r>
            <a:r>
              <a:rPr lang="cs-CZ" sz="2400" dirty="0" smtClean="0"/>
              <a:t> – je připojena za kořenem slova, může být jedna i více</a:t>
            </a:r>
          </a:p>
          <a:p>
            <a:pPr>
              <a:buClr>
                <a:srgbClr val="FF0000"/>
              </a:buClr>
              <a:buNone/>
            </a:pPr>
            <a:r>
              <a:rPr lang="cs-CZ" sz="2400" dirty="0" smtClean="0"/>
              <a:t>  - obměňuje význam slova, může změnit i jeho slovní druh</a:t>
            </a:r>
          </a:p>
          <a:p>
            <a:pPr>
              <a:buClr>
                <a:srgbClr val="FF0000"/>
              </a:buClr>
              <a:buNone/>
            </a:pPr>
            <a:r>
              <a:rPr lang="cs-CZ" sz="2400" dirty="0" smtClean="0"/>
              <a:t>  - součástí přípony může být i </a:t>
            </a:r>
            <a:r>
              <a:rPr lang="cs-CZ" sz="2400" b="1" dirty="0" smtClean="0">
                <a:solidFill>
                  <a:srgbClr val="FF0000"/>
                </a:solidFill>
              </a:rPr>
              <a:t>koncovka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0000"/>
                </a:solidFill>
              </a:rPr>
              <a:t>Koncovka</a:t>
            </a:r>
            <a:r>
              <a:rPr lang="cs-CZ" sz="2400" dirty="0" smtClean="0"/>
              <a:t> – pouze mění tvar slova: </a:t>
            </a:r>
          </a:p>
          <a:p>
            <a:pPr>
              <a:buClr>
                <a:srgbClr val="FF0000"/>
              </a:buClr>
              <a:buNone/>
            </a:pPr>
            <a:r>
              <a:rPr lang="cs-CZ" sz="2400" dirty="0" smtClean="0"/>
              <a:t>  veselejší lid</a:t>
            </a:r>
            <a:r>
              <a:rPr lang="cs-CZ" sz="2400" dirty="0" smtClean="0">
                <a:solidFill>
                  <a:srgbClr val="00B0F0"/>
                </a:solidFill>
              </a:rPr>
              <a:t>é</a:t>
            </a:r>
            <a:r>
              <a:rPr lang="cs-CZ" sz="2400" dirty="0" smtClean="0"/>
              <a:t> – veselejš</a:t>
            </a:r>
            <a:r>
              <a:rPr lang="cs-CZ" sz="2400" dirty="0" smtClean="0">
                <a:solidFill>
                  <a:srgbClr val="00B0F0"/>
                </a:solidFill>
              </a:rPr>
              <a:t>ím</a:t>
            </a:r>
            <a:r>
              <a:rPr lang="cs-CZ" sz="2400" dirty="0" smtClean="0"/>
              <a:t> lid</a:t>
            </a:r>
            <a:r>
              <a:rPr lang="cs-CZ" sz="2400" dirty="0" smtClean="0">
                <a:solidFill>
                  <a:srgbClr val="00B0F0"/>
                </a:solidFill>
              </a:rPr>
              <a:t>em</a:t>
            </a:r>
            <a:r>
              <a:rPr lang="cs-CZ" sz="2400" dirty="0" smtClean="0"/>
              <a:t> – s veselejšími lid</a:t>
            </a:r>
            <a:r>
              <a:rPr lang="cs-CZ" sz="2400" dirty="0" smtClean="0">
                <a:solidFill>
                  <a:srgbClr val="00B0F0"/>
                </a:solidFill>
              </a:rPr>
              <a:t>mi</a:t>
            </a:r>
            <a:r>
              <a:rPr lang="cs-CZ" sz="2400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Odvozování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Najdi u skupin slov jejich společný kořen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71604" y="2143116"/>
          <a:ext cx="7072362" cy="421484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357454"/>
                <a:gridCol w="2357454"/>
                <a:gridCol w="2357454"/>
              </a:tblGrid>
              <a:tr h="526855"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/>
                        <a:t>školit</a:t>
                      </a:r>
                      <a:endParaRPr lang="cs-CZ" sz="2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/>
                        <a:t>školení</a:t>
                      </a:r>
                      <a:endParaRPr lang="cs-CZ" sz="2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0" dirty="0" smtClean="0"/>
                        <a:t>poškolák</a:t>
                      </a:r>
                      <a:endParaRPr lang="cs-CZ" sz="2200" b="0" dirty="0"/>
                    </a:p>
                  </a:txBody>
                  <a:tcPr anchor="ctr"/>
                </a:tc>
              </a:tr>
              <a:tr h="526855"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letec</a:t>
                      </a:r>
                      <a:endParaRPr lang="cs-CZ" sz="2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letuška</a:t>
                      </a:r>
                      <a:endParaRPr lang="cs-CZ" sz="2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přiletět</a:t>
                      </a:r>
                      <a:endParaRPr lang="cs-CZ" sz="2200" dirty="0"/>
                    </a:p>
                  </a:txBody>
                  <a:tcPr anchor="ctr"/>
                </a:tc>
              </a:tr>
              <a:tr h="526855"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vede</a:t>
                      </a:r>
                      <a:endParaRPr lang="cs-CZ" sz="2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přivedl</a:t>
                      </a:r>
                      <a:endParaRPr lang="cs-CZ" sz="2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zavede</a:t>
                      </a:r>
                      <a:endParaRPr lang="cs-CZ" sz="2200" dirty="0"/>
                    </a:p>
                  </a:txBody>
                  <a:tcPr anchor="ctr"/>
                </a:tc>
              </a:tr>
              <a:tr h="526855"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příjezd</a:t>
                      </a:r>
                      <a:endParaRPr lang="cs-CZ" sz="2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jezdec</a:t>
                      </a:r>
                      <a:endParaRPr lang="cs-CZ" sz="2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sjezd</a:t>
                      </a:r>
                      <a:endParaRPr lang="cs-CZ" sz="2200" dirty="0"/>
                    </a:p>
                  </a:txBody>
                  <a:tcPr anchor="ctr"/>
                </a:tc>
              </a:tr>
              <a:tr h="526855"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zdravit</a:t>
                      </a:r>
                      <a:endParaRPr lang="cs-CZ" sz="2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pozdrav</a:t>
                      </a:r>
                      <a:endParaRPr lang="cs-CZ" sz="2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zdravotník</a:t>
                      </a:r>
                      <a:endParaRPr lang="cs-CZ" sz="2200" dirty="0"/>
                    </a:p>
                  </a:txBody>
                  <a:tcPr anchor="ctr"/>
                </a:tc>
              </a:tr>
              <a:tr h="526855"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hrad</a:t>
                      </a:r>
                      <a:endParaRPr lang="cs-CZ" sz="2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ohrada</a:t>
                      </a:r>
                      <a:endParaRPr lang="cs-CZ" sz="2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hradit</a:t>
                      </a:r>
                      <a:endParaRPr lang="cs-CZ" sz="2200" dirty="0"/>
                    </a:p>
                  </a:txBody>
                  <a:tcPr anchor="ctr"/>
                </a:tc>
              </a:tr>
              <a:tr h="526855"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město</a:t>
                      </a:r>
                      <a:endParaRPr lang="cs-CZ" sz="2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náměstí</a:t>
                      </a:r>
                      <a:endParaRPr lang="cs-CZ" sz="2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městský</a:t>
                      </a:r>
                      <a:endParaRPr lang="cs-CZ" sz="2200" dirty="0"/>
                    </a:p>
                  </a:txBody>
                  <a:tcPr anchor="ctr"/>
                </a:tc>
              </a:tr>
              <a:tr h="526855"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slovník</a:t>
                      </a:r>
                      <a:endParaRPr lang="cs-CZ" sz="2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výslovnost</a:t>
                      </a:r>
                      <a:endParaRPr lang="cs-CZ" sz="2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/>
                        <a:t>sloveso</a:t>
                      </a:r>
                      <a:endParaRPr lang="cs-CZ" sz="2200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Odvozování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Zapiš co nejvíce slov utvořených z daného kořene</a:t>
            </a:r>
            <a:endParaRPr lang="cs-CZ" sz="2400" dirty="0"/>
          </a:p>
        </p:txBody>
      </p:sp>
      <p:sp>
        <p:nvSpPr>
          <p:cNvPr id="4" name="Elipsa 3"/>
          <p:cNvSpPr/>
          <p:nvPr/>
        </p:nvSpPr>
        <p:spPr>
          <a:xfrm>
            <a:off x="4286248" y="3584556"/>
            <a:ext cx="1357322" cy="928694"/>
          </a:xfrm>
          <a:prstGeom prst="ellips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SAD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4286248" y="2214554"/>
            <a:ext cx="1428760" cy="57150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357950" y="2643182"/>
            <a:ext cx="1428760" cy="57150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357950" y="4857760"/>
            <a:ext cx="1428760" cy="57150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285984" y="4857760"/>
            <a:ext cx="1428760" cy="57150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715140" y="3714752"/>
            <a:ext cx="1428760" cy="57150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714480" y="3714752"/>
            <a:ext cx="1428760" cy="57150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286248" y="5357826"/>
            <a:ext cx="1428760" cy="57150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285984" y="2643182"/>
            <a:ext cx="1428760" cy="57150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Odvozování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Uveď co nejvíce slov ke každému kořeni</a:t>
            </a:r>
            <a:endParaRPr lang="cs-CZ" sz="2400" dirty="0"/>
          </a:p>
        </p:txBody>
      </p:sp>
      <p:sp>
        <p:nvSpPr>
          <p:cNvPr id="4" name="Elipsa 3"/>
          <p:cNvSpPr/>
          <p:nvPr/>
        </p:nvSpPr>
        <p:spPr>
          <a:xfrm>
            <a:off x="4357686" y="2214554"/>
            <a:ext cx="857256" cy="78581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rod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4357686" y="3286124"/>
            <a:ext cx="928694" cy="78581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stroj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4357686" y="4429132"/>
            <a:ext cx="857256" cy="78581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nes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4357686" y="5500702"/>
            <a:ext cx="857256" cy="78581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les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5715008" y="2285992"/>
            <a:ext cx="857256" cy="64294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6858016" y="2285992"/>
            <a:ext cx="857256" cy="64294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it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5715008" y="3357562"/>
            <a:ext cx="857256" cy="64294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ník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1857356" y="5643578"/>
            <a:ext cx="857256" cy="64294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3000364" y="5643578"/>
            <a:ext cx="857256" cy="64294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1857356" y="4500570"/>
            <a:ext cx="857256" cy="64294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</a:t>
            </a:r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3000364" y="4500570"/>
            <a:ext cx="857256" cy="64294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roz</a:t>
            </a:r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1857356" y="3357562"/>
            <a:ext cx="857256" cy="64294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</a:t>
            </a:r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3000364" y="3429000"/>
            <a:ext cx="857256" cy="64294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ná</a:t>
            </a:r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1857356" y="2285992"/>
            <a:ext cx="857256" cy="64294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</a:t>
            </a:r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3000364" y="2285992"/>
            <a:ext cx="857256" cy="64294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6929454" y="4500570"/>
            <a:ext cx="857256" cy="64294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</a:t>
            </a:r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6858016" y="3357562"/>
            <a:ext cx="857256" cy="64294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1" name="Elipsa 20"/>
          <p:cNvSpPr/>
          <p:nvPr/>
        </p:nvSpPr>
        <p:spPr>
          <a:xfrm>
            <a:off x="5786446" y="4500570"/>
            <a:ext cx="857256" cy="64294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2" name="Elipsa 21"/>
          <p:cNvSpPr/>
          <p:nvPr/>
        </p:nvSpPr>
        <p:spPr>
          <a:xfrm>
            <a:off x="5786446" y="5572140"/>
            <a:ext cx="857256" cy="64294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nit</a:t>
            </a:r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6929454" y="5572140"/>
            <a:ext cx="857256" cy="64294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447800"/>
            <a:ext cx="7632848" cy="5077544"/>
          </a:xfrm>
        </p:spPr>
        <p:txBody>
          <a:bodyPr>
            <a:normAutofit fontScale="25000" lnSpcReduction="20000"/>
          </a:bodyPr>
          <a:lstStyle/>
          <a:p>
            <a:pPr marL="82296" indent="0">
              <a:buNone/>
            </a:pPr>
            <a:r>
              <a:rPr lang="cs-CZ" sz="9600" dirty="0" smtClean="0"/>
              <a:t>MIKULENKOVÁ H. </a:t>
            </a:r>
            <a:r>
              <a:rPr lang="cs-CZ" sz="9600" i="1" dirty="0" smtClean="0"/>
              <a:t>Český jazyk </a:t>
            </a:r>
            <a:r>
              <a:rPr lang="cs-CZ" sz="9600" i="1" dirty="0" smtClean="0"/>
              <a:t>4, </a:t>
            </a:r>
            <a:r>
              <a:rPr lang="cs-CZ" sz="9600" i="1" dirty="0" smtClean="0"/>
              <a:t>učebnice pro </a:t>
            </a:r>
            <a:r>
              <a:rPr lang="cs-CZ" sz="9600" i="1" dirty="0" smtClean="0"/>
              <a:t>čtvrtý </a:t>
            </a:r>
            <a:r>
              <a:rPr lang="cs-CZ" sz="9600" i="1" dirty="0" smtClean="0"/>
              <a:t>ročník</a:t>
            </a:r>
            <a:r>
              <a:rPr lang="cs-CZ" sz="9600" dirty="0" smtClean="0"/>
              <a:t>. </a:t>
            </a:r>
            <a:r>
              <a:rPr lang="cs-CZ" sz="9600" dirty="0" err="1" smtClean="0"/>
              <a:t>Prodos</a:t>
            </a:r>
            <a:r>
              <a:rPr lang="cs-CZ" sz="9600" dirty="0" smtClean="0"/>
              <a:t>, Olomouc, 2008, s. </a:t>
            </a:r>
            <a:r>
              <a:rPr lang="cs-CZ" sz="9600" dirty="0" smtClean="0"/>
              <a:t>19</a:t>
            </a:r>
            <a:r>
              <a:rPr lang="cs-CZ" sz="9600" dirty="0" smtClean="0"/>
              <a:t>-20. </a:t>
            </a:r>
            <a:r>
              <a:rPr lang="cs-CZ" sz="9600" dirty="0" smtClean="0"/>
              <a:t>ISBN </a:t>
            </a:r>
            <a:r>
              <a:rPr lang="cs-CZ" sz="9600" dirty="0" smtClean="0"/>
              <a:t>978-80-7230-213-0.</a:t>
            </a:r>
            <a:endParaRPr lang="cs-CZ" sz="96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5000" dirty="0" smtClean="0"/>
          </a:p>
          <a:p>
            <a:pPr marL="539496" indent="-457200">
              <a:buAutoNum type="arabicParenR"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400" dirty="0" smtClean="0"/>
              <a:t>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93030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5" end="4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5" end="4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5" end="4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Metodický návod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/>
              <a:t>Žáci </a:t>
            </a:r>
            <a:r>
              <a:rPr lang="cs-CZ" sz="2600" dirty="0" smtClean="0"/>
              <a:t>se </a:t>
            </a:r>
            <a:r>
              <a:rPr lang="cs-CZ" sz="2600" dirty="0"/>
              <a:t>nejprve </a:t>
            </a:r>
            <a:r>
              <a:rPr lang="cs-CZ" sz="2600" dirty="0" smtClean="0"/>
              <a:t>seznámí s odvozováním. </a:t>
            </a:r>
          </a:p>
          <a:p>
            <a:r>
              <a:rPr lang="cs-CZ" sz="2600" dirty="0" smtClean="0"/>
              <a:t>Na třetí straně žáci hledají u slov společný kořen.</a:t>
            </a:r>
          </a:p>
          <a:p>
            <a:r>
              <a:rPr lang="cs-CZ" sz="2600" dirty="0" smtClean="0"/>
              <a:t>Na čtvrté straně tvoří slova se stejným kořenem.</a:t>
            </a:r>
          </a:p>
          <a:p>
            <a:r>
              <a:rPr lang="cs-CZ" sz="2600" dirty="0" smtClean="0"/>
              <a:t>Na páté straně uvádí slova k danému kořeni .</a:t>
            </a:r>
            <a:endParaRPr lang="cs-CZ" sz="2600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459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876</TotalTime>
  <Words>330</Words>
  <Application>Microsoft Office PowerPoint</Application>
  <PresentationFormat>Předvádění na obrazovce (4:3)</PresentationFormat>
  <Paragraphs>125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Název školy: ZŠ Štětí, Ostrovní 300 Autor: Mgr. Štěpánka Beranová Datum:  18.10. 2012 Jazyk a jazyková komunikace, Český jazyk a literatura, Jazyková výchova, Odvozování Název materiálu:  VY_32_INOVACE_CJ.4.B.15_odvozovani Název:  Odvozování  Číslo operačního programu:  CZ.1.07/1.4.00/21.1693 Název projektu:  PRIMA ŠKOLA</vt:lpstr>
      <vt:lpstr>Odvozování</vt:lpstr>
      <vt:lpstr>Odvozování</vt:lpstr>
      <vt:lpstr>Odvozování</vt:lpstr>
      <vt:lpstr>Odvozování</vt:lpstr>
      <vt:lpstr>Odvozování</vt:lpstr>
      <vt:lpstr>Použité zdroje:</vt:lpstr>
      <vt:lpstr>Metodický návod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PC-29T3</dc:creator>
  <cp:lastModifiedBy>Základní škola Ostrovní</cp:lastModifiedBy>
  <cp:revision>119</cp:revision>
  <dcterms:created xsi:type="dcterms:W3CDTF">2011-10-24T08:20:33Z</dcterms:created>
  <dcterms:modified xsi:type="dcterms:W3CDTF">2012-10-29T10:18:20Z</dcterms:modified>
</cp:coreProperties>
</file>