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98" r:id="rId3"/>
    <p:sldId id="301" r:id="rId4"/>
    <p:sldId id="300" r:id="rId5"/>
    <p:sldId id="302" r:id="rId6"/>
    <p:sldId id="303" r:id="rId7"/>
    <p:sldId id="27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766680" cy="2880320"/>
          </a:xfrm>
        </p:spPr>
        <p:txBody>
          <a:bodyPr>
            <a:no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 20.10. 2012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Jazyk a jazyková komunikace, Český jazyk a literatura, Jazyková výchova, </a:t>
            </a:r>
            <a:r>
              <a:rPr lang="cs-CZ" sz="1800" dirty="0" smtClean="0"/>
              <a:t>Předložky a předpony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> </a:t>
            </a:r>
            <a:r>
              <a:rPr lang="cs-CZ" sz="1800" dirty="0" smtClean="0"/>
              <a:t>VY_32_INOVACE_CJ.4.B.16_</a:t>
            </a:r>
            <a:r>
              <a:rPr lang="cs-CZ" sz="1800" dirty="0" err="1" smtClean="0"/>
              <a:t>predlozky</a:t>
            </a:r>
            <a:r>
              <a:rPr lang="cs-CZ" sz="1800" dirty="0" smtClean="0"/>
              <a:t>_a_</a:t>
            </a:r>
            <a:r>
              <a:rPr lang="cs-CZ" sz="1800" dirty="0" err="1" smtClean="0"/>
              <a:t>predpony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Název:  Předložky a předpony 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</a:t>
            </a:r>
            <a:r>
              <a:rPr lang="cs-CZ" sz="1800" dirty="0" smtClean="0"/>
              <a:t> CZ.1.07/1.4.00/21.1693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projektu: </a:t>
            </a:r>
            <a:r>
              <a:rPr lang="cs-CZ" sz="1800" dirty="0" smtClean="0"/>
              <a:t> PRIMA </a:t>
            </a:r>
            <a:r>
              <a:rPr lang="cs-CZ" sz="1800" dirty="0"/>
              <a:t>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5229200"/>
            <a:ext cx="7550656" cy="1248544"/>
          </a:xfrm>
        </p:spPr>
        <p:txBody>
          <a:bodyPr/>
          <a:lstStyle/>
          <a:p>
            <a:r>
              <a:rPr lang="cs-CZ" sz="1800" dirty="0"/>
              <a:t>Anotace:  Materiál je určen pro žáky </a:t>
            </a:r>
            <a:r>
              <a:rPr lang="cs-CZ" sz="1800" dirty="0" smtClean="0"/>
              <a:t>4. </a:t>
            </a:r>
            <a:r>
              <a:rPr lang="cs-CZ" sz="1800" dirty="0"/>
              <a:t>ročníku, </a:t>
            </a:r>
            <a:r>
              <a:rPr lang="cs-CZ" sz="1800" dirty="0" smtClean="0"/>
              <a:t>slouží </a:t>
            </a:r>
            <a:r>
              <a:rPr lang="cs-CZ" sz="1800" dirty="0"/>
              <a:t>k </a:t>
            </a:r>
            <a:r>
              <a:rPr lang="cs-CZ" sz="1800" dirty="0" smtClean="0"/>
              <a:t>seznámení a procvičení učiva o předložkách a předponách.</a:t>
            </a:r>
            <a:endParaRPr lang="cs-CZ" sz="1800" dirty="0"/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691680" y="836710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09388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00846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Předložky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195910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Předložka</a:t>
            </a:r>
            <a:r>
              <a:rPr lang="cs-CZ" sz="2400" dirty="0" smtClean="0"/>
              <a:t> – je samostatné slovo, píšeme ji zvlášť         např.  </a:t>
            </a:r>
            <a:r>
              <a:rPr lang="cs-CZ" sz="2400" dirty="0" smtClean="0">
                <a:solidFill>
                  <a:srgbClr val="00B0F0"/>
                </a:solidFill>
              </a:rPr>
              <a:t>na</a:t>
            </a:r>
            <a:r>
              <a:rPr lang="cs-CZ" sz="2400" dirty="0" smtClean="0"/>
              <a:t> stole, </a:t>
            </a:r>
            <a:r>
              <a:rPr lang="cs-CZ" sz="2400" dirty="0" smtClean="0">
                <a:solidFill>
                  <a:srgbClr val="00B0F0"/>
                </a:solidFill>
              </a:rPr>
              <a:t>před</a:t>
            </a:r>
            <a:r>
              <a:rPr lang="cs-CZ" sz="2400" dirty="0" smtClean="0"/>
              <a:t> tebou, </a:t>
            </a:r>
            <a:r>
              <a:rPr lang="cs-CZ" sz="2400" dirty="0" smtClean="0">
                <a:solidFill>
                  <a:srgbClr val="00B0F0"/>
                </a:solidFill>
              </a:rPr>
              <a:t>po</a:t>
            </a:r>
            <a:r>
              <a:rPr lang="cs-CZ" sz="2400" dirty="0" smtClean="0"/>
              <a:t> obědě, </a:t>
            </a:r>
            <a:r>
              <a:rPr lang="cs-CZ" sz="2400" dirty="0" smtClean="0">
                <a:solidFill>
                  <a:srgbClr val="00B0F0"/>
                </a:solidFill>
              </a:rPr>
              <a:t>za</a:t>
            </a:r>
            <a:r>
              <a:rPr lang="cs-CZ" sz="2400" dirty="0" smtClean="0"/>
              <a:t> vámi, </a:t>
            </a:r>
            <a:r>
              <a:rPr lang="cs-CZ" sz="2400" dirty="0" smtClean="0">
                <a:solidFill>
                  <a:srgbClr val="00B0F0"/>
                </a:solidFill>
              </a:rPr>
              <a:t>v</a:t>
            </a:r>
            <a:r>
              <a:rPr lang="cs-CZ" sz="2400" dirty="0" smtClean="0"/>
              <a:t> posteli 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Předložky</a:t>
            </a:r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          o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, na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, po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, pře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, o</a:t>
            </a:r>
            <a:r>
              <a:rPr lang="cs-CZ" sz="2400" dirty="0" smtClean="0">
                <a:solidFill>
                  <a:srgbClr val="00B0F0"/>
                </a:solidFill>
              </a:rPr>
              <a:t>b</a:t>
            </a:r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        (o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e, na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e, po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e, pře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e)</a:t>
            </a:r>
          </a:p>
          <a:p>
            <a:pPr>
              <a:buClr>
                <a:srgbClr val="FF0000"/>
              </a:buClr>
              <a:buNone/>
            </a:pPr>
            <a:endParaRPr lang="cs-CZ" sz="2400" dirty="0" smtClean="0"/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Píšeme </a:t>
            </a:r>
            <a:r>
              <a:rPr lang="cs-CZ" sz="2400" i="1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 nebo </a:t>
            </a:r>
            <a:r>
              <a:rPr lang="cs-CZ" sz="2400" i="1" dirty="0" smtClean="0">
                <a:solidFill>
                  <a:srgbClr val="00B0F0"/>
                </a:solidFill>
              </a:rPr>
              <a:t>b</a:t>
            </a:r>
            <a:r>
              <a:rPr lang="cs-CZ" sz="2400" dirty="0" smtClean="0"/>
              <a:t>, ale někdy vyslovujeme </a:t>
            </a:r>
            <a:r>
              <a:rPr lang="en-US" sz="2400" i="1" dirty="0" smtClean="0"/>
              <a:t>[</a:t>
            </a:r>
            <a:r>
              <a:rPr lang="cs-CZ" sz="2400" i="1" dirty="0" smtClean="0"/>
              <a:t>t</a:t>
            </a:r>
            <a:r>
              <a:rPr lang="en-US" sz="2400" i="1" dirty="0" smtClean="0"/>
              <a:t>]</a:t>
            </a:r>
            <a:r>
              <a:rPr lang="cs-CZ" sz="2400" dirty="0" smtClean="0"/>
              <a:t> nebo </a:t>
            </a:r>
            <a:r>
              <a:rPr lang="en-US" sz="2400" i="1" dirty="0" smtClean="0"/>
              <a:t>[</a:t>
            </a:r>
            <a:r>
              <a:rPr lang="cs-CZ" sz="2400" i="1" dirty="0" smtClean="0"/>
              <a:t>p</a:t>
            </a:r>
            <a:r>
              <a:rPr lang="en-US" sz="2400" i="1" dirty="0" smtClean="0"/>
              <a:t>]</a:t>
            </a:r>
            <a:endParaRPr lang="cs-CZ" sz="2400" i="1" dirty="0" smtClean="0"/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            o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 postele </a:t>
            </a:r>
            <a:r>
              <a:rPr lang="en-US" sz="2400" dirty="0" smtClean="0"/>
              <a:t>[</a:t>
            </a:r>
            <a:r>
              <a:rPr lang="cs-CZ" sz="2400" dirty="0" err="1" smtClean="0"/>
              <a:t>o</a:t>
            </a:r>
            <a:r>
              <a:rPr lang="cs-CZ" sz="2400" dirty="0" err="1" smtClean="0">
                <a:solidFill>
                  <a:srgbClr val="00B0F0"/>
                </a:solidFill>
              </a:rPr>
              <a:t>t</a:t>
            </a:r>
            <a:r>
              <a:rPr lang="cs-CZ" sz="2400" dirty="0" smtClean="0"/>
              <a:t> postele</a:t>
            </a:r>
            <a:r>
              <a:rPr lang="en-US" sz="2400" dirty="0" smtClean="0"/>
              <a:t>]</a:t>
            </a:r>
            <a:endParaRPr lang="cs-CZ" sz="2400" dirty="0" smtClean="0"/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            na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 stolem </a:t>
            </a:r>
            <a:r>
              <a:rPr lang="en-US" sz="2400" dirty="0" smtClean="0"/>
              <a:t>[</a:t>
            </a:r>
            <a:r>
              <a:rPr lang="cs-CZ" sz="2400" dirty="0" err="1" smtClean="0"/>
              <a:t>na</a:t>
            </a:r>
            <a:r>
              <a:rPr lang="cs-CZ" sz="2400" dirty="0" err="1" smtClean="0">
                <a:solidFill>
                  <a:srgbClr val="00B0F0"/>
                </a:solidFill>
              </a:rPr>
              <a:t>t</a:t>
            </a:r>
            <a:r>
              <a:rPr lang="cs-CZ" sz="2400" dirty="0" smtClean="0"/>
              <a:t> stolem</a:t>
            </a:r>
            <a:r>
              <a:rPr lang="en-US" sz="2400" dirty="0" smtClean="0"/>
              <a:t>]</a:t>
            </a:r>
            <a:endParaRPr lang="cs-CZ" sz="2400" dirty="0" smtClean="0"/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            po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 kamenem </a:t>
            </a:r>
            <a:r>
              <a:rPr lang="en-US" sz="2400" dirty="0" smtClean="0"/>
              <a:t>[</a:t>
            </a:r>
            <a:r>
              <a:rPr lang="cs-CZ" sz="2400" dirty="0" smtClean="0"/>
              <a:t>po</a:t>
            </a:r>
            <a:r>
              <a:rPr lang="cs-CZ" sz="2400" dirty="0" smtClean="0">
                <a:solidFill>
                  <a:srgbClr val="00B0F0"/>
                </a:solidFill>
              </a:rPr>
              <a:t>t</a:t>
            </a:r>
            <a:r>
              <a:rPr lang="cs-CZ" sz="2400" dirty="0" smtClean="0"/>
              <a:t> kamenem</a:t>
            </a:r>
            <a:r>
              <a:rPr lang="en-US" sz="2400" dirty="0" smtClean="0"/>
              <a:t>]</a:t>
            </a:r>
            <a:endParaRPr lang="cs-CZ" sz="2400" dirty="0" smtClean="0"/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            o</a:t>
            </a:r>
            <a:r>
              <a:rPr lang="cs-CZ" sz="2400" dirty="0" smtClean="0">
                <a:solidFill>
                  <a:srgbClr val="00B0F0"/>
                </a:solidFill>
              </a:rPr>
              <a:t>b</a:t>
            </a:r>
            <a:r>
              <a:rPr lang="cs-CZ" sz="2400" dirty="0" smtClean="0"/>
              <a:t> tři židle </a:t>
            </a:r>
            <a:r>
              <a:rPr lang="en-US" sz="2400" dirty="0" smtClean="0"/>
              <a:t>[</a:t>
            </a:r>
            <a:r>
              <a:rPr lang="cs-CZ" sz="2400" dirty="0" err="1" smtClean="0"/>
              <a:t>o</a:t>
            </a:r>
            <a:r>
              <a:rPr lang="cs-CZ" sz="2400" dirty="0" err="1" smtClean="0">
                <a:solidFill>
                  <a:srgbClr val="00B0F0"/>
                </a:solidFill>
              </a:rPr>
              <a:t>p</a:t>
            </a:r>
            <a:r>
              <a:rPr lang="cs-CZ" sz="2400" dirty="0" smtClean="0"/>
              <a:t> tři židle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Předpony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195910"/>
          </a:xfrm>
        </p:spPr>
        <p:txBody>
          <a:bodyPr>
            <a:normAutofit lnSpcReduction="10000"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Předpona</a:t>
            </a:r>
            <a:r>
              <a:rPr lang="cs-CZ" sz="2400" dirty="0" smtClean="0"/>
              <a:t> – je část slova, píšeme ji dohromady            s kořenem</a:t>
            </a:r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   např.  </a:t>
            </a:r>
            <a:r>
              <a:rPr lang="cs-CZ" sz="2400" dirty="0" smtClean="0">
                <a:solidFill>
                  <a:srgbClr val="00B0F0"/>
                </a:solidFill>
              </a:rPr>
              <a:t>vý</a:t>
            </a:r>
            <a:r>
              <a:rPr lang="cs-CZ" sz="2400" dirty="0" smtClean="0"/>
              <a:t>jezd, </a:t>
            </a:r>
            <a:r>
              <a:rPr lang="cs-CZ" sz="2400" dirty="0" smtClean="0">
                <a:solidFill>
                  <a:srgbClr val="00B0F0"/>
                </a:solidFill>
              </a:rPr>
              <a:t>od</a:t>
            </a:r>
            <a:r>
              <a:rPr lang="cs-CZ" sz="2400" dirty="0" smtClean="0"/>
              <a:t>let, </a:t>
            </a:r>
            <a:r>
              <a:rPr lang="cs-CZ" sz="2400" dirty="0" smtClean="0">
                <a:solidFill>
                  <a:srgbClr val="00B0F0"/>
                </a:solidFill>
              </a:rPr>
              <a:t>u</a:t>
            </a:r>
            <a:r>
              <a:rPr lang="cs-CZ" sz="2400" dirty="0" smtClean="0"/>
              <a:t>nést, </a:t>
            </a:r>
            <a:r>
              <a:rPr lang="cs-CZ" sz="2400" dirty="0" smtClean="0">
                <a:solidFill>
                  <a:srgbClr val="00B0F0"/>
                </a:solidFill>
              </a:rPr>
              <a:t>vy</a:t>
            </a:r>
            <a:r>
              <a:rPr lang="cs-CZ" sz="2400" dirty="0" smtClean="0"/>
              <a:t>trhnout</a:t>
            </a:r>
            <a:r>
              <a:rPr lang="cs-CZ" sz="2400" dirty="0" smtClean="0">
                <a:solidFill>
                  <a:srgbClr val="00B0F0"/>
                </a:solidFill>
              </a:rPr>
              <a:t> </a:t>
            </a:r>
            <a:endParaRPr lang="cs-CZ" sz="2400" dirty="0" smtClean="0"/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Předpony</a:t>
            </a:r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          o</a:t>
            </a:r>
            <a:r>
              <a:rPr lang="cs-CZ" sz="2400" dirty="0" smtClean="0">
                <a:solidFill>
                  <a:srgbClr val="00B0F0"/>
                </a:solidFill>
              </a:rPr>
              <a:t>d-</a:t>
            </a:r>
            <a:r>
              <a:rPr lang="cs-CZ" sz="2400" dirty="0" smtClean="0"/>
              <a:t>, na</a:t>
            </a:r>
            <a:r>
              <a:rPr lang="cs-CZ" sz="2400" dirty="0" smtClean="0">
                <a:solidFill>
                  <a:srgbClr val="00B0F0"/>
                </a:solidFill>
              </a:rPr>
              <a:t>d-</a:t>
            </a:r>
            <a:r>
              <a:rPr lang="cs-CZ" sz="2400" dirty="0" smtClean="0"/>
              <a:t>, po</a:t>
            </a:r>
            <a:r>
              <a:rPr lang="cs-CZ" sz="2400" dirty="0" smtClean="0">
                <a:solidFill>
                  <a:srgbClr val="00B0F0"/>
                </a:solidFill>
              </a:rPr>
              <a:t>d-</a:t>
            </a:r>
            <a:r>
              <a:rPr lang="cs-CZ" sz="2400" dirty="0" smtClean="0"/>
              <a:t>, pře</a:t>
            </a:r>
            <a:r>
              <a:rPr lang="cs-CZ" sz="2400" dirty="0" smtClean="0">
                <a:solidFill>
                  <a:srgbClr val="00B0F0"/>
                </a:solidFill>
              </a:rPr>
              <a:t>d-</a:t>
            </a:r>
            <a:r>
              <a:rPr lang="cs-CZ" sz="2400" dirty="0" smtClean="0"/>
              <a:t>, o</a:t>
            </a:r>
            <a:r>
              <a:rPr lang="cs-CZ" sz="2400" dirty="0" smtClean="0">
                <a:solidFill>
                  <a:srgbClr val="00B0F0"/>
                </a:solidFill>
              </a:rPr>
              <a:t>b-</a:t>
            </a:r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        (o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e-, na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e-, po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e-, pře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e-, </a:t>
            </a:r>
            <a:r>
              <a:rPr lang="cs-CZ" sz="2400" dirty="0" err="1" smtClean="0"/>
              <a:t>o</a:t>
            </a:r>
            <a:r>
              <a:rPr lang="cs-CZ" sz="2400" dirty="0" err="1" smtClean="0">
                <a:solidFill>
                  <a:srgbClr val="00B0F0"/>
                </a:solidFill>
              </a:rPr>
              <a:t>b</a:t>
            </a:r>
            <a:r>
              <a:rPr lang="cs-CZ" sz="2400" dirty="0" err="1" smtClean="0"/>
              <a:t>e</a:t>
            </a:r>
            <a:r>
              <a:rPr lang="cs-CZ" sz="2400" dirty="0" smtClean="0"/>
              <a:t>-)</a:t>
            </a:r>
          </a:p>
          <a:p>
            <a:pPr>
              <a:buClr>
                <a:srgbClr val="FF0000"/>
              </a:buClr>
              <a:buNone/>
            </a:pPr>
            <a:endParaRPr lang="cs-CZ" sz="2400" dirty="0" smtClean="0"/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Píšeme </a:t>
            </a:r>
            <a:r>
              <a:rPr lang="cs-CZ" sz="2400" i="1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 nebo </a:t>
            </a:r>
            <a:r>
              <a:rPr lang="cs-CZ" sz="2400" i="1" dirty="0" smtClean="0">
                <a:solidFill>
                  <a:srgbClr val="00B0F0"/>
                </a:solidFill>
              </a:rPr>
              <a:t>b</a:t>
            </a:r>
            <a:r>
              <a:rPr lang="cs-CZ" sz="2400" dirty="0" smtClean="0"/>
              <a:t>, ale někdy vyslovujeme </a:t>
            </a:r>
            <a:r>
              <a:rPr lang="en-US" sz="2400" i="1" dirty="0" smtClean="0"/>
              <a:t>[</a:t>
            </a:r>
            <a:r>
              <a:rPr lang="cs-CZ" sz="2400" i="1" dirty="0" smtClean="0"/>
              <a:t>t</a:t>
            </a:r>
            <a:r>
              <a:rPr lang="en-US" sz="2400" i="1" dirty="0" smtClean="0"/>
              <a:t>]</a:t>
            </a:r>
            <a:r>
              <a:rPr lang="cs-CZ" sz="2400" dirty="0" smtClean="0"/>
              <a:t> nebo </a:t>
            </a:r>
            <a:r>
              <a:rPr lang="en-US" sz="2400" i="1" dirty="0" smtClean="0"/>
              <a:t>[</a:t>
            </a:r>
            <a:r>
              <a:rPr lang="cs-CZ" sz="2400" i="1" dirty="0" smtClean="0"/>
              <a:t>p</a:t>
            </a:r>
            <a:r>
              <a:rPr lang="en-US" sz="2400" i="1" dirty="0" smtClean="0"/>
              <a:t>]</a:t>
            </a:r>
            <a:endParaRPr lang="cs-CZ" sz="2400" i="1" dirty="0" smtClean="0"/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            o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souhlasit </a:t>
            </a:r>
            <a:r>
              <a:rPr lang="en-US" sz="2400" dirty="0" smtClean="0"/>
              <a:t>[</a:t>
            </a:r>
            <a:r>
              <a:rPr lang="cs-CZ" sz="2400" dirty="0" err="1" smtClean="0"/>
              <a:t>o</a:t>
            </a:r>
            <a:r>
              <a:rPr lang="cs-CZ" sz="2400" dirty="0" err="1" smtClean="0">
                <a:solidFill>
                  <a:srgbClr val="00B0F0"/>
                </a:solidFill>
              </a:rPr>
              <a:t>t</a:t>
            </a:r>
            <a:r>
              <a:rPr lang="cs-CZ" sz="2400" dirty="0" err="1" smtClean="0"/>
              <a:t>souhlasit</a:t>
            </a:r>
            <a:r>
              <a:rPr lang="en-US" sz="2400" dirty="0" smtClean="0"/>
              <a:t>]</a:t>
            </a:r>
            <a:endParaRPr lang="cs-CZ" sz="2400" dirty="0" smtClean="0"/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            na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pis </a:t>
            </a:r>
            <a:r>
              <a:rPr lang="en-US" sz="2400" dirty="0" smtClean="0"/>
              <a:t>[</a:t>
            </a:r>
            <a:r>
              <a:rPr lang="cs-CZ" sz="2400" dirty="0" err="1" smtClean="0"/>
              <a:t>na</a:t>
            </a:r>
            <a:r>
              <a:rPr lang="cs-CZ" sz="2400" dirty="0" err="1" smtClean="0">
                <a:solidFill>
                  <a:srgbClr val="00B0F0"/>
                </a:solidFill>
              </a:rPr>
              <a:t>t</a:t>
            </a:r>
            <a:r>
              <a:rPr lang="cs-CZ" sz="2400" dirty="0" err="1" smtClean="0"/>
              <a:t>pis</a:t>
            </a:r>
            <a:r>
              <a:rPr lang="en-US" sz="2400" dirty="0" smtClean="0"/>
              <a:t>]</a:t>
            </a:r>
            <a:endParaRPr lang="cs-CZ" sz="2400" dirty="0" smtClean="0"/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            po</a:t>
            </a:r>
            <a:r>
              <a:rPr lang="cs-CZ" sz="2400" dirty="0" smtClean="0">
                <a:solidFill>
                  <a:srgbClr val="00B0F0"/>
                </a:solidFill>
              </a:rPr>
              <a:t>d</a:t>
            </a:r>
            <a:r>
              <a:rPr lang="cs-CZ" sz="2400" dirty="0" smtClean="0"/>
              <a:t>kova </a:t>
            </a:r>
            <a:r>
              <a:rPr lang="en-US" sz="2400" dirty="0" smtClean="0"/>
              <a:t>[</a:t>
            </a:r>
            <a:r>
              <a:rPr lang="cs-CZ" sz="2400" dirty="0" err="1" smtClean="0"/>
              <a:t>po</a:t>
            </a:r>
            <a:r>
              <a:rPr lang="cs-CZ" sz="2400" dirty="0" err="1" smtClean="0">
                <a:solidFill>
                  <a:srgbClr val="00B0F0"/>
                </a:solidFill>
              </a:rPr>
              <a:t>t</a:t>
            </a:r>
            <a:r>
              <a:rPr lang="cs-CZ" sz="2400" dirty="0" err="1" smtClean="0"/>
              <a:t>kova</a:t>
            </a:r>
            <a:r>
              <a:rPr lang="en-US" sz="2400" dirty="0" smtClean="0"/>
              <a:t>]</a:t>
            </a:r>
            <a:endParaRPr lang="cs-CZ" sz="2400" dirty="0" smtClean="0"/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            o</a:t>
            </a:r>
            <a:r>
              <a:rPr lang="cs-CZ" sz="2400" dirty="0" smtClean="0">
                <a:solidFill>
                  <a:srgbClr val="00B0F0"/>
                </a:solidFill>
              </a:rPr>
              <a:t>b</a:t>
            </a:r>
            <a:r>
              <a:rPr lang="cs-CZ" sz="2400" dirty="0" smtClean="0"/>
              <a:t>tisk </a:t>
            </a:r>
            <a:r>
              <a:rPr lang="en-US" sz="2400" dirty="0" smtClean="0"/>
              <a:t>[</a:t>
            </a:r>
            <a:r>
              <a:rPr lang="cs-CZ" sz="2400" dirty="0" err="1" smtClean="0"/>
              <a:t>o</a:t>
            </a:r>
            <a:r>
              <a:rPr lang="cs-CZ" sz="2400" dirty="0" err="1" smtClean="0">
                <a:solidFill>
                  <a:srgbClr val="00B0F0"/>
                </a:solidFill>
              </a:rPr>
              <a:t>p</a:t>
            </a:r>
            <a:r>
              <a:rPr lang="cs-CZ" sz="2400" dirty="0" err="1" smtClean="0"/>
              <a:t>tisk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Předložky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dirty="0" smtClean="0"/>
              <a:t>Doplň před slova vhodné předložky</a:t>
            </a: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1907704" y="2231254"/>
            <a:ext cx="180020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--- tebe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07804" y="3284984"/>
            <a:ext cx="180020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--- lesa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07804" y="5445224"/>
            <a:ext cx="180020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--- mostem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904420" y="4397073"/>
            <a:ext cx="180020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--- tabuli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907704" y="4397073"/>
            <a:ext cx="180020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--- vraty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580112" y="3185502"/>
            <a:ext cx="180020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--- boudě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904420" y="2231254"/>
            <a:ext cx="180020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--- nimi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580112" y="5445224"/>
            <a:ext cx="180020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--- mnou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Předložky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dirty="0" smtClean="0"/>
              <a:t>Správně odděl předložky od slov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40193386"/>
              </p:ext>
            </p:extLst>
          </p:nvPr>
        </p:nvGraphicFramePr>
        <p:xfrm>
          <a:off x="1691680" y="2348880"/>
          <a:ext cx="6408711" cy="3672408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3028074"/>
                <a:gridCol w="1244400"/>
                <a:gridCol w="2136237"/>
              </a:tblGrid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err="1" smtClean="0"/>
                        <a:t>nastole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podhoupačkou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zadomem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sesestrou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nadkomínem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vposteli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odkamaráda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předškolou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9943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Předpony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93568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dirty="0" smtClean="0"/>
              <a:t>Vyznač předpony</a:t>
            </a: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b="1" i="1" dirty="0" smtClean="0">
                <a:solidFill>
                  <a:srgbClr val="00B050"/>
                </a:solidFill>
              </a:rPr>
              <a:t>obkreslený</a:t>
            </a:r>
            <a:r>
              <a:rPr lang="cs-CZ" sz="2400" dirty="0" smtClean="0"/>
              <a:t> obraz                 </a:t>
            </a:r>
            <a:r>
              <a:rPr lang="cs-CZ" sz="2400" b="1" i="1" dirty="0" smtClean="0">
                <a:solidFill>
                  <a:srgbClr val="00B050"/>
                </a:solidFill>
              </a:rPr>
              <a:t>vytrhnutý</a:t>
            </a:r>
            <a:r>
              <a:rPr lang="cs-CZ" sz="2400" dirty="0" smtClean="0"/>
              <a:t> zub</a:t>
            </a:r>
          </a:p>
          <a:p>
            <a:pPr marL="82296" indent="0">
              <a:buNone/>
            </a:pPr>
            <a:r>
              <a:rPr lang="cs-CZ" sz="2400" b="1" i="1" dirty="0">
                <a:solidFill>
                  <a:srgbClr val="00B050"/>
                </a:solidFill>
              </a:rPr>
              <a:t>b</a:t>
            </a:r>
            <a:r>
              <a:rPr lang="cs-CZ" sz="2400" b="1" i="1" dirty="0" smtClean="0">
                <a:solidFill>
                  <a:srgbClr val="00B050"/>
                </a:solidFill>
              </a:rPr>
              <a:t>ezmračné</a:t>
            </a:r>
            <a:r>
              <a:rPr lang="cs-CZ" sz="2400" dirty="0" smtClean="0"/>
              <a:t> nebe                  </a:t>
            </a:r>
            <a:r>
              <a:rPr lang="cs-CZ" sz="2400" b="1" i="1" dirty="0" smtClean="0">
                <a:solidFill>
                  <a:srgbClr val="00B050"/>
                </a:solidFill>
              </a:rPr>
              <a:t>výjezd</a:t>
            </a:r>
            <a:r>
              <a:rPr lang="cs-CZ" sz="2400" dirty="0" smtClean="0"/>
              <a:t> aut</a:t>
            </a:r>
          </a:p>
          <a:p>
            <a:pPr marL="82296" indent="0">
              <a:buNone/>
            </a:pPr>
            <a:r>
              <a:rPr lang="cs-CZ" sz="2400" b="1" i="1" dirty="0" smtClean="0">
                <a:solidFill>
                  <a:srgbClr val="00B050"/>
                </a:solidFill>
              </a:rPr>
              <a:t>rozsvícený</a:t>
            </a:r>
            <a:r>
              <a:rPr lang="cs-CZ" sz="2400" dirty="0" smtClean="0"/>
              <a:t> lustr                   </a:t>
            </a:r>
            <a:r>
              <a:rPr lang="cs-CZ" sz="2400" b="1" i="1" dirty="0" smtClean="0">
                <a:solidFill>
                  <a:srgbClr val="00B050"/>
                </a:solidFill>
              </a:rPr>
              <a:t>předběhnutý</a:t>
            </a:r>
            <a:r>
              <a:rPr lang="cs-CZ" sz="2400" dirty="0" smtClean="0"/>
              <a:t> závodník  </a:t>
            </a: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Piš slova s danými předponami</a:t>
            </a: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r>
              <a:rPr lang="cs-CZ" sz="2400" b="1" i="1" dirty="0" smtClean="0">
                <a:solidFill>
                  <a:srgbClr val="92D050"/>
                </a:solidFill>
              </a:rPr>
              <a:t>Na-</a:t>
            </a:r>
            <a:r>
              <a:rPr lang="cs-CZ" sz="2400" dirty="0" smtClean="0"/>
              <a:t>   </a:t>
            </a:r>
            <a:r>
              <a:rPr lang="cs-CZ" sz="2400" dirty="0" smtClean="0">
                <a:solidFill>
                  <a:srgbClr val="FFC000"/>
                </a:solidFill>
              </a:rPr>
              <a:t>______________________________________</a:t>
            </a:r>
          </a:p>
          <a:p>
            <a:pPr marL="82296" indent="0">
              <a:buNone/>
            </a:pPr>
            <a:r>
              <a:rPr lang="cs-CZ" sz="2400" b="1" i="1" dirty="0" smtClean="0">
                <a:solidFill>
                  <a:srgbClr val="92D050"/>
                </a:solidFill>
              </a:rPr>
              <a:t>Od-</a:t>
            </a:r>
            <a:r>
              <a:rPr lang="cs-CZ" sz="2400" dirty="0" smtClean="0">
                <a:solidFill>
                  <a:srgbClr val="92D050"/>
                </a:solidFill>
              </a:rPr>
              <a:t>  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______________________________________</a:t>
            </a:r>
          </a:p>
          <a:p>
            <a:pPr marL="82296" indent="0">
              <a:buNone/>
            </a:pPr>
            <a:r>
              <a:rPr lang="cs-CZ" sz="2400" b="1" i="1" dirty="0" smtClean="0">
                <a:solidFill>
                  <a:srgbClr val="92D050"/>
                </a:solidFill>
              </a:rPr>
              <a:t>Před-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______________________________________</a:t>
            </a:r>
            <a:r>
              <a:rPr lang="cs-CZ" sz="2400" dirty="0" smtClean="0"/>
              <a:t> </a:t>
            </a: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78000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47800"/>
            <a:ext cx="7632848" cy="5077544"/>
          </a:xfrm>
        </p:spPr>
        <p:txBody>
          <a:bodyPr>
            <a:normAutofit fontScale="25000" lnSpcReduction="20000"/>
          </a:bodyPr>
          <a:lstStyle/>
          <a:p>
            <a:pPr marL="82296" indent="0">
              <a:buNone/>
            </a:pPr>
            <a:r>
              <a:rPr lang="cs-CZ" sz="9600" dirty="0" smtClean="0"/>
              <a:t>MIKULENKOVÁ H. </a:t>
            </a:r>
            <a:r>
              <a:rPr lang="cs-CZ" sz="9600" i="1" dirty="0" smtClean="0"/>
              <a:t>Český jazyk </a:t>
            </a:r>
            <a:r>
              <a:rPr lang="cs-CZ" sz="9600" i="1" dirty="0" smtClean="0"/>
              <a:t>4, </a:t>
            </a:r>
            <a:r>
              <a:rPr lang="cs-CZ" sz="9600" i="1" dirty="0" smtClean="0"/>
              <a:t>učebnice pro </a:t>
            </a:r>
            <a:r>
              <a:rPr lang="cs-CZ" sz="9600" i="1" dirty="0" smtClean="0"/>
              <a:t>čtvrtý </a:t>
            </a:r>
            <a:r>
              <a:rPr lang="cs-CZ" sz="9600" i="1" dirty="0" smtClean="0"/>
              <a:t>ročník</a:t>
            </a:r>
            <a:r>
              <a:rPr lang="cs-CZ" sz="9600" dirty="0" smtClean="0"/>
              <a:t>. </a:t>
            </a:r>
            <a:r>
              <a:rPr lang="cs-CZ" sz="9600" dirty="0" err="1" smtClean="0"/>
              <a:t>Prodos</a:t>
            </a:r>
            <a:r>
              <a:rPr lang="cs-CZ" sz="9600" dirty="0" smtClean="0"/>
              <a:t>, Olomouc, 2008, s. </a:t>
            </a:r>
            <a:r>
              <a:rPr lang="cs-CZ" sz="9600" dirty="0" smtClean="0"/>
              <a:t>21-22. </a:t>
            </a:r>
            <a:r>
              <a:rPr lang="cs-CZ" sz="9600" dirty="0" smtClean="0"/>
              <a:t>ISBN </a:t>
            </a:r>
            <a:r>
              <a:rPr lang="cs-CZ" sz="9600" dirty="0" smtClean="0"/>
              <a:t>978-80-7230-213-0.</a:t>
            </a:r>
            <a:endParaRPr lang="cs-CZ" sz="96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5000" dirty="0" smtClean="0"/>
          </a:p>
          <a:p>
            <a:pPr marL="539496" indent="-457200">
              <a:buAutoNum type="arabicParenR"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9303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5" end="4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5" end="4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5" end="4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Metodický návod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Žáci </a:t>
            </a:r>
            <a:r>
              <a:rPr lang="cs-CZ" sz="2600" dirty="0" smtClean="0"/>
              <a:t>se </a:t>
            </a:r>
            <a:r>
              <a:rPr lang="cs-CZ" sz="2600" dirty="0"/>
              <a:t>nejprve </a:t>
            </a:r>
            <a:r>
              <a:rPr lang="cs-CZ" sz="2600" dirty="0" smtClean="0"/>
              <a:t>seznámí s předložkami a předponami. </a:t>
            </a:r>
          </a:p>
          <a:p>
            <a:r>
              <a:rPr lang="cs-CZ" sz="2600" dirty="0" smtClean="0"/>
              <a:t>Na třetí straně žáci doplňují před slova vhodné předložky.</a:t>
            </a:r>
          </a:p>
          <a:p>
            <a:r>
              <a:rPr lang="cs-CZ" sz="2600" dirty="0" smtClean="0"/>
              <a:t>Na čtvrté straně oddělují předložky od slov.</a:t>
            </a:r>
          </a:p>
          <a:p>
            <a:r>
              <a:rPr lang="cs-CZ" sz="2600" dirty="0" smtClean="0"/>
              <a:t>Na páté straně vyznačují předpony a vymýšlí </a:t>
            </a:r>
            <a:r>
              <a:rPr lang="cs-CZ" sz="2600" smtClean="0"/>
              <a:t>slova  s danými předponami.</a:t>
            </a:r>
            <a:endParaRPr lang="cs-CZ" sz="2600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45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989</TotalTime>
  <Words>334</Words>
  <Application>Microsoft Office PowerPoint</Application>
  <PresentationFormat>Předvádění na obrazovce (4:3)</PresentationFormat>
  <Paragraphs>110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Název školy: ZŠ Štětí, Ostrovní 300 Autor: Mgr. Štěpánka Beranová Datum:  20.10. 2012 Jazyk a jazyková komunikace, Český jazyk a literatura, Jazyková výchova, Předložky a předpony Název materiálu:  VY_32_INOVACE_CJ.4.B.16_predlozky_a_predpony Název:  Předložky a předpony  Číslo operačního programu:  CZ.1.07/1.4.00/21.1693 Název projektu:  PRIMA ŠKOLA</vt:lpstr>
      <vt:lpstr>Předložky</vt:lpstr>
      <vt:lpstr>Předpony</vt:lpstr>
      <vt:lpstr>Předložky</vt:lpstr>
      <vt:lpstr>Předložky</vt:lpstr>
      <vt:lpstr>Předpony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PC-29T3</dc:creator>
  <cp:lastModifiedBy>Základní škola Ostrovní</cp:lastModifiedBy>
  <cp:revision>134</cp:revision>
  <dcterms:created xsi:type="dcterms:W3CDTF">2011-10-24T08:20:33Z</dcterms:created>
  <dcterms:modified xsi:type="dcterms:W3CDTF">2012-10-29T10:21:53Z</dcterms:modified>
</cp:coreProperties>
</file>