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215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71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3490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7089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6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0649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6422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75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66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89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5099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549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DA0E85A-415D-45B8-80F7-6F13A65514C6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535D04D-9AD5-4389-9B5D-020D5585CE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VY_42_INOVACE_45_Úlohy o pohybu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1993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Úlohy o pohybu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680866" y="1052736"/>
                <a:ext cx="8005933" cy="5544616"/>
              </a:xfrm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Vzdálenost mezi místy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B je 145 km. Z místa A vyjelo osobní auto v 6:00 a jelo průměrnou rychlostí 70 km/h. O půl hodiny dříve vyjelo z místa B nákladní auto průměrnou rychlostí 50 km/h. V kolik hodin a v jaké vzdálenosti od místa A se obě vozidla potkají?</a:t>
                </a:r>
              </a:p>
              <a:p>
                <a:r>
                  <a:rPr lang="cs-CZ" sz="2400" dirty="0" smtClean="0"/>
                  <a:t>1. Provedeme nákres celé situace</a:t>
                </a:r>
              </a:p>
              <a:p>
                <a:endParaRPr lang="cs-CZ" sz="2400" dirty="0"/>
              </a:p>
              <a:p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1800" dirty="0" smtClean="0"/>
                  <a:t>s- celková vzdálenost míst A </a:t>
                </a:r>
                <a:r>
                  <a:rPr lang="cs-CZ" sz="1800" dirty="0" err="1" smtClean="0"/>
                  <a:t>a</a:t>
                </a:r>
                <a:r>
                  <a:rPr lang="cs-CZ" sz="1800" dirty="0" smtClean="0"/>
                  <a:t> B</a:t>
                </a:r>
              </a:p>
              <a:p>
                <a:r>
                  <a:rPr lang="cs-CZ" sz="1800" dirty="0" smtClean="0"/>
                  <a:t>t- čas, za který se obě auta setkají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8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18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1800" dirty="0" smtClean="0"/>
                  <a:t>- dráha ujetá osobním autem za čas 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8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18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1800" dirty="0" smtClean="0"/>
                  <a:t>- dráha ujetá nákladním autem za čas 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8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18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1800" dirty="0" smtClean="0"/>
                  <a:t>- dráha ujetá nákladním autem  od 5:30 do 6:00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8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18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1800" dirty="0" smtClean="0"/>
                  <a:t> - rychlost osobního auta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18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18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1800" dirty="0" smtClean="0"/>
                  <a:t> - rychlost nákladního auta</a:t>
                </a: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0866" y="1052736"/>
                <a:ext cx="8005933" cy="5544616"/>
              </a:xfrm>
              <a:blipFill rotWithShape="1">
                <a:blip r:embed="rId2" cstate="print"/>
                <a:stretch>
                  <a:fillRect t="-550" b="-16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se šipkou 7"/>
          <p:cNvCxnSpPr/>
          <p:nvPr/>
        </p:nvCxnSpPr>
        <p:spPr>
          <a:xfrm>
            <a:off x="1115616" y="3501008"/>
            <a:ext cx="705678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80867" y="331634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27250" y="331634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Levá složená závorka 12"/>
          <p:cNvSpPr/>
          <p:nvPr/>
        </p:nvSpPr>
        <p:spPr>
          <a:xfrm rot="16200000" flipH="1" flipV="1">
            <a:off x="2343111" y="1951549"/>
            <a:ext cx="288032" cy="272958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 rot="16200000" flipH="1" flipV="1">
            <a:off x="7200290" y="2471118"/>
            <a:ext cx="288034" cy="165618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evá složená závorka 14"/>
          <p:cNvSpPr/>
          <p:nvPr/>
        </p:nvSpPr>
        <p:spPr>
          <a:xfrm rot="16200000" flipH="1" flipV="1">
            <a:off x="5040051" y="1967064"/>
            <a:ext cx="288032" cy="266429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Levá složená závorka 15"/>
          <p:cNvSpPr/>
          <p:nvPr/>
        </p:nvSpPr>
        <p:spPr>
          <a:xfrm rot="5400000" flipH="1">
            <a:off x="4503351" y="160640"/>
            <a:ext cx="288034" cy="7050067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510151" y="3829691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2266457" y="2785860"/>
                <a:ext cx="4413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6457" y="2785860"/>
                <a:ext cx="44133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4963397" y="2785863"/>
                <a:ext cx="4466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397" y="2785863"/>
                <a:ext cx="446661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7123637" y="2785860"/>
                <a:ext cx="4466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3637" y="2785860"/>
                <a:ext cx="44666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>
            <a:off x="1122334" y="3829691"/>
            <a:ext cx="136479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6660232" y="3829691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1573545" y="3829691"/>
                <a:ext cx="4623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3545" y="3829691"/>
                <a:ext cx="46237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7185131" y="3829691"/>
                <a:ext cx="4676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5131" y="3829691"/>
                <a:ext cx="46769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9448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 animBg="1"/>
      <p:bldP spid="14" grpId="0" animBg="1"/>
      <p:bldP spid="15" grpId="0" animBg="1"/>
      <p:bldP spid="16" grpId="0" animBg="1"/>
      <p:bldP spid="17" grpId="0"/>
      <p:bldP spid="18" grpId="0" animBg="1"/>
      <p:bldP spid="19" grpId="0" animBg="1"/>
      <p:bldP spid="20" grpId="0" animBg="1"/>
      <p:bldP spid="29" grpId="0" animBg="1"/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Úlohy o pohybu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680868" y="1052736"/>
                <a:ext cx="8005932" cy="5544616"/>
              </a:xfrm>
            </p:spPr>
            <p:txBody>
              <a:bodyPr>
                <a:normAutofit fontScale="92500" lnSpcReduction="10000"/>
              </a:bodyPr>
              <a:lstStyle/>
              <a:p>
                <a:endParaRPr lang="cs-CZ" sz="2400" dirty="0" smtClean="0"/>
              </a:p>
              <a:p>
                <a:r>
                  <a:rPr lang="cs-CZ" sz="2000" dirty="0" smtClean="0"/>
                  <a:t>Z fyziky víme, že závislost dráhy na čase a rychlosti je následující:</a:t>
                </a:r>
              </a:p>
              <a:p>
                <a:r>
                  <a:rPr lang="cs-CZ" sz="2000" dirty="0" smtClean="0"/>
                  <a:t> </a:t>
                </a:r>
                <a:r>
                  <a:rPr lang="cs-CZ" sz="2000" b="1" dirty="0" smtClean="0"/>
                  <a:t>s = v . t</a:t>
                </a:r>
              </a:p>
              <a:p>
                <a:r>
                  <a:rPr lang="cs-CZ" sz="2000" dirty="0" smtClean="0"/>
                  <a:t>Celková dráha, kterou ujela obě vozidla do okamžiku setkání je rovna vzdálenosti míst A </a:t>
                </a:r>
                <a:r>
                  <a:rPr lang="cs-CZ" sz="2000" dirty="0" err="1" smtClean="0"/>
                  <a:t>a</a:t>
                </a:r>
                <a:r>
                  <a:rPr lang="cs-CZ" sz="2000" dirty="0" smtClean="0"/>
                  <a:t> B</a:t>
                </a:r>
              </a:p>
              <a:p>
                <a:r>
                  <a:rPr lang="cs-CZ" sz="2000" dirty="0" smtClean="0"/>
                  <a:t>Z těchto informací sestavíme rovnici:</a:t>
                </a:r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000" dirty="0" smtClean="0"/>
                  <a:t> = 145 km</a:t>
                </a:r>
              </a:p>
              <a:p>
                <a:r>
                  <a:rPr lang="cs-CZ" sz="2000" dirty="0" smtClean="0"/>
                  <a:t>    70 . t + 50 . t + 50 . 0,5 = 145 km</a:t>
                </a:r>
              </a:p>
              <a:p>
                <a:r>
                  <a:rPr lang="cs-CZ" sz="2000" dirty="0" smtClean="0"/>
                  <a:t>                      120 t + 25 = 145</a:t>
                </a:r>
              </a:p>
              <a:p>
                <a:r>
                  <a:rPr lang="cs-CZ" sz="2000" dirty="0" smtClean="0"/>
                  <a:t>                              120 t = 120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                        </a:t>
                </a:r>
                <a:r>
                  <a:rPr lang="cs-CZ" sz="2000" u="sng" dirty="0" smtClean="0"/>
                  <a:t> t = 1</a:t>
                </a:r>
                <a:endParaRPr lang="cs-CZ" sz="2400" u="sng" dirty="0" smtClean="0"/>
              </a:p>
              <a:p>
                <a:r>
                  <a:rPr lang="cs-CZ" sz="2000" dirty="0" smtClean="0"/>
                  <a:t>To znamená, že se obě vozidla setkají v 7:00 hodin.</a:t>
                </a:r>
                <a:endParaRPr lang="cs-CZ" sz="2000" dirty="0"/>
              </a:p>
              <a:p>
                <a:endParaRPr lang="cs-CZ" sz="2400" dirty="0" smtClean="0"/>
              </a:p>
              <a:p>
                <a:endParaRPr lang="cs-CZ" sz="2400" dirty="0"/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0868" y="1052736"/>
                <a:ext cx="8005932" cy="5544616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se šipkou 7"/>
          <p:cNvCxnSpPr/>
          <p:nvPr/>
        </p:nvCxnSpPr>
        <p:spPr>
          <a:xfrm>
            <a:off x="1115616" y="3501008"/>
            <a:ext cx="705678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80867" y="331634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27250" y="331634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Levá složená závorka 12"/>
          <p:cNvSpPr/>
          <p:nvPr/>
        </p:nvSpPr>
        <p:spPr>
          <a:xfrm rot="16200000" flipH="1" flipV="1">
            <a:off x="2343111" y="1951549"/>
            <a:ext cx="288032" cy="272958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evá složená závorka 13"/>
          <p:cNvSpPr/>
          <p:nvPr/>
        </p:nvSpPr>
        <p:spPr>
          <a:xfrm rot="16200000" flipH="1" flipV="1">
            <a:off x="7200290" y="2471118"/>
            <a:ext cx="288034" cy="165618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evá složená závorka 14"/>
          <p:cNvSpPr/>
          <p:nvPr/>
        </p:nvSpPr>
        <p:spPr>
          <a:xfrm rot="16200000" flipH="1" flipV="1">
            <a:off x="5040051" y="1967064"/>
            <a:ext cx="288032" cy="266429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Levá složená závorka 15"/>
          <p:cNvSpPr/>
          <p:nvPr/>
        </p:nvSpPr>
        <p:spPr>
          <a:xfrm rot="5400000" flipH="1">
            <a:off x="4503351" y="160640"/>
            <a:ext cx="288034" cy="7050067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510151" y="3829691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2266457" y="2785860"/>
                <a:ext cx="4413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6457" y="2785860"/>
                <a:ext cx="44133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4963397" y="2785863"/>
                <a:ext cx="4466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397" y="2785863"/>
                <a:ext cx="446661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7123637" y="2785860"/>
                <a:ext cx="4466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3637" y="2785860"/>
                <a:ext cx="44666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>
            <a:off x="1122334" y="3829691"/>
            <a:ext cx="136479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6660232" y="3829691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1573545" y="3829691"/>
                <a:ext cx="4623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3545" y="3829691"/>
                <a:ext cx="46237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7185131" y="3829691"/>
                <a:ext cx="4676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5131" y="3829691"/>
                <a:ext cx="46769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5409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476672"/>
            <a:ext cx="8075240" cy="564949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Vzdálenost místa setkání od místa A spočítáme jako součin rychlosti osobního auta a doby jízdy.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s = v . t</a:t>
            </a:r>
          </a:p>
          <a:p>
            <a:r>
              <a:rPr lang="cs-CZ" sz="2000" dirty="0" smtClean="0"/>
              <a:t> s = 70 . 1</a:t>
            </a:r>
          </a:p>
          <a:p>
            <a:r>
              <a:rPr lang="cs-CZ" sz="2000" u="sng" dirty="0"/>
              <a:t> </a:t>
            </a:r>
            <a:r>
              <a:rPr lang="cs-CZ" sz="2000" u="sng" dirty="0" smtClean="0"/>
              <a:t>s = 70 km</a:t>
            </a:r>
            <a:endParaRPr lang="cs-CZ" sz="2000" dirty="0" smtClean="0"/>
          </a:p>
          <a:p>
            <a:endParaRPr lang="cs-CZ" sz="2000" u="sng" dirty="0"/>
          </a:p>
          <a:p>
            <a:r>
              <a:rPr lang="cs-CZ" sz="2000" b="1" dirty="0" smtClean="0"/>
              <a:t>Zkouška:</a:t>
            </a:r>
          </a:p>
          <a:p>
            <a:r>
              <a:rPr lang="cs-CZ" sz="2000" dirty="0" smtClean="0"/>
              <a:t>Zjistíme vzdálenost, </a:t>
            </a:r>
            <a:r>
              <a:rPr lang="cs-CZ" sz="2000" dirty="0" smtClean="0"/>
              <a:t> kterou </a:t>
            </a:r>
            <a:r>
              <a:rPr lang="cs-CZ" sz="2000" dirty="0" smtClean="0"/>
              <a:t>do místa setkání urazila obě vozidla a porovnáme jejich součet s celkovou vzdáleností míst A </a:t>
            </a:r>
            <a:r>
              <a:rPr lang="cs-CZ" sz="2000" dirty="0" err="1" smtClean="0"/>
              <a:t>a</a:t>
            </a:r>
            <a:r>
              <a:rPr lang="cs-CZ" sz="2000" dirty="0" smtClean="0"/>
              <a:t> B.</a:t>
            </a:r>
          </a:p>
          <a:p>
            <a:r>
              <a:rPr lang="cs-CZ" sz="2000" dirty="0" smtClean="0"/>
              <a:t>Osobní auto:                                  s = 70 . 1 = 70 km</a:t>
            </a:r>
          </a:p>
          <a:p>
            <a:r>
              <a:rPr lang="cs-CZ" sz="2000" dirty="0" smtClean="0"/>
              <a:t>Nákladní auto: s =  50 . 1 + 50 . 0,5 = 50 + 25 = 75 km</a:t>
            </a:r>
          </a:p>
          <a:p>
            <a:r>
              <a:rPr lang="cs-CZ" sz="2000" dirty="0" smtClean="0"/>
              <a:t>Celkem urazila obě auta                  70 + +75 = 145 km</a:t>
            </a:r>
          </a:p>
          <a:p>
            <a:endParaRPr lang="cs-CZ" sz="2000" dirty="0" smtClean="0"/>
          </a:p>
          <a:p>
            <a:r>
              <a:rPr lang="cs-CZ" sz="2000" b="1" dirty="0" smtClean="0"/>
              <a:t>Odpověď:</a:t>
            </a:r>
            <a:endParaRPr lang="cs-CZ" sz="2000" b="1" dirty="0"/>
          </a:p>
          <a:p>
            <a:r>
              <a:rPr lang="cs-CZ" sz="2000" dirty="0" smtClean="0"/>
              <a:t>Auta se setkala v 7:00 hod 70 km daleko od místa 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1110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137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Slunovrat</vt:lpstr>
      <vt:lpstr>VY_42_INOVACE_45_Úlohy o pohybu</vt:lpstr>
      <vt:lpstr>Úlohy o pohybu</vt:lpstr>
      <vt:lpstr>Úlohy o pohybu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Úlohy o pohybu</dc:title>
  <dc:creator>Vagnerova</dc:creator>
  <cp:lastModifiedBy>expert</cp:lastModifiedBy>
  <cp:revision>12</cp:revision>
  <dcterms:created xsi:type="dcterms:W3CDTF">2011-02-12T21:41:39Z</dcterms:created>
  <dcterms:modified xsi:type="dcterms:W3CDTF">2012-03-10T18:55:46Z</dcterms:modified>
</cp:coreProperties>
</file>