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8" r:id="rId3"/>
    <p:sldId id="269" r:id="rId4"/>
    <p:sldId id="273" r:id="rId5"/>
    <p:sldId id="271" r:id="rId6"/>
    <p:sldId id="276" r:id="rId7"/>
    <p:sldId id="275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00808"/>
            <a:ext cx="7772400" cy="2952328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</a:t>
            </a:r>
            <a:r>
              <a:rPr lang="cs-CZ" sz="2000" dirty="0" smtClean="0"/>
              <a:t>12.9.2012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Název materiálu: </a:t>
            </a:r>
            <a:r>
              <a:rPr lang="cs-CZ" sz="2000" dirty="0" smtClean="0"/>
              <a:t>VY_32_INOVACE_M.4.B.11_</a:t>
            </a:r>
            <a:r>
              <a:rPr lang="cs-CZ" sz="2000" dirty="0" err="1" smtClean="0"/>
              <a:t>nasobeni</a:t>
            </a:r>
            <a:r>
              <a:rPr lang="cs-CZ" sz="2000" dirty="0" smtClean="0"/>
              <a:t>_</a:t>
            </a:r>
            <a:r>
              <a:rPr lang="cs-CZ" sz="2000" dirty="0" err="1" smtClean="0"/>
              <a:t>jednociferneho</a:t>
            </a:r>
            <a:r>
              <a:rPr lang="cs-CZ" sz="2000" dirty="0" smtClean="0"/>
              <a:t>_a_</a:t>
            </a:r>
            <a:r>
              <a:rPr lang="cs-CZ" sz="2000" dirty="0" err="1" smtClean="0"/>
              <a:t>dvojciferneho</a:t>
            </a:r>
            <a:r>
              <a:rPr lang="cs-CZ" sz="2000" dirty="0" smtClean="0"/>
              <a:t>_</a:t>
            </a:r>
            <a:r>
              <a:rPr lang="cs-CZ" sz="2000" dirty="0" err="1" smtClean="0"/>
              <a:t>cisla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Násobení jednociferného a dvojciferného čísla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653136"/>
            <a:ext cx="7772400" cy="1080120"/>
          </a:xfrm>
        </p:spPr>
        <p:txBody>
          <a:bodyPr>
            <a:normAutofit/>
          </a:bodyPr>
          <a:lstStyle/>
          <a:p>
            <a:pPr algn="l"/>
            <a:r>
              <a:rPr lang="cs-CZ" sz="1800" dirty="0"/>
              <a:t>Anotace: </a:t>
            </a:r>
            <a:r>
              <a:rPr lang="cs-CZ" sz="1800" dirty="0" smtClean="0"/>
              <a:t>Materiál </a:t>
            </a:r>
            <a:r>
              <a:rPr lang="cs-CZ" sz="1800" dirty="0"/>
              <a:t>je určen pro žáky </a:t>
            </a:r>
            <a:r>
              <a:rPr lang="cs-CZ" sz="1800" dirty="0" smtClean="0"/>
              <a:t>4. </a:t>
            </a:r>
            <a:r>
              <a:rPr lang="cs-CZ" sz="1800" dirty="0"/>
              <a:t>ročníku, slouží </a:t>
            </a:r>
            <a:r>
              <a:rPr lang="cs-CZ" sz="1800" dirty="0" smtClean="0"/>
              <a:t>procvičení učiva o násobení jednociferného a dvojciferného čísla.</a:t>
            </a:r>
            <a:endParaRPr lang="cs-CZ" sz="1800" dirty="0"/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188032"/>
          </a:xfrm>
        </p:spPr>
        <p:txBody>
          <a:bodyPr/>
          <a:lstStyle/>
          <a:p>
            <a:pPr marL="109728" indent="0">
              <a:buNone/>
            </a:pPr>
            <a:r>
              <a:rPr lang="cs-CZ" b="1" u="sng" dirty="0" smtClean="0">
                <a:solidFill>
                  <a:srgbClr val="00B0F0"/>
                </a:solidFill>
              </a:rPr>
              <a:t>Násobíme-li jednociferné a dvojciferné číslo    s 0 na místě jednotek platí: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              3 ·   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0    =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          = 3 · 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· 10 =  </a:t>
            </a:r>
          </a:p>
          <a:p>
            <a:pPr marL="109728" indent="0">
              <a:buNone/>
            </a:pPr>
            <a:r>
              <a:rPr lang="cs-CZ" dirty="0" smtClean="0"/>
              <a:t> </a:t>
            </a:r>
          </a:p>
          <a:p>
            <a:pPr marL="109728" indent="0">
              <a:buNone/>
            </a:pPr>
            <a:r>
              <a:rPr lang="cs-CZ" dirty="0" smtClean="0"/>
              <a:t>                 = 6 ·       10 = </a:t>
            </a: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   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=    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Násobení jednociferného a dvojciferného</a:t>
            </a:r>
            <a:br>
              <a:rPr lang="cs-CZ" sz="3000" dirty="0" smtClean="0"/>
            </a:br>
            <a:r>
              <a:rPr lang="cs-CZ" sz="3000" dirty="0"/>
              <a:t> </a:t>
            </a:r>
            <a:r>
              <a:rPr lang="cs-CZ" sz="3000" dirty="0" smtClean="0"/>
              <a:t>                      čísla (s 0 na místě jednotek)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1378599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Vypočítej</a:t>
            </a:r>
            <a:endParaRPr lang="cs-CZ" sz="3600" dirty="0"/>
          </a:p>
        </p:txBody>
      </p:sp>
      <p:sp>
        <p:nvSpPr>
          <p:cNvPr id="9" name="Výbuch 1 8"/>
          <p:cNvSpPr/>
          <p:nvPr/>
        </p:nvSpPr>
        <p:spPr>
          <a:xfrm>
            <a:off x="4716016" y="4673438"/>
            <a:ext cx="3600400" cy="1728192"/>
          </a:xfrm>
          <a:prstGeom prst="irregularSeal1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cs-CZ" dirty="0" smtClean="0"/>
              <a:t>40 · 2 =</a:t>
            </a:r>
            <a:endParaRPr lang="cs-CZ" dirty="0"/>
          </a:p>
        </p:txBody>
      </p:sp>
      <p:sp>
        <p:nvSpPr>
          <p:cNvPr id="10" name="Výbuch 1 9"/>
          <p:cNvSpPr/>
          <p:nvPr/>
        </p:nvSpPr>
        <p:spPr>
          <a:xfrm>
            <a:off x="611560" y="4221088"/>
            <a:ext cx="3600400" cy="1728192"/>
          </a:xfrm>
          <a:prstGeom prst="irregularSeal1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cs-CZ" dirty="0" smtClean="0"/>
              <a:t>20 · 5 =</a:t>
            </a:r>
            <a:endParaRPr lang="cs-CZ" dirty="0"/>
          </a:p>
        </p:txBody>
      </p:sp>
      <p:sp>
        <p:nvSpPr>
          <p:cNvPr id="11" name="Výbuch 1 10"/>
          <p:cNvSpPr/>
          <p:nvPr/>
        </p:nvSpPr>
        <p:spPr>
          <a:xfrm>
            <a:off x="3068089" y="2924944"/>
            <a:ext cx="3600400" cy="1728192"/>
          </a:xfrm>
          <a:prstGeom prst="irregularSeal1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cs-CZ" dirty="0" smtClean="0"/>
              <a:t>1 · 60 =</a:t>
            </a:r>
            <a:endParaRPr lang="cs-CZ" dirty="0"/>
          </a:p>
        </p:txBody>
      </p:sp>
      <p:sp>
        <p:nvSpPr>
          <p:cNvPr id="12" name="Výbuch 1 11"/>
          <p:cNvSpPr/>
          <p:nvPr/>
        </p:nvSpPr>
        <p:spPr>
          <a:xfrm>
            <a:off x="4868289" y="1196752"/>
            <a:ext cx="3600400" cy="1728192"/>
          </a:xfrm>
          <a:prstGeom prst="irregularSeal1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· 30 =</a:t>
            </a:r>
            <a:endParaRPr lang="cs-CZ" dirty="0"/>
          </a:p>
        </p:txBody>
      </p:sp>
      <p:sp>
        <p:nvSpPr>
          <p:cNvPr id="13" name="Výbuch 1 12"/>
          <p:cNvSpPr/>
          <p:nvPr/>
        </p:nvSpPr>
        <p:spPr>
          <a:xfrm>
            <a:off x="827584" y="1340768"/>
            <a:ext cx="3600400" cy="1728192"/>
          </a:xfrm>
          <a:prstGeom prst="irregularSeal1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cs-CZ" dirty="0" smtClean="0"/>
              <a:t>4 · 20 =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877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188032"/>
          </a:xfrm>
        </p:spPr>
        <p:txBody>
          <a:bodyPr/>
          <a:lstStyle/>
          <a:p>
            <a:pPr marL="109728" indent="0">
              <a:buNone/>
            </a:pPr>
            <a:r>
              <a:rPr lang="cs-CZ" b="1" u="sng" dirty="0" smtClean="0">
                <a:solidFill>
                  <a:srgbClr val="00B0F0"/>
                </a:solidFill>
              </a:rPr>
              <a:t>Násobíme-li jednociferné a dvojciferné číslo    s 1 desítkou platí: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              3 ·    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b="1" dirty="0" smtClean="0">
                <a:solidFill>
                  <a:srgbClr val="0070C0"/>
                </a:solidFill>
              </a:rPr>
              <a:t>4</a:t>
            </a:r>
            <a:r>
              <a:rPr lang="cs-CZ" dirty="0" smtClean="0"/>
              <a:t>    =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          = 3· </a:t>
            </a:r>
            <a:r>
              <a:rPr lang="cs-CZ" b="1" dirty="0" smtClean="0"/>
              <a:t>(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b="1" dirty="0" smtClean="0"/>
              <a:t>0 +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4</a:t>
            </a:r>
            <a:r>
              <a:rPr lang="cs-CZ" b="1" dirty="0" smtClean="0"/>
              <a:t>)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=  </a:t>
            </a:r>
          </a:p>
          <a:p>
            <a:pPr marL="109728" indent="0">
              <a:buNone/>
            </a:pPr>
            <a:r>
              <a:rPr lang="cs-CZ" dirty="0" smtClean="0"/>
              <a:t> </a:t>
            </a:r>
          </a:p>
          <a:p>
            <a:pPr marL="109728" indent="0">
              <a:buNone/>
            </a:pPr>
            <a:r>
              <a:rPr lang="cs-CZ" dirty="0" smtClean="0"/>
              <a:t>                 = (3 </a:t>
            </a:r>
            <a:r>
              <a:rPr lang="cs-CZ" dirty="0"/>
              <a:t>·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0) + (3 </a:t>
            </a:r>
            <a:r>
              <a:rPr lang="cs-CZ" dirty="0"/>
              <a:t>·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4</a:t>
            </a:r>
            <a:r>
              <a:rPr lang="cs-CZ" dirty="0" smtClean="0"/>
              <a:t>) = </a:t>
            </a: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   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=    30 + 12   =   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Násobení jednociferného a dvojciferného</a:t>
            </a:r>
            <a:br>
              <a:rPr lang="cs-CZ" sz="3000" dirty="0" smtClean="0"/>
            </a:br>
            <a:r>
              <a:rPr lang="cs-CZ" sz="3000" dirty="0"/>
              <a:t> </a:t>
            </a:r>
            <a:r>
              <a:rPr lang="cs-CZ" sz="3000" dirty="0" smtClean="0"/>
              <a:t>                             čísla (s 1 desítkou)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3759851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Vypočítej</a:t>
            </a:r>
          </a:p>
        </p:txBody>
      </p:sp>
      <p:sp>
        <p:nvSpPr>
          <p:cNvPr id="5" name="Šestiúhelník 4"/>
          <p:cNvSpPr/>
          <p:nvPr/>
        </p:nvSpPr>
        <p:spPr>
          <a:xfrm>
            <a:off x="5652120" y="1556792"/>
            <a:ext cx="2592288" cy="1296144"/>
          </a:xfrm>
          <a:prstGeom prst="hexag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· 11 =</a:t>
            </a:r>
            <a:endParaRPr lang="cs-CZ" dirty="0"/>
          </a:p>
        </p:txBody>
      </p:sp>
      <p:sp>
        <p:nvSpPr>
          <p:cNvPr id="6" name="Šestiúhelník 5"/>
          <p:cNvSpPr/>
          <p:nvPr/>
        </p:nvSpPr>
        <p:spPr>
          <a:xfrm>
            <a:off x="3503622" y="3068960"/>
            <a:ext cx="2592288" cy="1296144"/>
          </a:xfrm>
          <a:prstGeom prst="hex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 · 5 =</a:t>
            </a:r>
            <a:endParaRPr lang="cs-CZ" dirty="0"/>
          </a:p>
        </p:txBody>
      </p:sp>
      <p:sp>
        <p:nvSpPr>
          <p:cNvPr id="7" name="Šestiúhelník 6"/>
          <p:cNvSpPr/>
          <p:nvPr/>
        </p:nvSpPr>
        <p:spPr>
          <a:xfrm>
            <a:off x="5292080" y="4725144"/>
            <a:ext cx="2592288" cy="1296144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16 · 2 =</a:t>
            </a:r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899592" y="4365104"/>
            <a:ext cx="2592288" cy="1296144"/>
          </a:xfrm>
          <a:prstGeom prst="hexagon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· 19 =</a:t>
            </a:r>
            <a:endParaRPr lang="cs-CZ" dirty="0"/>
          </a:p>
        </p:txBody>
      </p:sp>
      <p:sp>
        <p:nvSpPr>
          <p:cNvPr id="9" name="Šestiúhelník 8"/>
          <p:cNvSpPr/>
          <p:nvPr/>
        </p:nvSpPr>
        <p:spPr>
          <a:xfrm>
            <a:off x="899592" y="1849345"/>
            <a:ext cx="2592288" cy="1296144"/>
          </a:xfrm>
          <a:prstGeom prst="hexagon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· 15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637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188032"/>
          </a:xfrm>
        </p:spPr>
        <p:txBody>
          <a:bodyPr/>
          <a:lstStyle/>
          <a:p>
            <a:pPr marL="109728" indent="0">
              <a:buNone/>
            </a:pPr>
            <a:r>
              <a:rPr lang="cs-CZ" b="1" u="sng" smtClean="0">
                <a:solidFill>
                  <a:srgbClr val="00B0F0"/>
                </a:solidFill>
              </a:rPr>
              <a:t>Násobíme-li </a:t>
            </a:r>
            <a:r>
              <a:rPr lang="cs-CZ" b="1" u="sng" dirty="0" smtClean="0">
                <a:solidFill>
                  <a:srgbClr val="00B0F0"/>
                </a:solidFill>
              </a:rPr>
              <a:t>jednociferné a dvojciferné </a:t>
            </a:r>
            <a:r>
              <a:rPr lang="cs-CZ" b="1" u="sng" smtClean="0">
                <a:solidFill>
                  <a:srgbClr val="00B0F0"/>
                </a:solidFill>
              </a:rPr>
              <a:t>číslo    s </a:t>
            </a:r>
            <a:r>
              <a:rPr lang="cs-CZ" b="1" u="sng" dirty="0" smtClean="0">
                <a:solidFill>
                  <a:srgbClr val="00B0F0"/>
                </a:solidFill>
              </a:rPr>
              <a:t>více desítkami platí: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              3 ·    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b="1" dirty="0" smtClean="0">
                <a:solidFill>
                  <a:srgbClr val="0070C0"/>
                </a:solidFill>
              </a:rPr>
              <a:t>4</a:t>
            </a:r>
            <a:r>
              <a:rPr lang="cs-CZ" dirty="0" smtClean="0"/>
              <a:t>    =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          = 3· </a:t>
            </a:r>
            <a:r>
              <a:rPr lang="cs-CZ" b="1" dirty="0" smtClean="0"/>
              <a:t>(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b="1" dirty="0" smtClean="0"/>
              <a:t>0 +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4</a:t>
            </a:r>
            <a:r>
              <a:rPr lang="cs-CZ" b="1" dirty="0" smtClean="0"/>
              <a:t>)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=  </a:t>
            </a:r>
          </a:p>
          <a:p>
            <a:pPr marL="109728" indent="0">
              <a:buNone/>
            </a:pPr>
            <a:r>
              <a:rPr lang="cs-CZ" dirty="0" smtClean="0"/>
              <a:t> </a:t>
            </a:r>
          </a:p>
          <a:p>
            <a:pPr marL="109728" indent="0">
              <a:buNone/>
            </a:pPr>
            <a:r>
              <a:rPr lang="cs-CZ" dirty="0" smtClean="0"/>
              <a:t>                 = (3 </a:t>
            </a:r>
            <a:r>
              <a:rPr lang="cs-CZ" dirty="0"/>
              <a:t>·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0) + (3 </a:t>
            </a:r>
            <a:r>
              <a:rPr lang="cs-CZ" dirty="0"/>
              <a:t>·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4</a:t>
            </a:r>
            <a:r>
              <a:rPr lang="cs-CZ" dirty="0" smtClean="0"/>
              <a:t>) = </a:t>
            </a: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   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=    60 + 12   =   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Násobení jednociferného a dvojciferného</a:t>
            </a:r>
            <a:br>
              <a:rPr lang="cs-CZ" sz="3000" dirty="0" smtClean="0"/>
            </a:br>
            <a:r>
              <a:rPr lang="cs-CZ" sz="3000" dirty="0"/>
              <a:t> </a:t>
            </a:r>
            <a:r>
              <a:rPr lang="cs-CZ" sz="3000" dirty="0" smtClean="0"/>
              <a:t>                        čísla (s více desítkami)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1522101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Vypočítej</a:t>
            </a:r>
          </a:p>
        </p:txBody>
      </p:sp>
      <p:sp>
        <p:nvSpPr>
          <p:cNvPr id="4" name="Vývojový diagram: děrná páska 3"/>
          <p:cNvSpPr/>
          <p:nvPr/>
        </p:nvSpPr>
        <p:spPr>
          <a:xfrm>
            <a:off x="1511483" y="1988840"/>
            <a:ext cx="2016224" cy="136815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· 26 = 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1115616" y="4005064"/>
            <a:ext cx="2016224" cy="1368152"/>
          </a:xfrm>
          <a:prstGeom prst="flowChartPunchedTap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· 23 =</a:t>
            </a:r>
            <a:endParaRPr lang="cs-CZ" dirty="0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4031456" y="5013176"/>
            <a:ext cx="2016224" cy="1368152"/>
          </a:xfrm>
          <a:prstGeom prst="flowChartPunchedTap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 · 3 =</a:t>
            </a:r>
            <a:endParaRPr lang="cs-CZ" dirty="0"/>
          </a:p>
        </p:txBody>
      </p:sp>
      <p:sp>
        <p:nvSpPr>
          <p:cNvPr id="7" name="Vývojový diagram: děrná páska 6"/>
          <p:cNvSpPr/>
          <p:nvPr/>
        </p:nvSpPr>
        <p:spPr>
          <a:xfrm>
            <a:off x="6228184" y="3484819"/>
            <a:ext cx="2016224" cy="1368152"/>
          </a:xfrm>
          <a:prstGeom prst="flowChartPunchedTap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 · 2 =</a:t>
            </a:r>
            <a:endParaRPr lang="cs-CZ" dirty="0"/>
          </a:p>
        </p:txBody>
      </p:sp>
      <p:sp>
        <p:nvSpPr>
          <p:cNvPr id="8" name="Vývojový diagram: děrná páska 7"/>
          <p:cNvSpPr/>
          <p:nvPr/>
        </p:nvSpPr>
        <p:spPr>
          <a:xfrm>
            <a:off x="4572000" y="1484784"/>
            <a:ext cx="2016224" cy="1368152"/>
          </a:xfrm>
          <a:prstGeom prst="flowChartPunchedTap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· 21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3460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 animBg="1"/>
      <p:bldP spid="5" grpId="0" build="p" animBg="1"/>
      <p:bldP spid="6" grpId="0" build="p" animBg="1"/>
      <p:bldP spid="7" grpId="0" build="p" animBg="1"/>
      <p:bldP spid="8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4 ročník, 1.díl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</a:t>
            </a:r>
            <a:r>
              <a:rPr lang="cs-CZ" sz="2400" dirty="0" smtClean="0"/>
              <a:t>2012, </a:t>
            </a:r>
            <a:r>
              <a:rPr lang="cs-CZ" sz="2400" dirty="0"/>
              <a:t>s. </a:t>
            </a:r>
            <a:r>
              <a:rPr lang="cs-CZ" sz="2400" dirty="0" smtClean="0"/>
              <a:t>11-19. </a:t>
            </a:r>
            <a:r>
              <a:rPr lang="cs-CZ" sz="2400" dirty="0"/>
              <a:t>ISBN </a:t>
            </a:r>
            <a:r>
              <a:rPr lang="cs-CZ" sz="2400" dirty="0" smtClean="0"/>
              <a:t>978-80-7230-203-1.</a:t>
            </a: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postupně seznamují s násobením jednociferného a dvojciferného čísla – s 0 na místě jednotek, - s 1 desítkou a s více desítkami.</a:t>
            </a:r>
          </a:p>
          <a:p>
            <a:r>
              <a:rPr lang="cs-CZ" sz="2400" dirty="0" smtClean="0"/>
              <a:t>Vždy si to procvičí na příkladech.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365</TotalTime>
  <Words>303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Název školy: ZŠ Štětí, Ostrovní 300 Autor: Mgr. Štěpánka Beranová Datum: 12.9.2012 Matematika a její aplikace, Číslo a početní operace. Název materiálu: VY_32_INOVACE_M.4.B.11_nasobeni_jednociferneho_a_dvojciferneho_cisla Název: Násobení jednociferného a dvojciferného čísla Číslo operačního programu: CZ.1.07/1.4.00/21.1693 Název projektu: PRIMA ŠKOLA</vt:lpstr>
      <vt:lpstr>Násobení jednociferného a dvojciferného                        čísla (s 0 na místě jednotek)</vt:lpstr>
      <vt:lpstr>Vypočítej</vt:lpstr>
      <vt:lpstr>Násobení jednociferného a dvojciferného                               čísla (s 1 desítkou)</vt:lpstr>
      <vt:lpstr>Vypočítej</vt:lpstr>
      <vt:lpstr>Násobení jednociferného a dvojciferného                          čísla (s více desítkami)</vt:lpstr>
      <vt:lpstr>Vypočítej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Základní škola Ostrovní</cp:lastModifiedBy>
  <cp:revision>50</cp:revision>
  <dcterms:created xsi:type="dcterms:W3CDTF">2011-11-21T09:27:56Z</dcterms:created>
  <dcterms:modified xsi:type="dcterms:W3CDTF">2012-11-22T08:34:30Z</dcterms:modified>
</cp:coreProperties>
</file>