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77" r:id="rId3"/>
    <p:sldId id="278" r:id="rId4"/>
    <p:sldId id="280" r:id="rId5"/>
    <p:sldId id="285" r:id="rId6"/>
    <p:sldId id="283" r:id="rId7"/>
    <p:sldId id="284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922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750EC34-C25E-4AC9-A251-4DD280A975C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750EC34-C25E-4AC9-A251-4DD280A975C2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319C27E-A309-445F-A136-24CADB45C2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commons.wikimedia.org/wiki/User:Lukas_Sova" TargetMode="External"/><Relationship Id="rId2" Type="http://schemas.openxmlformats.org/officeDocument/2006/relationships/hyperlink" Target="file:///\\commons.wikimedia.org\wiki\Hlavn%25C3%25AD_strana%3fuselang=c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Pyramid_altitude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71612"/>
            <a:ext cx="7772400" cy="3357586"/>
          </a:xfrm>
        </p:spPr>
        <p:txBody>
          <a:bodyPr>
            <a:normAutofit/>
          </a:bodyPr>
          <a:lstStyle/>
          <a:p>
            <a:pPr algn="l"/>
            <a:r>
              <a:rPr lang="cs-CZ" sz="2000" dirty="0"/>
              <a:t>Název školy: ZŠ Štětí, Ostrovní 300</a:t>
            </a:r>
            <a:br>
              <a:rPr lang="cs-CZ" sz="2000" dirty="0"/>
            </a:br>
            <a:r>
              <a:rPr lang="cs-CZ" sz="2000" dirty="0"/>
              <a:t>Autor: Mgr. Štěpánka Beranová</a:t>
            </a:r>
            <a:br>
              <a:rPr lang="cs-CZ" sz="2000" dirty="0"/>
            </a:br>
            <a:r>
              <a:rPr lang="cs-CZ" sz="2000" dirty="0"/>
              <a:t>Datum: </a:t>
            </a:r>
            <a:r>
              <a:rPr lang="cs-CZ" sz="2000" dirty="0" smtClean="0"/>
              <a:t>12.11.2012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Matematika a její aplikace, Číslo a početní operace.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Název materiálu: </a:t>
            </a:r>
            <a:r>
              <a:rPr lang="cs-CZ" sz="2000" dirty="0" smtClean="0"/>
              <a:t>VY_32_INOVACE_M.4.B.12_telesa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Tělesa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Číslo </a:t>
            </a:r>
            <a:r>
              <a:rPr lang="cs-CZ" sz="2000" dirty="0"/>
              <a:t>operačního programu: CZ.1.07/1.4.00/21.1693</a:t>
            </a:r>
            <a:br>
              <a:rPr lang="cs-CZ" sz="2000" dirty="0"/>
            </a:br>
            <a:r>
              <a:rPr lang="cs-CZ" sz="2000" dirty="0"/>
              <a:t>Název projektu: PRIMA ŠKOLA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5143512"/>
            <a:ext cx="7772400" cy="1080120"/>
          </a:xfrm>
        </p:spPr>
        <p:txBody>
          <a:bodyPr>
            <a:normAutofit/>
          </a:bodyPr>
          <a:lstStyle/>
          <a:p>
            <a:pPr algn="l"/>
            <a:r>
              <a:rPr lang="cs-CZ" sz="1800" dirty="0"/>
              <a:t>Anotace: </a:t>
            </a:r>
            <a:r>
              <a:rPr lang="cs-CZ" sz="1800" dirty="0" smtClean="0"/>
              <a:t>Materiál </a:t>
            </a:r>
            <a:r>
              <a:rPr lang="cs-CZ" sz="1800" dirty="0"/>
              <a:t>je určen pro žáky 5. ročníku, slouží k </a:t>
            </a:r>
            <a:r>
              <a:rPr lang="cs-CZ" sz="1800" dirty="0" smtClean="0"/>
              <a:t>výkladu a procvičení učiva o tělesech.</a:t>
            </a:r>
            <a:endParaRPr lang="cs-CZ" sz="1800" dirty="0"/>
          </a:p>
          <a:p>
            <a:pPr algn="l"/>
            <a:endParaRPr lang="cs-CZ" dirty="0"/>
          </a:p>
        </p:txBody>
      </p:sp>
      <p:pic>
        <p:nvPicPr>
          <p:cNvPr id="4" name="obrázek 3" descr="Hlavička"/>
          <p:cNvPicPr/>
          <p:nvPr/>
        </p:nvPicPr>
        <p:blipFill>
          <a:blip r:embed="rId2" cstate="print"/>
          <a:srcRect t="15385" r="79313"/>
          <a:stretch>
            <a:fillRect/>
          </a:stretch>
        </p:blipFill>
        <p:spPr bwMode="auto">
          <a:xfrm>
            <a:off x="1835696" y="620688"/>
            <a:ext cx="1466850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31873" y="918442"/>
            <a:ext cx="3398520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81691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Krychle má:</a:t>
            </a:r>
            <a:r>
              <a:rPr lang="cs-CZ" sz="2800" dirty="0" smtClean="0"/>
              <a:t> </a:t>
            </a:r>
          </a:p>
          <a:p>
            <a:pPr marL="109728" indent="0">
              <a:buNone/>
            </a:pPr>
            <a:r>
              <a:rPr lang="cs-CZ" sz="2400" dirty="0" smtClean="0"/>
              <a:t>– </a:t>
            </a:r>
            <a:r>
              <a:rPr lang="cs-CZ" sz="2400" dirty="0" smtClean="0">
                <a:solidFill>
                  <a:srgbClr val="00B050"/>
                </a:solidFill>
              </a:rPr>
              <a:t>8</a:t>
            </a:r>
            <a:r>
              <a:rPr lang="cs-CZ" sz="2400" dirty="0" smtClean="0"/>
              <a:t>  vrcholů</a:t>
            </a:r>
          </a:p>
          <a:p>
            <a:pPr marL="109728" indent="0">
              <a:buNone/>
            </a:pPr>
            <a:r>
              <a:rPr lang="cs-CZ" sz="2400" dirty="0" smtClean="0"/>
              <a:t>- </a:t>
            </a:r>
            <a:r>
              <a:rPr lang="cs-CZ" sz="2400" dirty="0" smtClean="0">
                <a:solidFill>
                  <a:srgbClr val="00B050"/>
                </a:solidFill>
              </a:rPr>
              <a:t>6</a:t>
            </a:r>
            <a:r>
              <a:rPr lang="cs-CZ" sz="2400" dirty="0" smtClean="0"/>
              <a:t>  stěn</a:t>
            </a:r>
          </a:p>
          <a:p>
            <a:pPr marL="109728" indent="0">
              <a:buNone/>
            </a:pPr>
            <a:r>
              <a:rPr lang="cs-CZ" sz="2400" dirty="0" smtClean="0"/>
              <a:t>-</a:t>
            </a:r>
            <a:r>
              <a:rPr lang="cs-CZ" sz="2400" dirty="0" smtClean="0">
                <a:solidFill>
                  <a:srgbClr val="00B050"/>
                </a:solidFill>
              </a:rPr>
              <a:t>12</a:t>
            </a:r>
            <a:r>
              <a:rPr lang="cs-CZ" sz="2400" dirty="0" smtClean="0"/>
              <a:t> hran </a:t>
            </a:r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/>
              <a:t>Krychle</a:t>
            </a:r>
            <a:endParaRPr lang="cs-CZ" sz="3600" dirty="0"/>
          </a:p>
        </p:txBody>
      </p:sp>
      <p:sp>
        <p:nvSpPr>
          <p:cNvPr id="4" name="Krychle 3"/>
          <p:cNvSpPr/>
          <p:nvPr/>
        </p:nvSpPr>
        <p:spPr>
          <a:xfrm>
            <a:off x="3707904" y="2996952"/>
            <a:ext cx="2448272" cy="2376264"/>
          </a:xfrm>
          <a:prstGeom prst="cub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817926" y="2204864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/>
              <a:t>vrchol</a:t>
            </a:r>
            <a:endParaRPr lang="cs-CZ" sz="2000" b="1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60232" y="3877017"/>
            <a:ext cx="9721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/>
              <a:t>stěna</a:t>
            </a:r>
            <a:endParaRPr lang="cs-CZ" sz="2000" b="1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60318" y="4292092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/>
              <a:t>hrana</a:t>
            </a:r>
            <a:endParaRPr lang="cs-CZ" sz="2000" b="1" i="1" dirty="0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059832" y="4472087"/>
            <a:ext cx="648072" cy="1003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5" idx="2"/>
          </p:cNvCxnSpPr>
          <p:nvPr/>
        </p:nvCxnSpPr>
        <p:spPr>
          <a:xfrm flipH="1">
            <a:off x="4320977" y="2604974"/>
            <a:ext cx="37009" cy="39197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endCxn id="6" idx="1"/>
          </p:cNvCxnSpPr>
          <p:nvPr/>
        </p:nvCxnSpPr>
        <p:spPr>
          <a:xfrm flipV="1">
            <a:off x="5940152" y="4077072"/>
            <a:ext cx="720080" cy="10801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2706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5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/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dirty="0" smtClean="0"/>
              <a:t>Doplň správně tabulky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/>
              <a:t>Krychle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9925613"/>
              </p:ext>
            </p:extLst>
          </p:nvPr>
        </p:nvGraphicFramePr>
        <p:xfrm>
          <a:off x="755576" y="2564904"/>
          <a:ext cx="2232248" cy="2952327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116124"/>
                <a:gridCol w="1116124"/>
              </a:tblGrid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krychlí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vrcholů</a:t>
                      </a:r>
                      <a:endParaRPr lang="cs-CZ" dirty="0"/>
                    </a:p>
                  </a:txBody>
                  <a:tcPr anchor="ctr"/>
                </a:tc>
              </a:tr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</a:tr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3512613"/>
              </p:ext>
            </p:extLst>
          </p:nvPr>
        </p:nvGraphicFramePr>
        <p:xfrm>
          <a:off x="3419872" y="2852936"/>
          <a:ext cx="2232248" cy="2952327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116124"/>
                <a:gridCol w="1116124"/>
              </a:tblGrid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krychlí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stěn</a:t>
                      </a:r>
                      <a:endParaRPr lang="cs-CZ" dirty="0"/>
                    </a:p>
                  </a:txBody>
                  <a:tcPr anchor="ctr"/>
                </a:tc>
              </a:tr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6441519"/>
              </p:ext>
            </p:extLst>
          </p:nvPr>
        </p:nvGraphicFramePr>
        <p:xfrm>
          <a:off x="6012160" y="2564904"/>
          <a:ext cx="2232248" cy="2952327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116124"/>
                <a:gridCol w="1116124"/>
              </a:tblGrid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krychlí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hran</a:t>
                      </a:r>
                      <a:endParaRPr lang="cs-CZ" dirty="0"/>
                    </a:p>
                  </a:txBody>
                  <a:tcPr anchor="ctr"/>
                </a:tc>
              </a:tr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3897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Kvádr má:</a:t>
            </a:r>
            <a:r>
              <a:rPr lang="cs-CZ" sz="2800" dirty="0" smtClean="0"/>
              <a:t> </a:t>
            </a:r>
          </a:p>
          <a:p>
            <a:pPr marL="109728" indent="0">
              <a:buNone/>
            </a:pPr>
            <a:r>
              <a:rPr lang="cs-CZ" sz="2400" dirty="0" smtClean="0"/>
              <a:t>– </a:t>
            </a:r>
            <a:r>
              <a:rPr lang="cs-CZ" sz="2400" dirty="0" smtClean="0">
                <a:solidFill>
                  <a:srgbClr val="00B050"/>
                </a:solidFill>
              </a:rPr>
              <a:t>8</a:t>
            </a:r>
            <a:r>
              <a:rPr lang="cs-CZ" sz="2400" dirty="0" smtClean="0"/>
              <a:t>  vrcholů</a:t>
            </a:r>
          </a:p>
          <a:p>
            <a:pPr marL="109728" indent="0">
              <a:buNone/>
            </a:pPr>
            <a:r>
              <a:rPr lang="cs-CZ" sz="2400" dirty="0" smtClean="0"/>
              <a:t>- </a:t>
            </a:r>
            <a:r>
              <a:rPr lang="cs-CZ" sz="2400" dirty="0" smtClean="0">
                <a:solidFill>
                  <a:srgbClr val="00B050"/>
                </a:solidFill>
              </a:rPr>
              <a:t>6</a:t>
            </a:r>
            <a:r>
              <a:rPr lang="cs-CZ" sz="2400" dirty="0" smtClean="0"/>
              <a:t>  stěn</a:t>
            </a:r>
          </a:p>
          <a:p>
            <a:pPr marL="109728" indent="0">
              <a:buNone/>
            </a:pPr>
            <a:r>
              <a:rPr lang="cs-CZ" sz="2400" dirty="0" smtClean="0"/>
              <a:t>-</a:t>
            </a:r>
            <a:r>
              <a:rPr lang="cs-CZ" sz="2400" dirty="0" smtClean="0">
                <a:solidFill>
                  <a:srgbClr val="00B050"/>
                </a:solidFill>
              </a:rPr>
              <a:t>12</a:t>
            </a:r>
            <a:r>
              <a:rPr lang="cs-CZ" sz="2400" dirty="0" smtClean="0"/>
              <a:t> hran </a:t>
            </a:r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/>
              <a:t>Kvádr</a:t>
            </a:r>
            <a:endParaRPr lang="cs-CZ" sz="3600" dirty="0"/>
          </a:p>
        </p:txBody>
      </p:sp>
      <p:sp>
        <p:nvSpPr>
          <p:cNvPr id="4" name="Krychle 3"/>
          <p:cNvSpPr/>
          <p:nvPr/>
        </p:nvSpPr>
        <p:spPr>
          <a:xfrm>
            <a:off x="3168430" y="2996952"/>
            <a:ext cx="3312368" cy="2376264"/>
          </a:xfrm>
          <a:prstGeom prst="cub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817926" y="2204864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/>
              <a:t>vrchol</a:t>
            </a:r>
            <a:endParaRPr lang="cs-CZ" sz="2000" b="1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76256" y="3862166"/>
            <a:ext cx="9721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/>
              <a:t>stěna</a:t>
            </a:r>
            <a:endParaRPr lang="cs-CZ" sz="2000" b="1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19672" y="4185084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/>
              <a:t>hrana</a:t>
            </a:r>
            <a:endParaRPr lang="cs-CZ" sz="2000" b="1" i="1" dirty="0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2520358" y="4492147"/>
            <a:ext cx="648072" cy="1003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5" idx="2"/>
          </p:cNvCxnSpPr>
          <p:nvPr/>
        </p:nvCxnSpPr>
        <p:spPr>
          <a:xfrm flipH="1">
            <a:off x="4320977" y="2604974"/>
            <a:ext cx="37009" cy="39197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endCxn id="6" idx="1"/>
          </p:cNvCxnSpPr>
          <p:nvPr/>
        </p:nvCxnSpPr>
        <p:spPr>
          <a:xfrm flipV="1">
            <a:off x="6156176" y="4062221"/>
            <a:ext cx="720080" cy="10801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6249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5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dirty="0" smtClean="0"/>
              <a:t>Doplň správně tabulky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/>
              <a:t>Kvádr</a:t>
            </a:r>
            <a:endParaRPr lang="cs-CZ" sz="36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5683827"/>
              </p:ext>
            </p:extLst>
          </p:nvPr>
        </p:nvGraphicFramePr>
        <p:xfrm>
          <a:off x="755576" y="2564904"/>
          <a:ext cx="2232248" cy="2952327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116124"/>
                <a:gridCol w="1116124"/>
              </a:tblGrid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kvádrů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vrcholů</a:t>
                      </a:r>
                      <a:endParaRPr lang="cs-CZ" dirty="0"/>
                    </a:p>
                  </a:txBody>
                  <a:tcPr anchor="ctr"/>
                </a:tc>
              </a:tr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</a:tr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7371136"/>
              </p:ext>
            </p:extLst>
          </p:nvPr>
        </p:nvGraphicFramePr>
        <p:xfrm>
          <a:off x="3419872" y="2852936"/>
          <a:ext cx="2232248" cy="2952327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116124"/>
                <a:gridCol w="1116124"/>
              </a:tblGrid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kvádrů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stěn</a:t>
                      </a:r>
                      <a:endParaRPr lang="cs-CZ" dirty="0"/>
                    </a:p>
                  </a:txBody>
                  <a:tcPr anchor="ctr"/>
                </a:tc>
              </a:tr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742729"/>
              </p:ext>
            </p:extLst>
          </p:nvPr>
        </p:nvGraphicFramePr>
        <p:xfrm>
          <a:off x="6012160" y="2564904"/>
          <a:ext cx="2232248" cy="2952327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116124"/>
                <a:gridCol w="1116124"/>
              </a:tblGrid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kvádrů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hran</a:t>
                      </a:r>
                      <a:endParaRPr lang="cs-CZ" dirty="0"/>
                    </a:p>
                  </a:txBody>
                  <a:tcPr anchor="ctr"/>
                </a:tc>
              </a:tr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  <a:tr h="42176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41357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3868" y="2991747"/>
            <a:ext cx="2779888" cy="28300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Čtyřboký jehlan má:</a:t>
            </a:r>
            <a:r>
              <a:rPr lang="cs-CZ" sz="2800" dirty="0" smtClean="0"/>
              <a:t> </a:t>
            </a:r>
          </a:p>
          <a:p>
            <a:pPr marL="109728" indent="0">
              <a:buNone/>
            </a:pPr>
            <a:r>
              <a:rPr lang="cs-CZ" sz="2400" dirty="0" smtClean="0"/>
              <a:t>– </a:t>
            </a:r>
            <a:r>
              <a:rPr lang="cs-CZ" sz="2400" dirty="0" smtClean="0">
                <a:solidFill>
                  <a:srgbClr val="00B050"/>
                </a:solidFill>
              </a:rPr>
              <a:t>5</a:t>
            </a:r>
            <a:r>
              <a:rPr lang="cs-CZ" sz="2400" dirty="0" smtClean="0"/>
              <a:t>  vrcholů</a:t>
            </a:r>
          </a:p>
          <a:p>
            <a:pPr marL="109728" indent="0">
              <a:buNone/>
            </a:pPr>
            <a:r>
              <a:rPr lang="cs-CZ" sz="2400" dirty="0" smtClean="0"/>
              <a:t>- </a:t>
            </a:r>
            <a:r>
              <a:rPr lang="cs-CZ" sz="2400" dirty="0" smtClean="0">
                <a:solidFill>
                  <a:srgbClr val="00B050"/>
                </a:solidFill>
              </a:rPr>
              <a:t>4</a:t>
            </a:r>
            <a:r>
              <a:rPr lang="cs-CZ" sz="2400" dirty="0" smtClean="0"/>
              <a:t> boční stěny</a:t>
            </a:r>
          </a:p>
          <a:p>
            <a:pPr marL="109728" indent="0">
              <a:buNone/>
            </a:pPr>
            <a:r>
              <a:rPr lang="cs-CZ" sz="2400" dirty="0" smtClean="0"/>
              <a:t>- </a:t>
            </a:r>
            <a:r>
              <a:rPr lang="cs-CZ" sz="2400" dirty="0" smtClean="0">
                <a:solidFill>
                  <a:srgbClr val="00B050"/>
                </a:solidFill>
              </a:rPr>
              <a:t>8</a:t>
            </a:r>
            <a:r>
              <a:rPr lang="cs-CZ" sz="2400" dirty="0" smtClean="0"/>
              <a:t> hran</a:t>
            </a:r>
          </a:p>
          <a:p>
            <a:pPr marL="109728" indent="0">
              <a:buNone/>
            </a:pPr>
            <a:r>
              <a:rPr lang="cs-CZ" sz="2400" dirty="0" smtClean="0"/>
              <a:t>- </a:t>
            </a:r>
            <a:r>
              <a:rPr lang="cs-CZ" sz="2400" dirty="0" smtClean="0">
                <a:solidFill>
                  <a:srgbClr val="00B050"/>
                </a:solidFill>
              </a:rPr>
              <a:t>1</a:t>
            </a:r>
            <a:r>
              <a:rPr lang="cs-CZ" sz="2400" dirty="0" smtClean="0"/>
              <a:t> podstavu </a:t>
            </a:r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endParaRPr lang="cs-CZ" sz="2400" dirty="0"/>
          </a:p>
          <a:p>
            <a:pPr marL="109728" indent="0">
              <a:buNone/>
            </a:pPr>
            <a:endParaRPr lang="cs-CZ" sz="2400" dirty="0" smtClean="0"/>
          </a:p>
          <a:p>
            <a:pPr marL="109728" indent="0">
              <a:buNone/>
            </a:pP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/>
              <a:t>Čtyřboký jehlan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13420" y="2276872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/>
              <a:t>vrchol</a:t>
            </a:r>
            <a:endParaRPr lang="cs-CZ" sz="2000" b="1" i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4280" y="3931023"/>
            <a:ext cx="1698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/>
              <a:t>b</a:t>
            </a:r>
            <a:r>
              <a:rPr lang="cs-CZ" sz="2000" b="1" i="1" dirty="0" smtClean="0"/>
              <a:t>oční stěna</a:t>
            </a:r>
            <a:endParaRPr lang="cs-CZ" sz="2000" b="1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83768" y="4213804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/>
              <a:t>hrana</a:t>
            </a:r>
            <a:endParaRPr lang="cs-CZ" sz="2000" b="1" i="1" dirty="0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435776" y="4492879"/>
            <a:ext cx="648072" cy="1003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5" idx="2"/>
          </p:cNvCxnSpPr>
          <p:nvPr/>
        </p:nvCxnSpPr>
        <p:spPr>
          <a:xfrm flipH="1">
            <a:off x="4816471" y="2676982"/>
            <a:ext cx="37009" cy="39197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endCxn id="6" idx="1"/>
          </p:cNvCxnSpPr>
          <p:nvPr/>
        </p:nvCxnSpPr>
        <p:spPr>
          <a:xfrm flipV="1">
            <a:off x="5394201" y="4131078"/>
            <a:ext cx="720079" cy="10801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448864" y="5207153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/>
              <a:t>podstava</a:t>
            </a:r>
            <a:endParaRPr lang="cs-CZ" sz="2000" b="1" i="1" dirty="0"/>
          </a:p>
        </p:txBody>
      </p:sp>
      <p:cxnSp>
        <p:nvCxnSpPr>
          <p:cNvPr id="14" name="Přímá spojnice 13"/>
          <p:cNvCxnSpPr>
            <a:endCxn id="12" idx="1"/>
          </p:cNvCxnSpPr>
          <p:nvPr/>
        </p:nvCxnSpPr>
        <p:spPr>
          <a:xfrm>
            <a:off x="5754240" y="5407208"/>
            <a:ext cx="69462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6249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4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5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5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5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6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1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6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pPr marL="109728" indent="0">
              <a:buNone/>
            </a:pPr>
            <a:r>
              <a:rPr lang="cs-CZ" dirty="0"/>
              <a:t>Doplň správně tabulky</a:t>
            </a:r>
          </a:p>
          <a:p>
            <a:pPr marL="109728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/>
              <a:t>Čtyřboký jehlan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0329798"/>
              </p:ext>
            </p:extLst>
          </p:nvPr>
        </p:nvGraphicFramePr>
        <p:xfrm>
          <a:off x="2483768" y="2924944"/>
          <a:ext cx="2016224" cy="30243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8112"/>
                <a:gridCol w="1008112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jehlanů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b.stěn</a:t>
                      </a:r>
                      <a:endParaRPr lang="cs-CZ" dirty="0"/>
                    </a:p>
                  </a:txBody>
                  <a:tcPr anchor="ctr"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0576965"/>
              </p:ext>
            </p:extLst>
          </p:nvPr>
        </p:nvGraphicFramePr>
        <p:xfrm>
          <a:off x="4644008" y="2564904"/>
          <a:ext cx="2016224" cy="302433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008112"/>
                <a:gridCol w="1008112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jehlanů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hran</a:t>
                      </a:r>
                      <a:endParaRPr lang="cs-CZ" dirty="0"/>
                    </a:p>
                  </a:txBody>
                  <a:tcPr anchor="ctr"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7935465"/>
              </p:ext>
            </p:extLst>
          </p:nvPr>
        </p:nvGraphicFramePr>
        <p:xfrm>
          <a:off x="6804248" y="2924944"/>
          <a:ext cx="2016224" cy="3024336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008112"/>
                <a:gridCol w="1008112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jehlanů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/>
                        <a:t>podstav</a:t>
                      </a:r>
                      <a:endParaRPr lang="cs-CZ" sz="1600" dirty="0"/>
                    </a:p>
                  </a:txBody>
                  <a:tcPr anchor="ctr"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6373389"/>
              </p:ext>
            </p:extLst>
          </p:nvPr>
        </p:nvGraphicFramePr>
        <p:xfrm>
          <a:off x="323528" y="2564904"/>
          <a:ext cx="2016224" cy="302433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008112"/>
                <a:gridCol w="1008112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jehlanů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vrcholů</a:t>
                      </a:r>
                      <a:endParaRPr lang="cs-CZ" dirty="0"/>
                    </a:p>
                  </a:txBody>
                  <a:tcPr anchor="ctr"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49033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sz="2400" dirty="0" smtClean="0"/>
              <a:t>MOLNÁR J., MIKULENKOVÁ </a:t>
            </a:r>
            <a:r>
              <a:rPr lang="cs-CZ" sz="2400" dirty="0"/>
              <a:t>H. </a:t>
            </a:r>
            <a:r>
              <a:rPr lang="cs-CZ" sz="2400" i="1" dirty="0" smtClean="0"/>
              <a:t>Matematika a její aplikace, </a:t>
            </a:r>
            <a:r>
              <a:rPr lang="cs-CZ" sz="2400" i="1" dirty="0"/>
              <a:t>4</a:t>
            </a:r>
            <a:r>
              <a:rPr lang="cs-CZ" sz="2400" i="1" dirty="0" smtClean="0"/>
              <a:t> </a:t>
            </a:r>
            <a:r>
              <a:rPr lang="cs-CZ" sz="2400" i="1" dirty="0" smtClean="0"/>
              <a:t>ročník, 1.díl</a:t>
            </a:r>
            <a:r>
              <a:rPr lang="cs-CZ" sz="2400" dirty="0" smtClean="0"/>
              <a:t>. </a:t>
            </a:r>
            <a:r>
              <a:rPr lang="cs-CZ" sz="2400" dirty="0" err="1"/>
              <a:t>Prodos</a:t>
            </a:r>
            <a:r>
              <a:rPr lang="cs-CZ" sz="2400" dirty="0"/>
              <a:t>, Olomouc, </a:t>
            </a:r>
            <a:r>
              <a:rPr lang="cs-CZ" sz="2400" dirty="0" smtClean="0"/>
              <a:t>2012, </a:t>
            </a:r>
            <a:r>
              <a:rPr lang="cs-CZ" sz="2400" dirty="0"/>
              <a:t>s. </a:t>
            </a:r>
            <a:r>
              <a:rPr lang="cs-CZ" sz="2400" dirty="0" smtClean="0"/>
              <a:t>15,24,32. </a:t>
            </a:r>
            <a:r>
              <a:rPr lang="cs-CZ" sz="2400" dirty="0"/>
              <a:t>ISBN </a:t>
            </a:r>
            <a:r>
              <a:rPr lang="cs-CZ" sz="2400" dirty="0" smtClean="0"/>
              <a:t>978-80-7230-203-1.</a:t>
            </a:r>
            <a:endParaRPr lang="cs-CZ" sz="2400" dirty="0"/>
          </a:p>
          <a:p>
            <a:pPr marL="109728" indent="0">
              <a:buNone/>
            </a:pPr>
            <a:r>
              <a:rPr lang="cs-CZ" sz="2400" dirty="0"/>
              <a:t>Obrázky: [cit. </a:t>
            </a:r>
            <a:r>
              <a:rPr lang="cs-CZ" sz="2400" dirty="0" smtClean="0"/>
              <a:t>2012-11-12] </a:t>
            </a:r>
            <a:endParaRPr lang="cs-CZ" sz="2400" dirty="0"/>
          </a:p>
          <a:p>
            <a:pPr marL="109728" indent="0">
              <a:buNone/>
            </a:pPr>
            <a:r>
              <a:rPr lang="cs-CZ" sz="2400" dirty="0"/>
              <a:t>Dostupné pod licencí </a:t>
            </a:r>
            <a:r>
              <a:rPr lang="cs-CZ" sz="2400" dirty="0" err="1">
                <a:hlinkClick r:id="rId2" action="ppaction://hlinkfile"/>
              </a:rPr>
              <a:t>Wikimedia</a:t>
            </a:r>
            <a:r>
              <a:rPr lang="cs-CZ" sz="2400" dirty="0">
                <a:hlinkClick r:id="rId2" action="ppaction://hlinkfile"/>
              </a:rPr>
              <a:t> </a:t>
            </a:r>
            <a:r>
              <a:rPr lang="cs-CZ" sz="2400" dirty="0" err="1">
                <a:hlinkClick r:id="rId2" action="ppaction://hlinkfile"/>
              </a:rPr>
              <a:t>Commons</a:t>
            </a:r>
            <a:r>
              <a:rPr lang="cs-CZ" sz="2400" dirty="0">
                <a:hlinkClick r:id="rId2" action="ppaction://hlinkfile"/>
              </a:rPr>
              <a:t> </a:t>
            </a:r>
            <a:r>
              <a:rPr lang="cs-CZ" sz="2400" dirty="0"/>
              <a:t>na WWW:</a:t>
            </a:r>
          </a:p>
          <a:p>
            <a:pPr marL="109728" indent="0">
              <a:buNone/>
            </a:pPr>
            <a:r>
              <a:rPr lang="cs-CZ" sz="2400" dirty="0" smtClean="0">
                <a:hlinkClick r:id="rId3" action="ppaction://hlinkfile" tooltip="User:Lukas Sova"/>
              </a:rPr>
              <a:t>1) Lukas Sova</a:t>
            </a:r>
            <a:endParaRPr lang="cs-CZ" sz="2400" dirty="0" smtClean="0"/>
          </a:p>
          <a:p>
            <a:pPr marL="109728" indent="0">
              <a:buNone/>
            </a:pPr>
            <a:r>
              <a:rPr lang="cs-CZ" sz="2400" dirty="0" smtClean="0">
                <a:hlinkClick r:id="rId4"/>
              </a:rPr>
              <a:t>&lt;http</a:t>
            </a:r>
            <a:r>
              <a:rPr lang="cs-CZ" sz="2400" dirty="0">
                <a:hlinkClick r:id="rId4"/>
              </a:rPr>
              <a:t>://</a:t>
            </a:r>
            <a:r>
              <a:rPr lang="cs-CZ" sz="2400" dirty="0" smtClean="0">
                <a:hlinkClick r:id="rId4"/>
              </a:rPr>
              <a:t>cs.wikipedia.org/wiki/</a:t>
            </a:r>
            <a:r>
              <a:rPr lang="cs-CZ" sz="2400" dirty="0" err="1" smtClean="0">
                <a:hlinkClick r:id="rId4"/>
              </a:rPr>
              <a:t>Soubor:Pyramid_altitude.JPG</a:t>
            </a:r>
            <a:r>
              <a:rPr lang="cs-CZ" sz="2400" dirty="0" smtClean="0">
                <a:solidFill>
                  <a:schemeClr val="accent3"/>
                </a:solidFill>
              </a:rPr>
              <a:t>&gt;</a:t>
            </a:r>
          </a:p>
          <a:p>
            <a:pPr marL="109728" indent="0">
              <a:buNone/>
            </a:pP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368721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Žáci se postupně seznamují s </a:t>
            </a:r>
            <a:r>
              <a:rPr lang="cs-CZ" sz="2400" dirty="0" smtClean="0"/>
              <a:t>tělesy – krychlí, kvádrem a čtyřbokým jehlanem.</a:t>
            </a:r>
            <a:endParaRPr lang="cs-CZ" sz="2400" dirty="0" smtClean="0"/>
          </a:p>
          <a:p>
            <a:r>
              <a:rPr lang="cs-CZ" sz="2400" dirty="0" smtClean="0"/>
              <a:t>U každého tělesa spočítají kolik může mít různý počet těles vrcholů, stěn, hran </a:t>
            </a:r>
            <a:r>
              <a:rPr lang="cs-CZ" sz="2400" smtClean="0"/>
              <a:t>a podstav.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Metodický návod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718123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440</TotalTime>
  <Words>267</Words>
  <Application>Microsoft Office PowerPoint</Application>
  <PresentationFormat>Předvádění na obrazovce (4:3)</PresentationFormat>
  <Paragraphs>129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Název školy: ZŠ Štětí, Ostrovní 300 Autor: Mgr. Štěpánka Beranová Datum: 12.11.2012 Matematika a její aplikace, Číslo a početní operace. Název materiálu: VY_32_INOVACE_M.4.B.12_telesa Název: Tělesa Číslo operačního programu: CZ.1.07/1.4.00/21.1693 Název projektu: PRIMA ŠKOLA</vt:lpstr>
      <vt:lpstr>Krychle</vt:lpstr>
      <vt:lpstr>Krychle</vt:lpstr>
      <vt:lpstr>Kvádr</vt:lpstr>
      <vt:lpstr>Kvádr</vt:lpstr>
      <vt:lpstr>Čtyřboký jehlan</vt:lpstr>
      <vt:lpstr>Čtyřboký jehlan</vt:lpstr>
      <vt:lpstr>Použité zdroje:</vt:lpstr>
      <vt:lpstr>Metodický návod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Mgr. Štěpánka Beranová Název materiálu: VY_32_INOVACE_M.5.B.01_KOSTERNÍ SOUSTAVA Název: KOSTERNÍ SOUSTAVA Číslo operačního programu: CZ.1.07/1.4.00/21.1693 Název projektu: PRIMA ŠKOLA</dc:title>
  <dc:creator>PC-29T3</dc:creator>
  <cp:lastModifiedBy>Martin</cp:lastModifiedBy>
  <cp:revision>60</cp:revision>
  <dcterms:created xsi:type="dcterms:W3CDTF">2011-11-21T09:27:56Z</dcterms:created>
  <dcterms:modified xsi:type="dcterms:W3CDTF">2012-11-18T21:05:40Z</dcterms:modified>
</cp:coreProperties>
</file>