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0" r:id="rId5"/>
    <p:sldId id="261" r:id="rId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-516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7328F1-9071-4AD0-BE52-4E512D2043C6}" type="datetimeFigureOut">
              <a:rPr lang="cs-CZ" smtClean="0"/>
              <a:t>22.11.2012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8219D5-8EBF-4E94-9EE3-E93838357A0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106623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7328F1-9071-4AD0-BE52-4E512D2043C6}" type="datetimeFigureOut">
              <a:rPr lang="cs-CZ" smtClean="0"/>
              <a:t>22.11.2012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8219D5-8EBF-4E94-9EE3-E93838357A0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0481060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7328F1-9071-4AD0-BE52-4E512D2043C6}" type="datetimeFigureOut">
              <a:rPr lang="cs-CZ" smtClean="0"/>
              <a:t>22.11.2012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8219D5-8EBF-4E94-9EE3-E93838357A0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6187183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7328F1-9071-4AD0-BE52-4E512D2043C6}" type="datetimeFigureOut">
              <a:rPr lang="cs-CZ" smtClean="0"/>
              <a:t>22.11.2012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8219D5-8EBF-4E94-9EE3-E93838357A0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73801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7328F1-9071-4AD0-BE52-4E512D2043C6}" type="datetimeFigureOut">
              <a:rPr lang="cs-CZ" smtClean="0"/>
              <a:t>22.11.2012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8219D5-8EBF-4E94-9EE3-E93838357A0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9405597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7328F1-9071-4AD0-BE52-4E512D2043C6}" type="datetimeFigureOut">
              <a:rPr lang="cs-CZ" smtClean="0"/>
              <a:t>22.11.2012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8219D5-8EBF-4E94-9EE3-E93838357A0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4659867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7328F1-9071-4AD0-BE52-4E512D2043C6}" type="datetimeFigureOut">
              <a:rPr lang="cs-CZ" smtClean="0"/>
              <a:t>22.11.2012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8219D5-8EBF-4E94-9EE3-E93838357A0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915463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7328F1-9071-4AD0-BE52-4E512D2043C6}" type="datetimeFigureOut">
              <a:rPr lang="cs-CZ" smtClean="0"/>
              <a:t>22.11.2012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8219D5-8EBF-4E94-9EE3-E93838357A0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6018489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7328F1-9071-4AD0-BE52-4E512D2043C6}" type="datetimeFigureOut">
              <a:rPr lang="cs-CZ" smtClean="0"/>
              <a:t>22.11.2012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8219D5-8EBF-4E94-9EE3-E93838357A0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3352324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7328F1-9071-4AD0-BE52-4E512D2043C6}" type="datetimeFigureOut">
              <a:rPr lang="cs-CZ" smtClean="0"/>
              <a:t>22.11.2012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8219D5-8EBF-4E94-9EE3-E93838357A0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1212746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7328F1-9071-4AD0-BE52-4E512D2043C6}" type="datetimeFigureOut">
              <a:rPr lang="cs-CZ" smtClean="0"/>
              <a:t>22.11.2012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8219D5-8EBF-4E94-9EE3-E93838357A0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5113446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DCEBF5"/>
            </a:gs>
            <a:gs pos="8000">
              <a:srgbClr val="83A7C3"/>
            </a:gs>
            <a:gs pos="13000">
              <a:srgbClr val="768FB9"/>
            </a:gs>
            <a:gs pos="21001">
              <a:srgbClr val="83A7C3"/>
            </a:gs>
            <a:gs pos="52000">
              <a:srgbClr val="FFFFFF"/>
            </a:gs>
            <a:gs pos="56000">
              <a:srgbClr val="9C6563"/>
            </a:gs>
            <a:gs pos="58000">
              <a:srgbClr val="80302D"/>
            </a:gs>
            <a:gs pos="71001">
              <a:srgbClr val="C0524E"/>
            </a:gs>
            <a:gs pos="94000">
              <a:srgbClr val="EBDAD4"/>
            </a:gs>
            <a:gs pos="100000">
              <a:srgbClr val="55261C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7328F1-9071-4AD0-BE52-4E512D2043C6}" type="datetimeFigureOut">
              <a:rPr lang="cs-CZ" smtClean="0"/>
              <a:t>22.11.2012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A8219D5-8EBF-4E94-9EE3-E93838357A0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517222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Organická chemie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2783160"/>
          </a:xfrm>
        </p:spPr>
        <p:txBody>
          <a:bodyPr/>
          <a:lstStyle/>
          <a:p>
            <a:pPr lvl="0">
              <a:lnSpc>
                <a:spcPct val="80000"/>
              </a:lnSpc>
              <a:spcBef>
                <a:spcPts val="200"/>
              </a:spcBef>
              <a:defRPr sz="11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cs-CZ" sz="2000" dirty="0">
                <a:solidFill>
                  <a:srgbClr val="000000"/>
                </a:solidFill>
              </a:rPr>
              <a:t>Autor: Mgr. Iva Hirschová</a:t>
            </a:r>
          </a:p>
          <a:p>
            <a:pPr lvl="0">
              <a:lnSpc>
                <a:spcPct val="80000"/>
              </a:lnSpc>
              <a:spcBef>
                <a:spcPts val="200"/>
              </a:spcBef>
              <a:defRPr sz="11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cs-CZ" sz="2000" dirty="0">
              <a:solidFill>
                <a:srgbClr val="000000"/>
              </a:solidFill>
            </a:endParaRPr>
          </a:p>
          <a:p>
            <a:pPr lvl="0">
              <a:lnSpc>
                <a:spcPct val="80000"/>
              </a:lnSpc>
              <a:spcBef>
                <a:spcPts val="200"/>
              </a:spcBef>
              <a:defRPr sz="11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cs-CZ" sz="2000" dirty="0" smtClean="0">
                <a:solidFill>
                  <a:srgbClr val="000000"/>
                </a:solidFill>
              </a:rPr>
              <a:t>VY_32_INOVACE_58_estery- esterifikace</a:t>
            </a:r>
            <a:endParaRPr lang="cs-CZ" sz="2000" dirty="0">
              <a:solidFill>
                <a:srgbClr val="000000"/>
              </a:solidFill>
            </a:endParaRPr>
          </a:p>
          <a:p>
            <a:pPr lvl="0">
              <a:lnSpc>
                <a:spcPct val="80000"/>
              </a:lnSpc>
              <a:spcBef>
                <a:spcPts val="200"/>
              </a:spcBef>
              <a:defRPr sz="11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cs-CZ" sz="2000" dirty="0">
              <a:solidFill>
                <a:srgbClr val="000000"/>
              </a:solidFill>
            </a:endParaRPr>
          </a:p>
          <a:p>
            <a:pPr lvl="0">
              <a:lnSpc>
                <a:spcPct val="80000"/>
              </a:lnSpc>
              <a:spcBef>
                <a:spcPts val="200"/>
              </a:spcBef>
              <a:defRPr sz="11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cs-CZ" sz="2000" dirty="0">
              <a:solidFill>
                <a:srgbClr val="000000"/>
              </a:solidFill>
            </a:endParaRPr>
          </a:p>
          <a:p>
            <a:pPr lvl="0">
              <a:lnSpc>
                <a:spcPct val="80000"/>
              </a:lnSpc>
              <a:spcBef>
                <a:spcPts val="200"/>
              </a:spcBef>
              <a:defRPr sz="11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cs-CZ" sz="2000" dirty="0">
                <a:solidFill>
                  <a:srgbClr val="000000"/>
                </a:solidFill>
              </a:rPr>
              <a:t>Vytvořeno v rámci projektu „EU peníze školám“.</a:t>
            </a:r>
          </a:p>
          <a:p>
            <a:pPr lvl="0">
              <a:lnSpc>
                <a:spcPct val="80000"/>
              </a:lnSpc>
              <a:spcBef>
                <a:spcPts val="200"/>
              </a:spcBef>
              <a:defRPr sz="11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cs-CZ" sz="2000" dirty="0">
                <a:solidFill>
                  <a:srgbClr val="000000"/>
                </a:solidFill>
              </a:rPr>
              <a:t>OP VK oblast podpory 1.4 s názvem Zlepšení podmínek pro vzdělávání na základních školách.</a:t>
            </a:r>
          </a:p>
          <a:p>
            <a:endParaRPr lang="cs-CZ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-22615" y="0"/>
            <a:ext cx="9144000" cy="149542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6871043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Test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/>
              <a:t>1. Co je esterifikace?</a:t>
            </a:r>
          </a:p>
          <a:p>
            <a:r>
              <a:rPr lang="cs-CZ" dirty="0" smtClean="0"/>
              <a:t>2. Obecný vzorec esteru?</a:t>
            </a:r>
          </a:p>
          <a:p>
            <a:r>
              <a:rPr lang="cs-CZ" dirty="0" smtClean="0"/>
              <a:t>3. Patří estery mezi organické sloučeniny?</a:t>
            </a:r>
          </a:p>
          <a:p>
            <a:r>
              <a:rPr lang="cs-CZ" dirty="0" smtClean="0"/>
              <a:t>4. Obsahuje ester uhlovodíkový zbytek?</a:t>
            </a:r>
          </a:p>
          <a:p>
            <a:r>
              <a:rPr lang="cs-CZ" dirty="0" smtClean="0"/>
              <a:t>5. Od kterých organických sloučenin se nejvíce tvoří estery?</a:t>
            </a:r>
          </a:p>
          <a:p>
            <a:r>
              <a:rPr lang="cs-CZ" dirty="0" smtClean="0"/>
              <a:t>6. Čím je nahrazena OH skupina v esteru?</a:t>
            </a:r>
          </a:p>
          <a:p>
            <a:r>
              <a:rPr lang="cs-CZ" dirty="0" smtClean="0"/>
              <a:t>7. Je pro estery charakteristická vůně?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21259136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Odpovědi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cs-CZ" dirty="0" smtClean="0"/>
              <a:t>1 Reakce kyseliny a alkoholu kde vzniká ester a voda.</a:t>
            </a:r>
          </a:p>
          <a:p>
            <a:r>
              <a:rPr lang="cs-CZ" dirty="0" smtClean="0"/>
              <a:t>2.R COOR.</a:t>
            </a:r>
          </a:p>
          <a:p>
            <a:r>
              <a:rPr lang="cs-CZ" dirty="0" smtClean="0"/>
              <a:t>3.Ano.</a:t>
            </a:r>
          </a:p>
          <a:p>
            <a:r>
              <a:rPr lang="cs-CZ" dirty="0" smtClean="0"/>
              <a:t>4. Ano.</a:t>
            </a:r>
          </a:p>
          <a:p>
            <a:r>
              <a:rPr lang="cs-CZ" dirty="0" smtClean="0"/>
              <a:t>5.Od karboxylových kyselin.</a:t>
            </a:r>
          </a:p>
          <a:p>
            <a:r>
              <a:rPr lang="cs-CZ" dirty="0" smtClean="0"/>
              <a:t>6. Skupina OH karboxylové kyseliny je nahrazena organickým zbytkem který vznikne z alkoholu po odštěpení vodíku.</a:t>
            </a:r>
          </a:p>
          <a:p>
            <a:r>
              <a:rPr lang="cs-CZ" dirty="0" smtClean="0"/>
              <a:t>7.Ano.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50508267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>
              <a:lnSpc>
                <a:spcPct val="80000"/>
              </a:lnSpc>
              <a:spcBef>
                <a:spcPts val="800"/>
              </a:spcBef>
              <a:buSzPct val="100000"/>
              <a:buFont typeface="Arial" pitchFamily="34"/>
              <a:buChar char="•"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cs-CZ" sz="2800" dirty="0">
                <a:solidFill>
                  <a:srgbClr val="000000"/>
                </a:solidFill>
                <a:latin typeface="Calibri" pitchFamily="34"/>
              </a:rPr>
              <a:t>Vytvořeno jako DUM do předmětu chemie na ZŠ a MŠ 17.listopadu 1325, Mladá Boleslav pro 9.ročník základní školy.</a:t>
            </a:r>
          </a:p>
          <a:p>
            <a:pPr lvl="0">
              <a:lnSpc>
                <a:spcPct val="80000"/>
              </a:lnSpc>
              <a:spcBef>
                <a:spcPts val="800"/>
              </a:spcBef>
              <a:buSzPct val="100000"/>
              <a:buFont typeface="Arial" pitchFamily="34"/>
              <a:buChar char="•"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cs-CZ" sz="2800" dirty="0">
              <a:solidFill>
                <a:srgbClr val="000000"/>
              </a:solidFill>
              <a:latin typeface="Calibri" pitchFamily="34"/>
            </a:endParaRPr>
          </a:p>
          <a:p>
            <a:pPr lvl="0">
              <a:lnSpc>
                <a:spcPct val="80000"/>
              </a:lnSpc>
              <a:spcBef>
                <a:spcPts val="800"/>
              </a:spcBef>
              <a:buSzPct val="100000"/>
              <a:buFont typeface="Arial" pitchFamily="34"/>
              <a:buChar char="•"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cs-CZ" sz="2800" dirty="0">
                <a:solidFill>
                  <a:srgbClr val="000000"/>
                </a:solidFill>
                <a:latin typeface="Calibri" pitchFamily="34"/>
              </a:rPr>
              <a:t>Materiál slouží k doplnění učiva o chemii.</a:t>
            </a:r>
          </a:p>
          <a:p>
            <a:pPr lvl="0">
              <a:lnSpc>
                <a:spcPct val="80000"/>
              </a:lnSpc>
              <a:spcBef>
                <a:spcPts val="800"/>
              </a:spcBef>
              <a:buSzPct val="100000"/>
              <a:buFont typeface="Arial" pitchFamily="34"/>
              <a:buChar char="•"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cs-CZ" sz="2800" dirty="0">
              <a:solidFill>
                <a:srgbClr val="000000"/>
              </a:solidFill>
              <a:latin typeface="Calibri" pitchFamily="34"/>
            </a:endParaRPr>
          </a:p>
          <a:p>
            <a:pPr lvl="0">
              <a:lnSpc>
                <a:spcPct val="80000"/>
              </a:lnSpc>
              <a:spcBef>
                <a:spcPts val="800"/>
              </a:spcBef>
              <a:buSzPct val="100000"/>
              <a:buFont typeface="Arial" pitchFamily="34"/>
              <a:buChar char="•"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cs-CZ" sz="2800" dirty="0">
                <a:solidFill>
                  <a:srgbClr val="000000"/>
                </a:solidFill>
                <a:latin typeface="Calibri" pitchFamily="34"/>
              </a:rPr>
              <a:t>Materiál je vhodné prezentovat pomocí  interaktivní tabule.</a:t>
            </a:r>
          </a:p>
          <a:p>
            <a:pPr lvl="0">
              <a:lnSpc>
                <a:spcPct val="80000"/>
              </a:lnSpc>
              <a:spcBef>
                <a:spcPts val="800"/>
              </a:spcBef>
              <a:buSzPct val="100000"/>
              <a:buFont typeface="Arial" pitchFamily="34"/>
              <a:buChar char="•"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cs-CZ" sz="2800" dirty="0">
              <a:solidFill>
                <a:srgbClr val="000000"/>
              </a:solidFill>
              <a:latin typeface="Calibri" pitchFamily="34"/>
            </a:endParaRPr>
          </a:p>
          <a:p>
            <a:pPr lvl="0">
              <a:lnSpc>
                <a:spcPct val="80000"/>
              </a:lnSpc>
              <a:spcBef>
                <a:spcPts val="800"/>
              </a:spcBef>
              <a:buSzPct val="100000"/>
              <a:buFont typeface="Arial" pitchFamily="34"/>
              <a:buChar char="•"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cs-CZ" sz="2800" dirty="0">
                <a:solidFill>
                  <a:srgbClr val="000000"/>
                </a:solidFill>
                <a:latin typeface="Calibri" pitchFamily="34"/>
              </a:rPr>
              <a:t>Materiál byl vytvořen a pilotován v II. pololetí školního roku 2011/2012.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8248011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Citace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Vlastní zdroje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783743787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</TotalTime>
  <Words>188</Words>
  <Application>Microsoft Office PowerPoint</Application>
  <PresentationFormat>Předvádění na obrazovce (4:3)</PresentationFormat>
  <Paragraphs>33</Paragraphs>
  <Slides>5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5</vt:i4>
      </vt:variant>
    </vt:vector>
  </HeadingPairs>
  <TitlesOfParts>
    <vt:vector size="6" baseType="lpstr">
      <vt:lpstr>Motiv systému Office</vt:lpstr>
      <vt:lpstr>Organická chemie</vt:lpstr>
      <vt:lpstr>Test</vt:lpstr>
      <vt:lpstr>Odpovědi</vt:lpstr>
      <vt:lpstr>Prezentace aplikace PowerPoint</vt:lpstr>
      <vt:lpstr>Citace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Organická chemie</dc:title>
  <dc:creator>Iva Hirschová</dc:creator>
  <cp:lastModifiedBy>Iva Hirschová</cp:lastModifiedBy>
  <cp:revision>2</cp:revision>
  <dcterms:created xsi:type="dcterms:W3CDTF">2012-11-22T17:28:15Z</dcterms:created>
  <dcterms:modified xsi:type="dcterms:W3CDTF">2012-11-22T17:42:22Z</dcterms:modified>
</cp:coreProperties>
</file>