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2" autoAdjust="0"/>
    <p:restoredTop sz="94660"/>
  </p:normalViewPr>
  <p:slideViewPr>
    <p:cSldViewPr>
      <p:cViewPr>
        <p:scale>
          <a:sx n="66" d="100"/>
          <a:sy n="66" d="100"/>
        </p:scale>
        <p:origin x="-1296" y="-27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89E6CAB-6764-44DA-91AD-6D1955010B02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89E6CAB-6764-44DA-91AD-6D1955010B02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89E6CAB-6764-44DA-91AD-6D1955010B02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89E6CAB-6764-44DA-91AD-6D1955010B02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89E6CAB-6764-44DA-91AD-6D1955010B02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6CAB-6764-44DA-91AD-6D1955010B02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89E6CAB-6764-44DA-91AD-6D1955010B02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89E6CAB-6764-44DA-91AD-6D1955010B02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89E6CAB-6764-44DA-91AD-6D1955010B02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6CAB-6764-44DA-91AD-6D1955010B02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E6CAB-6764-44DA-91AD-6D1955010B02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89E6CAB-6764-44DA-91AD-6D1955010B02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1FCF767-9F00-4E88-A5B6-5F1BF8666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t0.gstatic.com/images?q=tbn:ANd9GcTokrcKkNvm48k8xXQOIDg0UxE64mh3nsxxTtd1Kd3YvQOgFfLa6Q" TargetMode="External"/><Relationship Id="rId3" Type="http://schemas.openxmlformats.org/officeDocument/2006/relationships/hyperlink" Target="http://www.britska-modra-kocka.eu/images/kacka10.jpg" TargetMode="External"/><Relationship Id="rId7" Type="http://schemas.openxmlformats.org/officeDocument/2006/relationships/hyperlink" Target="http://t0.gstatic.com/images?q=tbn:ANd9GcRIUDbWxZdh0PdRKIGRj3xUpwvRaWhTQ9yH6Irllqnw7GeBZw-F" TargetMode="External"/><Relationship Id="rId2" Type="http://schemas.openxmlformats.org/officeDocument/2006/relationships/hyperlink" Target="http://www.maklonkl.estranky.cz/img/original/20/tyg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1.jxs.cz/514/571/aca2393503_44128253_o2.jpg" TargetMode="External"/><Relationship Id="rId5" Type="http://schemas.openxmlformats.org/officeDocument/2006/relationships/hyperlink" Target="http://4.bp.blogspot.com/-Y2S2m3773Ww/T3N5AgS_S1I/AAAAAAAAAjY/Oz2a7JGvyOc/s1600/6402.jpg" TargetMode="External"/><Relationship Id="rId4" Type="http://schemas.openxmlformats.org/officeDocument/2006/relationships/hyperlink" Target="http://t3.gstatic.com/images?q=tbn:ANd9GcTkgCofTnnurx5TODUUNmXc4scyqVGfjPbEN59DQilk3r95pSqo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611560" y="0"/>
            <a:ext cx="8062912" cy="3356992"/>
          </a:xfrm>
          <a:prstGeom prst="rect">
            <a:avLst/>
          </a:prstGeom>
        </p:spPr>
        <p:txBody>
          <a:bodyPr vert="horz" anchor="b">
            <a:noAutofit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 ZŠ Štětí, Ostrovní 300</a:t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 Mgr. Ilona Stieranková</a:t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 PODMĚT</a:t>
            </a:r>
            <a:r>
              <a:rPr kumimoji="0" lang="cs-CZ" sz="2400" b="1" i="0" u="none" strike="noStrike" kern="1200" cap="none" spc="0" normalizeH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A PŘÍSUDEK</a:t>
            </a: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VY_32_INOVACE_ </a:t>
            </a:r>
            <a:r>
              <a:rPr lang="cs-CZ" sz="2400" b="1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ea typeface="+mj-ea"/>
                <a:cs typeface="Arial" pitchFamily="34" charset="0"/>
              </a:rPr>
              <a:t>C</a:t>
            </a: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J.4.A.11_podmet_a_</a:t>
            </a:r>
            <a:r>
              <a:rPr kumimoji="0" lang="cs-CZ" sz="2400" b="1" i="0" u="none" strike="noStrike" kern="1200" cap="none" spc="0" normalizeH="0" baseline="0" noProof="0" dirty="0" err="1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prisudek</a:t>
            </a: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Podmět</a:t>
            </a:r>
            <a:r>
              <a:rPr kumimoji="0" lang="cs-CZ" sz="2400" b="1" i="0" u="none" strike="noStrike" kern="1200" cap="none" spc="0" normalizeH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a přísudek</a:t>
            </a: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operačního programu: CZ.1.07/1.4.00/21.1693</a:t>
            </a:r>
            <a:b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4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projektu: PRIMA ŠKOLA</a:t>
            </a:r>
            <a:r>
              <a:rPr kumimoji="0" lang="cs-CZ" sz="32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3200" b="1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endParaRPr kumimoji="0" lang="cs-CZ" sz="32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26000" dist="26000" dir="145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23528" y="3356992"/>
            <a:ext cx="8820472" cy="1584176"/>
          </a:xfrm>
          <a:prstGeom prst="rect">
            <a:avLst/>
          </a:prstGeom>
        </p:spPr>
        <p:txBody>
          <a:bodyPr vert="horz" anchor="t">
            <a:normAutofit lnSpcReduction="10000"/>
          </a:bodyPr>
          <a:lstStyle/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Anotace: Materiál je určen pro žáky 4. ročníku, slouží k učivu českého jazyka</a:t>
            </a: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Datum: 28. 05. 2012</a:t>
            </a: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Ročník: čtvrtý</a:t>
            </a:r>
          </a:p>
          <a:p>
            <a:pPr marL="0" marR="36576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solidFill>
                    <a:schemeClr val="bg2"/>
                  </a:solidFill>
                </a:ln>
                <a:solidFill>
                  <a:schemeClr val="tx2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Vzdělávací oblast: Český jazyk a literatura</a:t>
            </a:r>
            <a:endParaRPr kumimoji="0" lang="cs-CZ" sz="2000" b="0" i="0" u="none" strike="noStrike" kern="1200" cap="none" spc="0" normalizeH="0" baseline="0" noProof="0" dirty="0">
              <a:ln>
                <a:solidFill>
                  <a:schemeClr val="bg2"/>
                </a:solidFill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11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PODMĚT A PŘÍSUDEK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endParaRPr lang="cs-CZ" b="1" u="sng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b="1" u="sng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b="1" u="sng" dirty="0" smtClean="0">
                <a:latin typeface="Arial" pitchFamily="34" charset="0"/>
                <a:cs typeface="Arial" pitchFamily="34" charset="0"/>
              </a:rPr>
              <a:t>Podmět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ve větě je podstatné jméno nebo zájmeno.</a:t>
            </a:r>
          </a:p>
          <a:p>
            <a:pPr algn="just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b="1" u="wavyHeavy" dirty="0" smtClean="0">
                <a:latin typeface="Arial" pitchFamily="34" charset="0"/>
                <a:cs typeface="Arial" pitchFamily="34" charset="0"/>
              </a:rPr>
              <a:t>Přísudek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ve větě je sloveso.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b="1" dirty="0" smtClean="0">
                <a:latin typeface="Arial" pitchFamily="34" charset="0"/>
                <a:cs typeface="Arial" pitchFamily="34" charset="0"/>
              </a:rPr>
              <a:t>PODMĚT A PŘÍSUDEK</a:t>
            </a:r>
            <a:endParaRPr lang="cs-CZ" sz="5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podmět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se ptáme 1. pádovou otázkou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KDO?		CO?</a:t>
            </a:r>
          </a:p>
          <a:p>
            <a:pPr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přísudkem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04800" y="-228600"/>
            <a:ext cx="9753600" cy="731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latin typeface="Arial" pitchFamily="34" charset="0"/>
                <a:cs typeface="Arial" pitchFamily="34" charset="0"/>
              </a:rPr>
              <a:t>PODMĚT A PŘÍSUDEK</a:t>
            </a:r>
            <a:endParaRPr lang="cs-CZ" sz="4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wavyHeavy" dirty="0" smtClean="0">
                <a:latin typeface="Arial" pitchFamily="34" charset="0"/>
                <a:cs typeface="Arial" pitchFamily="34" charset="0"/>
              </a:rPr>
              <a:t>Přísudek</a:t>
            </a: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  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sloveso v přísudku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se shoduje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 podmětem v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rodě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čísle</a:t>
            </a:r>
          </a:p>
          <a:p>
            <a:pPr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	Tygr spal.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tygr – r. muž., č.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spal – r. muž., č.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212976"/>
            <a:ext cx="285750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latin typeface="Arial" pitchFamily="34" charset="0"/>
                <a:cs typeface="Arial" pitchFamily="34" charset="0"/>
              </a:rPr>
              <a:t>PODMĚT A PŘÍSUDEK</a:t>
            </a:r>
            <a:endParaRPr lang="cs-CZ" sz="45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Společné procvičování: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Kočka mňouká.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Kdo? Co? mňouká?	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KOČKA</a:t>
            </a:r>
          </a:p>
          <a:p>
            <a:pPr>
              <a:buNone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Co dělá kočka?		</a:t>
            </a:r>
            <a:r>
              <a:rPr lang="cs-CZ" b="1" u="wavyHeavy" dirty="0" smtClean="0">
                <a:latin typeface="Arial" pitchFamily="34" charset="0"/>
                <a:cs typeface="Arial" pitchFamily="34" charset="0"/>
              </a:rPr>
              <a:t>MŇOUKÁ</a:t>
            </a:r>
          </a:p>
          <a:p>
            <a:pPr>
              <a:buNone/>
            </a:pPr>
            <a:r>
              <a:rPr lang="cs-CZ" u="wavyHeavy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>
              <a:buNone/>
            </a:pPr>
            <a:endParaRPr lang="cs-CZ" u="wavyHeavy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u="wavyHeavy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u="sng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2262" y="1988840"/>
            <a:ext cx="4326048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latin typeface="Arial" pitchFamily="34" charset="0"/>
                <a:cs typeface="Arial" pitchFamily="34" charset="0"/>
              </a:rPr>
              <a:t>PODMĚT A PŘÍSUDEK</a:t>
            </a:r>
            <a:endParaRPr lang="cs-CZ" sz="4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Hledáme podměty a přísudky: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Jahody dozrávají.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Děvčata zpívala.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Žáci četli.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Hokejisté vyhráli.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Čápi přiletěli.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Sluníčko svítí.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Loď vyplula.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Děti si hrály.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492896"/>
            <a:ext cx="4932040" cy="30689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700808"/>
            <a:ext cx="9144000" cy="5157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latin typeface="Arial" pitchFamily="34" charset="0"/>
                <a:cs typeface="Arial" pitchFamily="34" charset="0"/>
              </a:rPr>
              <a:t>PODMĚT A PŘÍSUDEK</a:t>
            </a:r>
            <a:endParaRPr lang="cs-CZ" sz="4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Kontrola řešení: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Jahody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dozrávají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Děvčata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zpívala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Žáci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četli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Hokejisté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vyhráli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Čápi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přiletěli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Sluníčko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svítí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Loď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vyplula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Děti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si hrály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4215"/>
            <a:ext cx="9144000" cy="68491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latin typeface="Arial" pitchFamily="34" charset="0"/>
                <a:cs typeface="Arial" pitchFamily="34" charset="0"/>
              </a:rPr>
              <a:t>PODMĚT A PŘÍSUDEK</a:t>
            </a:r>
            <a:endParaRPr lang="cs-CZ" sz="4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Další věty k procvičování: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Ptáčátko se polekaně rozhlíželo.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První skupina hledá informace na internetu.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Anežka byla s maminkou v ZOO.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Modré obláčky pluly po obloze.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Fotbalisté hráli důležitý zápas.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Potůčky se vlévají do řeky.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Barevní motýli si poletovali na louce.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latin typeface="Arial" pitchFamily="34" charset="0"/>
                <a:cs typeface="Arial" pitchFamily="34" charset="0"/>
              </a:rPr>
              <a:t>PODMĚT A PŘÍSUDEK</a:t>
            </a:r>
            <a:endParaRPr lang="cs-CZ" sz="4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Společné procvičování: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Ptáčátko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se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polekaně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rozhlíželo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První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skupina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hledá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informace na internetu.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Anežka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byla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 maminkou v ZOO.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Modré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obláčky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pluly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 obloze.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Fotbalisté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hráli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důležitý zápas.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Potůčky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se vlévají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do řeky.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Barevní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motýli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si poletovali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na louce.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latin typeface="Arial" pitchFamily="34" charset="0"/>
                <a:cs typeface="Arial" pitchFamily="34" charset="0"/>
              </a:rPr>
              <a:t>PODMĚT A PŘÍSUDEK</a:t>
            </a:r>
            <a:endParaRPr lang="cs-CZ" sz="4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Mikulenková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H.;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Český jazyk 4 učebnice pro čtvrtý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Prodos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2008, ISBN 978-80-7230-213-0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Mikulenková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H.;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Český jazyk 4 pracovní sešit pro čtvrtý ročník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Olomouc,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Prodos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2008, ISBN 978-80-7230-214-7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	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maklonkl.estranky.cz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img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original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/20/tygr.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	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britska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-modra-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kocka.eu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3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/kacka10.jpg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	http://t3.gstatic.com/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4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:ANd9GcTkgCofTnnurx5TODUUNmXc4scyqVGfjPbEN59DQilk3r95pSqo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	http://4.bp.blogspot.com/-Y2S2m3773Ww/T3N5AgS_S1I/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5"/>
              </a:rPr>
              <a:t>AAAAAAAAAjY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/Oz2a7JGvyOc/s1600/6402.jpg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	http://nd01.jxs.cz/514/571/aca2393503_44128253_o2.jpg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mtClean="0">
                <a:latin typeface="Arial" pitchFamily="34" charset="0"/>
                <a:cs typeface="Arial" pitchFamily="34" charset="0"/>
                <a:hlinkClick r:id="rId7"/>
              </a:rPr>
              <a:t>http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://t0.gstatic.com/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7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:ANd9GcRIUDbWxZdh0PdRKIGRj3xUpwvRaWhTQ9yH6Irllqnw7GeBZw-F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http://t0.gstatic.com/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images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?q=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8"/>
              </a:rPr>
              <a:t>tbn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8"/>
              </a:rPr>
              <a:t>:ANd9GcTokrcKkNvm48k8xXQOIDg0UxE64mh3nsxxTtd1Kd3YvQOgFfLa6Q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500" b="1" dirty="0" smtClean="0">
                <a:latin typeface="Arial" pitchFamily="34" charset="0"/>
                <a:cs typeface="Arial" pitchFamily="34" charset="0"/>
              </a:rPr>
              <a:t>PODMĚT A PŘÍSUDEK</a:t>
            </a:r>
            <a:endParaRPr lang="cs-CZ" sz="45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Pomocí tohoto materiálu vysvětlíme a procvičujeme s dětmi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podmět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u="wavyHeavy" dirty="0" smtClean="0">
                <a:latin typeface="Arial" pitchFamily="34" charset="0"/>
                <a:cs typeface="Arial" pitchFamily="34" charset="0"/>
              </a:rPr>
              <a:t>přísudek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Nejprve děti učíme vyhledávání podmětu a přísudku na jednoduchých větách.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6.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necháme žáky podtrhávat fixem na interaktivní tabuli podměty a přísudku. Zároveň si tyto věty zkouší sami do školních sešitů. V poslední větě upozorníme na zvratné sloveso se, si. Potom pustíme další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kontrolujeme podtrhané větné členy.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8.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hledáme společně podměty a přísudky v delších větách. Opět  žáci podtrhávají barevně fixem a na 9.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kontrolujeme.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142</TotalTime>
  <Words>229</Words>
  <Application>Microsoft Office PowerPoint</Application>
  <PresentationFormat>Předvádění na obrazovce (4:3)</PresentationFormat>
  <Paragraphs>103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Snímek 1</vt:lpstr>
      <vt:lpstr>PODMĚT A PŘÍSUDEK</vt:lpstr>
      <vt:lpstr>PODMĚT A PŘÍSUDEK</vt:lpstr>
      <vt:lpstr>PODMĚT A PŘÍSUDEK</vt:lpstr>
      <vt:lpstr>PODMĚT A PŘÍSUDEK</vt:lpstr>
      <vt:lpstr>PODMĚT A PŘÍSUDEK</vt:lpstr>
      <vt:lpstr>PODMĚT A PŘÍSUDEK</vt:lpstr>
      <vt:lpstr>PODMĚT A PŘÍSUDEK</vt:lpstr>
      <vt:lpstr>PODMĚT A PŘÍSUDEK</vt:lpstr>
      <vt:lpstr>PODMĚT A PŘÍSUDEK</vt:lpstr>
      <vt:lpstr>PODMĚT A PŘÍSUDEK</vt:lpstr>
    </vt:vector>
  </TitlesOfParts>
  <Company>Název společnosti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Jan Táborský</cp:lastModifiedBy>
  <cp:revision>17</cp:revision>
  <dcterms:created xsi:type="dcterms:W3CDTF">2012-05-25T14:43:39Z</dcterms:created>
  <dcterms:modified xsi:type="dcterms:W3CDTF">2012-12-18T13:06:15Z</dcterms:modified>
</cp:coreProperties>
</file>