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 id="262" r:id="rId8"/>
    <p:sldId id="263" r:id="rId9"/>
    <p:sldId id="265"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2" autoAdjust="0"/>
    <p:restoredTop sz="94660"/>
  </p:normalViewPr>
  <p:slideViewPr>
    <p:cSldViewPr>
      <p:cViewPr>
        <p:scale>
          <a:sx n="66" d="100"/>
          <a:sy n="66" d="100"/>
        </p:scale>
        <p:origin x="-1296" y="-27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E89E6CAB-6764-44DA-91AD-6D1955010B02}" type="datetimeFigureOut">
              <a:rPr lang="cs-CZ" smtClean="0"/>
              <a:pPr/>
              <a:t>18.12.2012</a:t>
            </a:fld>
            <a:endParaRPr lang="cs-CZ"/>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A1FCF767-9F00-4E88-A5B6-5F1BF86665D1}" type="slidenum">
              <a:rPr lang="cs-CZ" smtClean="0"/>
              <a:pPr/>
              <a:t>‹#›</a:t>
            </a:fld>
            <a:endParaRPr lang="cs-CZ"/>
          </a:p>
        </p:txBody>
      </p:sp>
    </p:spTree>
  </p:cSld>
  <p:clrMapOvr>
    <a:masterClrMapping/>
  </p:clrMapOvr>
  <p:transition spd="slow">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E89E6CAB-6764-44DA-91AD-6D1955010B02}" type="datetimeFigureOut">
              <a:rPr lang="cs-CZ" smtClean="0"/>
              <a:pPr/>
              <a:t>18.12.2012</a:t>
            </a:fld>
            <a:endParaRPr lang="cs-CZ"/>
          </a:p>
        </p:txBody>
      </p:sp>
      <p:sp>
        <p:nvSpPr>
          <p:cNvPr id="5" name="Zástupný symbol pro zápatí 4"/>
          <p:cNvSpPr>
            <a:spLocks noGrp="1"/>
          </p:cNvSpPr>
          <p:nvPr>
            <p:ph type="ftr" sz="quarter" idx="11"/>
          </p:nvPr>
        </p:nvSpPr>
        <p:spPr>
          <a:xfrm>
            <a:off x="457200" y="6480969"/>
            <a:ext cx="4260056" cy="300831"/>
          </a:xfrm>
        </p:spPr>
        <p:txBody>
          <a:bodyPr/>
          <a:lstStyle/>
          <a:p>
            <a:endParaRPr lang="cs-CZ"/>
          </a:p>
        </p:txBody>
      </p:sp>
      <p:sp>
        <p:nvSpPr>
          <p:cNvPr id="6" name="Zástupný symbol pro číslo snímku 5"/>
          <p:cNvSpPr>
            <a:spLocks noGrp="1"/>
          </p:cNvSpPr>
          <p:nvPr>
            <p:ph type="sldNum" sz="quarter" idx="12"/>
          </p:nvPr>
        </p:nvSpPr>
        <p:spPr/>
        <p:txBody>
          <a:bodyPr/>
          <a:lstStyle/>
          <a:p>
            <a:fld id="{A1FCF767-9F00-4E88-A5B6-5F1BF86665D1}" type="slidenum">
              <a:rPr lang="cs-CZ" smtClean="0"/>
              <a:pPr/>
              <a:t>‹#›</a:t>
            </a:fld>
            <a:endParaRPr lang="cs-CZ"/>
          </a:p>
        </p:txBody>
      </p:sp>
    </p:spTree>
  </p:cSld>
  <p:clrMapOvr>
    <a:masterClrMapping/>
  </p:clrMapOvr>
  <p:transition spd="slow">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Zástupný symbol pro datum 3"/>
          <p:cNvSpPr>
            <a:spLocks noGrp="1"/>
          </p:cNvSpPr>
          <p:nvPr>
            <p:ph type="dt" sz="half" idx="10"/>
          </p:nvPr>
        </p:nvSpPr>
        <p:spPr>
          <a:xfrm>
            <a:off x="6955632" y="6477000"/>
            <a:ext cx="2133600" cy="304800"/>
          </a:xfrm>
        </p:spPr>
        <p:txBody>
          <a:bodyPr/>
          <a:lstStyle/>
          <a:p>
            <a:fld id="{E89E6CAB-6764-44DA-91AD-6D1955010B02}" type="datetimeFigureOut">
              <a:rPr lang="cs-CZ" smtClean="0"/>
              <a:pPr/>
              <a:t>18.12.2012</a:t>
            </a:fld>
            <a:endParaRPr lang="cs-CZ"/>
          </a:p>
        </p:txBody>
      </p:sp>
      <p:sp>
        <p:nvSpPr>
          <p:cNvPr id="5" name="Zástupný symbol pro zápatí 4"/>
          <p:cNvSpPr>
            <a:spLocks noGrp="1"/>
          </p:cNvSpPr>
          <p:nvPr>
            <p:ph type="ftr" sz="quarter" idx="11"/>
          </p:nvPr>
        </p:nvSpPr>
        <p:spPr>
          <a:xfrm>
            <a:off x="2619376" y="6480969"/>
            <a:ext cx="4260056" cy="300831"/>
          </a:xfrm>
        </p:spPr>
        <p:txBody>
          <a:bodyPr/>
          <a:lstStyle/>
          <a:p>
            <a:endParaRPr lang="cs-CZ"/>
          </a:p>
        </p:txBody>
      </p:sp>
      <p:sp>
        <p:nvSpPr>
          <p:cNvPr id="6" name="Zástupný symbol pro číslo snímku 5"/>
          <p:cNvSpPr>
            <a:spLocks noGrp="1"/>
          </p:cNvSpPr>
          <p:nvPr>
            <p:ph type="sldNum" sz="quarter" idx="12"/>
          </p:nvPr>
        </p:nvSpPr>
        <p:spPr>
          <a:xfrm>
            <a:off x="8451056" y="809624"/>
            <a:ext cx="502920" cy="300831"/>
          </a:xfrm>
        </p:spPr>
        <p:txBody>
          <a:bodyPr/>
          <a:lstStyle/>
          <a:p>
            <a:fld id="{A1FCF767-9F00-4E88-A5B6-5F1BF86665D1}" type="slidenum">
              <a:rPr lang="cs-CZ" smtClean="0"/>
              <a:pPr/>
              <a:t>‹#›</a:t>
            </a:fld>
            <a:endParaRPr lang="cs-CZ"/>
          </a:p>
        </p:txBody>
      </p:sp>
      <p:cxnSp>
        <p:nvCxnSpPr>
          <p:cNvPr id="11" name="Přímá spojovací čára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ovací čára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Tree>
  </p:cSld>
  <p:clrMapOvr>
    <a:overrideClrMapping bg1="dk1" tx1="lt1" bg2="dk2" tx2="lt2" accent1="accent1" accent2="accent2" accent3="accent3" accent4="accent4" accent5="accent5" accent6="accent6" hlink="hlink" folHlink="folHlink"/>
  </p:clrMapOvr>
  <p:transition spd="slow">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E89E6CAB-6764-44DA-91AD-6D1955010B02}" type="datetimeFigureOut">
              <a:rPr lang="cs-CZ" smtClean="0"/>
              <a:pPr/>
              <a:t>18.12.2012</a:t>
            </a:fld>
            <a:endParaRPr lang="cs-CZ"/>
          </a:p>
        </p:txBody>
      </p:sp>
      <p:sp>
        <p:nvSpPr>
          <p:cNvPr id="6" name="Zástupný symbol pro zápatí 5"/>
          <p:cNvSpPr>
            <a:spLocks noGrp="1"/>
          </p:cNvSpPr>
          <p:nvPr>
            <p:ph type="ftr" sz="quarter" idx="11"/>
          </p:nvPr>
        </p:nvSpPr>
        <p:spPr>
          <a:xfrm>
            <a:off x="457200" y="6480969"/>
            <a:ext cx="4260056" cy="301752"/>
          </a:xfrm>
        </p:spPr>
        <p:txBody>
          <a:bodyPr/>
          <a:lstStyle/>
          <a:p>
            <a:endParaRPr lang="cs-CZ"/>
          </a:p>
        </p:txBody>
      </p:sp>
      <p:sp>
        <p:nvSpPr>
          <p:cNvPr id="7" name="Zástupný symbol pro číslo snímku 6"/>
          <p:cNvSpPr>
            <a:spLocks noGrp="1"/>
          </p:cNvSpPr>
          <p:nvPr>
            <p:ph type="sldNum" sz="quarter" idx="12"/>
          </p:nvPr>
        </p:nvSpPr>
        <p:spPr>
          <a:xfrm>
            <a:off x="7589520" y="6480969"/>
            <a:ext cx="502920" cy="301752"/>
          </a:xfrm>
        </p:spPr>
        <p:txBody>
          <a:bodyPr/>
          <a:lstStyle/>
          <a:p>
            <a:fld id="{A1FCF767-9F00-4E88-A5B6-5F1BF86665D1}" type="slidenum">
              <a:rPr lang="cs-CZ" smtClean="0"/>
              <a:pPr/>
              <a:t>‹#›</a:t>
            </a:fld>
            <a:endParaRPr lang="cs-CZ"/>
          </a:p>
        </p:txBody>
      </p:sp>
    </p:spTree>
  </p:cSld>
  <p:clrMapOvr>
    <a:masterClrMapping/>
  </p:clrMapOvr>
  <p:transition spd="slow">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E89E6CAB-6764-44DA-91AD-6D1955010B02}" type="datetimeFigureOut">
              <a:rPr lang="cs-CZ" smtClean="0"/>
              <a:pPr/>
              <a:t>18.12.2012</a:t>
            </a:fld>
            <a:endParaRPr lang="cs-CZ"/>
          </a:p>
        </p:txBody>
      </p:sp>
      <p:sp>
        <p:nvSpPr>
          <p:cNvPr id="8" name="Zástupný symbol pro zápatí 7"/>
          <p:cNvSpPr>
            <a:spLocks noGrp="1"/>
          </p:cNvSpPr>
          <p:nvPr>
            <p:ph type="ftr" sz="quarter" idx="11"/>
          </p:nvPr>
        </p:nvSpPr>
        <p:spPr>
          <a:xfrm>
            <a:off x="457200" y="6480969"/>
            <a:ext cx="4261104" cy="301752"/>
          </a:xfrm>
        </p:spPr>
        <p:txBody>
          <a:bodyPr/>
          <a:lstStyle/>
          <a:p>
            <a:endParaRPr lang="cs-CZ"/>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A1FCF767-9F00-4E88-A5B6-5F1BF86665D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E89E6CAB-6764-44DA-91AD-6D1955010B02}" type="datetimeFigureOut">
              <a:rPr lang="cs-CZ" smtClean="0"/>
              <a:pPr/>
              <a:t>18.12.2012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1FCF767-9F00-4E88-A5B6-5F1BF86665D1}" type="slidenum">
              <a:rPr lang="cs-CZ" smtClean="0"/>
              <a:pPr/>
              <a:t>‹#›</a:t>
            </a:fld>
            <a:endParaRPr lang="cs-CZ"/>
          </a:p>
        </p:txBody>
      </p:sp>
    </p:spTree>
  </p:cSld>
  <p:clrMapOvr>
    <a:masterClrMapping/>
  </p:clrMapOvr>
  <p:transition spd="slow">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E89E6CAB-6764-44DA-91AD-6D1955010B02}" type="datetimeFigureOut">
              <a:rPr lang="cs-CZ" smtClean="0"/>
              <a:pPr/>
              <a:t>18.12.2012</a:t>
            </a:fld>
            <a:endParaRPr lang="cs-CZ"/>
          </a:p>
        </p:txBody>
      </p:sp>
      <p:sp>
        <p:nvSpPr>
          <p:cNvPr id="3" name="Zástupný symbol pro zápatí 2"/>
          <p:cNvSpPr>
            <a:spLocks noGrp="1"/>
          </p:cNvSpPr>
          <p:nvPr>
            <p:ph type="ftr" sz="quarter" idx="11"/>
          </p:nvPr>
        </p:nvSpPr>
        <p:spPr>
          <a:xfrm>
            <a:off x="457200" y="6481890"/>
            <a:ext cx="4260056" cy="300831"/>
          </a:xfrm>
        </p:spPr>
        <p:txBody>
          <a:bodyPr/>
          <a:lstStyle/>
          <a:p>
            <a:endParaRPr lang="cs-CZ"/>
          </a:p>
        </p:txBody>
      </p:sp>
      <p:sp>
        <p:nvSpPr>
          <p:cNvPr id="4" name="Zástupný symbol pro číslo snímku 3"/>
          <p:cNvSpPr>
            <a:spLocks noGrp="1"/>
          </p:cNvSpPr>
          <p:nvPr>
            <p:ph type="sldNum" sz="quarter" idx="12"/>
          </p:nvPr>
        </p:nvSpPr>
        <p:spPr>
          <a:xfrm>
            <a:off x="7589520" y="6480969"/>
            <a:ext cx="502920" cy="301752"/>
          </a:xfrm>
        </p:spPr>
        <p:txBody>
          <a:bodyPr/>
          <a:lstStyle/>
          <a:p>
            <a:fld id="{A1FCF767-9F00-4E88-A5B6-5F1BF86665D1}" type="slidenum">
              <a:rPr lang="cs-CZ" smtClean="0"/>
              <a:pPr/>
              <a:t>‹#›</a:t>
            </a:fld>
            <a:endParaRPr lang="cs-CZ"/>
          </a:p>
        </p:txBody>
      </p:sp>
    </p:spTree>
  </p:cSld>
  <p:clrMapOvr>
    <a:masterClrMapping/>
  </p:clrMapOvr>
  <p:transition spd="slow">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E89E6CAB-6764-44DA-91AD-6D1955010B02}" type="datetimeFigureOut">
              <a:rPr lang="cs-CZ" smtClean="0"/>
              <a:pPr/>
              <a:t>18.12.2012</a:t>
            </a:fld>
            <a:endParaRPr lang="cs-CZ"/>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A1FCF767-9F00-4E88-A5B6-5F1BF86665D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E89E6CAB-6764-44DA-91AD-6D1955010B02}" type="datetimeFigureOut">
              <a:rPr lang="cs-CZ" smtClean="0"/>
              <a:pPr/>
              <a:t>18.12.2012</a:t>
            </a:fld>
            <a:endParaRPr lang="cs-CZ"/>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A1FCF767-9F00-4E88-A5B6-5F1BF86665D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89E6CAB-6764-44DA-91AD-6D1955010B02}"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CF767-9F00-4E88-A5B6-5F1BF86665D1}" type="slidenum">
              <a:rPr lang="cs-CZ" smtClean="0"/>
              <a:pPr/>
              <a:t>‹#›</a:t>
            </a:fld>
            <a:endParaRPr lang="cs-CZ"/>
          </a:p>
        </p:txBody>
      </p:sp>
    </p:spTree>
  </p:cSld>
  <p:clrMapOvr>
    <a:masterClrMapping/>
  </p:clrMapOvr>
  <p:transition spd="slow">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89E6CAB-6764-44DA-91AD-6D1955010B02}"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CF767-9F00-4E88-A5B6-5F1BF86665D1}" type="slidenum">
              <a:rPr lang="cs-CZ" smtClean="0"/>
              <a:pPr/>
              <a:t>‹#›</a:t>
            </a:fld>
            <a:endParaRPr lang="cs-CZ"/>
          </a:p>
        </p:txBody>
      </p:sp>
    </p:spTree>
  </p:cSld>
  <p:clrMapOvr>
    <a:masterClrMapping/>
  </p:clrMapOvr>
  <p:transition spd="slow">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Přímá spojovací čára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E89E6CAB-6764-44DA-91AD-6D1955010B02}" type="datetimeFigureOut">
              <a:rPr lang="cs-CZ" smtClean="0"/>
              <a:pPr/>
              <a:t>18.12.2012</a:t>
            </a:fld>
            <a:endParaRPr lang="cs-CZ"/>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A1FCF767-9F00-4E88-A5B6-5F1BF86665D1}"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dissolve/>
  </p:transition>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t0.gstatic.com/images?q=tbn:ANd9GcQ6CGAi5gDblqOA0ORSwN1L5EX84hevS2k92anX91EBjg5Et96C3g"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t3.gstatic.com/images?q=tbn:ANd9GcQxR3ihdVyAkA2gI_g81rvQQOGO6hJ_SuMinDKKES_4OM2iydtspg"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Nadpis 1"/>
          <p:cNvSpPr txBox="1">
            <a:spLocks/>
          </p:cNvSpPr>
          <p:nvPr/>
        </p:nvSpPr>
        <p:spPr>
          <a:xfrm>
            <a:off x="611560" y="0"/>
            <a:ext cx="8062912" cy="3356992"/>
          </a:xfrm>
          <a:prstGeom prst="rect">
            <a:avLst/>
          </a:prstGeom>
        </p:spPr>
        <p:txBody>
          <a:bodyPr vert="horz" anchor="b">
            <a:noAutofit/>
          </a:bodyPr>
          <a:lstStyle/>
          <a:p>
            <a:pPr marL="484632" marR="0" lvl="0" indent="0" algn="l" defTabSz="914400" rtl="0" eaLnBrk="1" fontAlgn="auto" latinLnBrk="0" hangingPunct="1">
              <a:lnSpc>
                <a:spcPct val="100000"/>
              </a:lnSpc>
              <a:spcBef>
                <a:spcPct val="0"/>
              </a:spcBef>
              <a:spcAft>
                <a:spcPts val="0"/>
              </a:spcAft>
              <a:buClrTx/>
              <a:buSzTx/>
              <a:buFontTx/>
              <a:buNone/>
              <a:tabLst/>
              <a:defRPr/>
            </a:pP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Název školy:  ZŠ Štětí, Ostrovní 300</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Autor:  Mgr. Ilona Stieranková</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Název materiálu:  </a:t>
            </a: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VY_32_INOVACE_CJ.5.A.15_</a:t>
            </a:r>
            <a:r>
              <a:rPr kumimoji="0" lang="cs-CZ" sz="2400" b="1" i="0" u="none" strike="noStrike" kern="1200" cap="none" spc="0" normalizeH="0" baseline="0" noProof="0" dirty="0" err="1"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podstatna</a:t>
            </a: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_</a:t>
            </a:r>
            <a:r>
              <a:rPr kumimoji="0" lang="cs-CZ" sz="2400" b="1" i="0" u="none" strike="noStrike" kern="1200" cap="none" spc="0" normalizeH="0" baseline="0" noProof="0" dirty="0" err="1"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jmena</a:t>
            </a: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_rodu_</a:t>
            </a:r>
            <a:r>
              <a:rPr kumimoji="0" lang="cs-CZ" sz="2400" b="1" i="0" u="none" strike="noStrike" kern="1200" cap="none" spc="0" normalizeH="0" baseline="0" noProof="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zenskeho</a:t>
            </a: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Název: Podstatná</a:t>
            </a:r>
            <a:r>
              <a:rPr kumimoji="0" lang="cs-CZ" sz="2400" b="1" i="0" u="none" strike="noStrike" kern="1200" cap="none" spc="0" normalizeH="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 jména rodu ženského</a:t>
            </a: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Číslo operačního programu: CZ.1.07/1.4.00/21.1693</a:t>
            </a:r>
            <a:b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r>
              <a:rPr kumimoji="0" lang="cs-CZ" sz="24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Název projektu: PRIMA ŠKOLA</a:t>
            </a:r>
            <a:r>
              <a:rPr kumimoji="0" lang="cs-CZ" sz="32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
            </a:r>
            <a:br>
              <a:rPr kumimoji="0" lang="cs-CZ" sz="32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br>
            <a:endParaRPr kumimoji="0" lang="cs-CZ" sz="3200" b="0" i="0" u="none" strike="noStrike" kern="1200" cap="none" spc="0" normalizeH="0" baseline="0" noProof="0" dirty="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mj-lt"/>
              <a:ea typeface="+mj-ea"/>
              <a:cs typeface="+mj-cs"/>
            </a:endParaRPr>
          </a:p>
        </p:txBody>
      </p:sp>
      <p:sp>
        <p:nvSpPr>
          <p:cNvPr id="9" name="Zástupný symbol pro obsah 2"/>
          <p:cNvSpPr txBox="1">
            <a:spLocks/>
          </p:cNvSpPr>
          <p:nvPr/>
        </p:nvSpPr>
        <p:spPr>
          <a:xfrm>
            <a:off x="323528" y="3356992"/>
            <a:ext cx="8820472" cy="1584176"/>
          </a:xfrm>
          <a:prstGeom prst="rect">
            <a:avLst/>
          </a:prstGeom>
        </p:spPr>
        <p:txBody>
          <a:bodyPr vert="horz" anchor="t">
            <a:normAutofit fontScale="92500" lnSpcReduction="20000"/>
          </a:bodyPr>
          <a:lstStyle/>
          <a:p>
            <a:pPr marL="0" marR="36576" lvl="0" indent="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rPr>
              <a:t>Anotace: Materiál je určen pro žáky 5. ročníku, slouží k </a:t>
            </a:r>
            <a:r>
              <a:rPr lang="cs-CZ" sz="2000" b="1" dirty="0" smtClean="0">
                <a:ln>
                  <a:solidFill>
                    <a:schemeClr val="bg2"/>
                  </a:solidFill>
                </a:ln>
                <a:solidFill>
                  <a:schemeClr val="tx2"/>
                </a:solidFill>
                <a:latin typeface="Arial" pitchFamily="34" charset="0"/>
                <a:cs typeface="Arial" pitchFamily="34" charset="0"/>
              </a:rPr>
              <a:t>procvičování mluvnických kategorií podstatných jmen rodu středního a k procvičování vypravování ve </a:t>
            </a:r>
            <a:r>
              <a:rPr lang="cs-CZ" sz="2000" b="1" smtClean="0">
                <a:ln>
                  <a:solidFill>
                    <a:schemeClr val="bg2"/>
                  </a:solidFill>
                </a:ln>
                <a:solidFill>
                  <a:schemeClr val="tx2"/>
                </a:solidFill>
                <a:latin typeface="Arial" pitchFamily="34" charset="0"/>
                <a:cs typeface="Arial" pitchFamily="34" charset="0"/>
              </a:rPr>
              <a:t>slohové výchově.</a:t>
            </a:r>
            <a:endPar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endParaRPr>
          </a:p>
          <a:p>
            <a:pPr marL="0" marR="36576" lvl="0" indent="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rPr>
              <a:t>Datum: 29. </a:t>
            </a:r>
            <a:r>
              <a:rPr lang="cs-CZ" sz="2000" b="1" dirty="0" smtClean="0">
                <a:ln>
                  <a:solidFill>
                    <a:schemeClr val="bg2"/>
                  </a:solidFill>
                </a:ln>
                <a:solidFill>
                  <a:schemeClr val="tx2"/>
                </a:solidFill>
                <a:latin typeface="Arial" pitchFamily="34" charset="0"/>
                <a:cs typeface="Arial" pitchFamily="34" charset="0"/>
              </a:rPr>
              <a:t>11</a:t>
            </a:r>
            <a:r>
              <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rPr>
              <a:t>. 2012</a:t>
            </a:r>
          </a:p>
          <a:p>
            <a:pPr marL="0" marR="36576" lvl="0" indent="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rPr>
              <a:t>Ročník: </a:t>
            </a:r>
            <a:r>
              <a:rPr lang="cs-CZ" sz="2000" b="1" dirty="0" err="1" smtClean="0">
                <a:ln>
                  <a:solidFill>
                    <a:schemeClr val="bg2"/>
                  </a:solidFill>
                </a:ln>
                <a:solidFill>
                  <a:schemeClr val="tx2"/>
                </a:solidFill>
                <a:latin typeface="Arial" pitchFamily="34" charset="0"/>
                <a:cs typeface="Arial" pitchFamily="34" charset="0"/>
              </a:rPr>
              <a:t>pá</a:t>
            </a:r>
            <a:r>
              <a:rPr kumimoji="0" lang="cs-CZ" sz="2000" b="1" i="0" u="none" strike="noStrike" kern="1200" cap="none" spc="0" normalizeH="0" baseline="0" noProof="0" dirty="0" err="1" smtClean="0">
                <a:ln>
                  <a:solidFill>
                    <a:schemeClr val="bg2"/>
                  </a:solidFill>
                </a:ln>
                <a:solidFill>
                  <a:schemeClr val="tx2"/>
                </a:solidFill>
                <a:effectLst/>
                <a:uLnTx/>
                <a:uFillTx/>
                <a:latin typeface="Arial" pitchFamily="34" charset="0"/>
                <a:ea typeface="+mn-ea"/>
                <a:cs typeface="Arial" pitchFamily="34" charset="0"/>
              </a:rPr>
              <a:t>tý</a:t>
            </a:r>
            <a:endPar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endParaRPr>
          </a:p>
          <a:p>
            <a:pPr marL="0" marR="36576" lvl="0" indent="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cs-CZ" sz="2000" b="1" i="0" u="none" strike="noStrike" kern="1200" cap="none" spc="0" normalizeH="0" baseline="0" noProof="0" dirty="0" smtClean="0">
                <a:ln>
                  <a:solidFill>
                    <a:schemeClr val="bg2"/>
                  </a:solidFill>
                </a:ln>
                <a:solidFill>
                  <a:schemeClr val="tx2"/>
                </a:solidFill>
                <a:effectLst/>
                <a:uLnTx/>
                <a:uFillTx/>
                <a:latin typeface="Arial" pitchFamily="34" charset="0"/>
                <a:ea typeface="+mn-ea"/>
                <a:cs typeface="Arial" pitchFamily="34" charset="0"/>
              </a:rPr>
              <a:t>Vzdělávací oblast: Český jazyk a literární</a:t>
            </a:r>
            <a:r>
              <a:rPr kumimoji="0" lang="cs-CZ" sz="2000" b="1" i="0" u="none" strike="noStrike" kern="1200" cap="none" spc="0" normalizeH="0" noProof="0" dirty="0" smtClean="0">
                <a:ln>
                  <a:solidFill>
                    <a:schemeClr val="bg2"/>
                  </a:solidFill>
                </a:ln>
                <a:solidFill>
                  <a:schemeClr val="tx2"/>
                </a:solidFill>
                <a:effectLst/>
                <a:uLnTx/>
                <a:uFillTx/>
                <a:latin typeface="Arial" pitchFamily="34" charset="0"/>
                <a:ea typeface="+mn-ea"/>
                <a:cs typeface="Arial" pitchFamily="34" charset="0"/>
              </a:rPr>
              <a:t> výchova</a:t>
            </a:r>
            <a:endParaRPr kumimoji="0" lang="cs-CZ" sz="2000" b="0" i="0" u="none" strike="noStrike" kern="1200" cap="none" spc="0" normalizeH="0" baseline="0" noProof="0" dirty="0">
              <a:ln>
                <a:solidFill>
                  <a:schemeClr val="bg2"/>
                </a:solidFill>
              </a:ln>
              <a:solidFill>
                <a:schemeClr val="tx1">
                  <a:tint val="75000"/>
                </a:schemeClr>
              </a:solidFill>
              <a:effectLst/>
              <a:uLnTx/>
              <a:uFillTx/>
              <a:latin typeface="+mn-lt"/>
              <a:ea typeface="+mn-ea"/>
              <a:cs typeface="+mn-cs"/>
            </a:endParaRPr>
          </a:p>
        </p:txBody>
      </p:sp>
      <p:pic>
        <p:nvPicPr>
          <p:cNvPr id="10" name="Picture 4" descr="logo"/>
          <p:cNvPicPr>
            <a:picLocks noChangeAspect="1" noChangeArrowheads="1"/>
          </p:cNvPicPr>
          <p:nvPr/>
        </p:nvPicPr>
        <p:blipFill>
          <a:blip r:embed="rId2" cstate="print"/>
          <a:srcRect/>
          <a:stretch>
            <a:fillRect/>
          </a:stretch>
        </p:blipFill>
        <p:spPr bwMode="auto">
          <a:xfrm>
            <a:off x="611560" y="4869160"/>
            <a:ext cx="1811936" cy="1584176"/>
          </a:xfrm>
          <a:prstGeom prst="rect">
            <a:avLst/>
          </a:prstGeom>
          <a:noFill/>
        </p:spPr>
      </p:pic>
      <p:pic>
        <p:nvPicPr>
          <p:cNvPr id="11" name="Obrázek 2" descr="OPVK_hor_zakladni_logolink_RGB_cz.jpg"/>
          <p:cNvPicPr>
            <a:picLocks noChangeAspect="1"/>
          </p:cNvPicPr>
          <p:nvPr/>
        </p:nvPicPr>
        <p:blipFill>
          <a:blip r:embed="rId3" cstate="print"/>
          <a:srcRect/>
          <a:stretch>
            <a:fillRect/>
          </a:stretch>
        </p:blipFill>
        <p:spPr bwMode="auto">
          <a:xfrm>
            <a:off x="2699792" y="5301208"/>
            <a:ext cx="4187315" cy="863486"/>
          </a:xfrm>
          <a:prstGeom prst="rect">
            <a:avLst/>
          </a:prstGeom>
          <a:noFill/>
          <a:ln w="9525">
            <a:noFill/>
            <a:miter lim="800000"/>
            <a:headEnd/>
            <a:tailEnd/>
          </a:ln>
          <a:effectLst>
            <a:outerShdw blurRad="50800" dist="38100" dir="2700000" algn="tl" rotWithShape="0">
              <a:prstClr val="black">
                <a:alpha val="40000"/>
              </a:prstClr>
            </a:outerShdw>
          </a:effectLst>
        </p:spPr>
      </p:pic>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descr="http://t0.gstatic.com/images?q=tbn:ANd9GcQ6CGAi5gDblqOA0ORSwN1L5EX84hevS2k92anX91EBjg5Et96C3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b="1" dirty="0">
              <a:latin typeface="Arial" pitchFamily="34" charset="0"/>
              <a:cs typeface="Arial" pitchFamily="34" charset="0"/>
            </a:endParaRPr>
          </a:p>
        </p:txBody>
      </p:sp>
      <p:sp>
        <p:nvSpPr>
          <p:cNvPr id="3" name="Zástupný symbol pro obsah 2"/>
          <p:cNvSpPr>
            <a:spLocks noGrp="1"/>
          </p:cNvSpPr>
          <p:nvPr>
            <p:ph idx="1"/>
          </p:nvPr>
        </p:nvSpPr>
        <p:spPr/>
        <p:txBody>
          <a:bodyPr>
            <a:normAutofit fontScale="92500" lnSpcReduction="10000"/>
          </a:bodyPr>
          <a:lstStyle/>
          <a:p>
            <a:pPr>
              <a:buNone/>
            </a:pPr>
            <a:r>
              <a:rPr lang="cs-CZ" b="1" i="1" dirty="0" smtClean="0">
                <a:solidFill>
                  <a:schemeClr val="accent1">
                    <a:lumMod val="75000"/>
                  </a:schemeClr>
                </a:solidFill>
              </a:rPr>
              <a:t>    </a:t>
            </a:r>
            <a:r>
              <a:rPr lang="cs-CZ" b="1" dirty="0" smtClean="0">
                <a:solidFill>
                  <a:schemeClr val="accent1">
                    <a:lumMod val="60000"/>
                    <a:lumOff val="40000"/>
                  </a:schemeClr>
                </a:solidFill>
                <a:latin typeface="Arial" pitchFamily="34" charset="0"/>
                <a:cs typeface="Arial" pitchFamily="34" charset="0"/>
              </a:rPr>
              <a:t>Adventní svícny</a:t>
            </a:r>
          </a:p>
          <a:p>
            <a:pPr algn="just">
              <a:buNone/>
            </a:pPr>
            <a:r>
              <a:rPr lang="cs-CZ" b="1" dirty="0" smtClean="0">
                <a:solidFill>
                  <a:schemeClr val="accent1">
                    <a:lumMod val="60000"/>
                    <a:lumOff val="40000"/>
                  </a:schemeClr>
                </a:solidFill>
                <a:latin typeface="Arial" pitchFamily="34" charset="0"/>
                <a:cs typeface="Arial" pitchFamily="34" charset="0"/>
              </a:rPr>
              <a:t>    Katka se dohodla se spolužačkami, že je na  čase pustit se do vánoční výzdoby třídy. Přípravy zahájily dlouhou diskusí. Podle názoru Johanky je třeba uplatnit módní trendy, hlavně barvy. Letos je in červená. Dívky se dohodly, že donesou šišky, suché květiny a rostliny, svíčky, baňky, lamety a červené stuhy. Budou vyrábět adventní svícny.</a:t>
            </a:r>
          </a:p>
          <a:p>
            <a:pPr algn="just">
              <a:buNone/>
            </a:pPr>
            <a:r>
              <a:rPr lang="cs-CZ" b="1" dirty="0" smtClean="0">
                <a:solidFill>
                  <a:schemeClr val="accent1">
                    <a:lumMod val="60000"/>
                    <a:lumOff val="40000"/>
                  </a:schemeClr>
                </a:solidFill>
                <a:latin typeface="Arial" pitchFamily="34" charset="0"/>
                <a:cs typeface="Arial" pitchFamily="34" charset="0"/>
              </a:rPr>
              <a:t>    Celou třídu ovládla příjemná vánoční nálada.</a:t>
            </a:r>
          </a:p>
          <a:p>
            <a:pPr algn="just">
              <a:buNone/>
            </a:pPr>
            <a:endParaRPr lang="cs-CZ" b="1" u="sng" dirty="0" smtClean="0">
              <a:solidFill>
                <a:schemeClr val="bg1">
                  <a:lumMod val="50000"/>
                  <a:lumOff val="50000"/>
                </a:schemeClr>
              </a:solidFill>
              <a:latin typeface="Arial" pitchFamily="34" charset="0"/>
              <a:cs typeface="Arial" pitchFamily="34" charset="0"/>
            </a:endParaRPr>
          </a:p>
        </p:txBody>
      </p:sp>
    </p:spTree>
  </p:cSld>
  <p:clrMapOvr>
    <a:masterClrMapping/>
  </p:clrMapOvr>
  <p:transition spd="slow">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Autofit/>
          </a:bodyPr>
          <a:lstStyle/>
          <a:p>
            <a:pPr algn="ctr"/>
            <a:r>
              <a:rPr lang="cs-CZ" sz="3000" b="1" dirty="0" smtClean="0">
                <a:latin typeface="Arial" pitchFamily="34" charset="0"/>
                <a:cs typeface="Arial" pitchFamily="34" charset="0"/>
              </a:rPr>
              <a:t>PODSTATNÁ JMÉNA RODU ŽENSKÉHO</a:t>
            </a:r>
            <a:endParaRPr lang="cs-CZ" sz="3000" dirty="0">
              <a:latin typeface="Arial" pitchFamily="34" charset="0"/>
              <a:cs typeface="Arial" pitchFamily="34" charset="0"/>
            </a:endParaRPr>
          </a:p>
        </p:txBody>
      </p:sp>
      <p:sp>
        <p:nvSpPr>
          <p:cNvPr id="3" name="Zástupný symbol pro obsah 2"/>
          <p:cNvSpPr>
            <a:spLocks noGrp="1"/>
          </p:cNvSpPr>
          <p:nvPr>
            <p:ph idx="1"/>
          </p:nvPr>
        </p:nvSpPr>
        <p:spPr/>
        <p:txBody>
          <a:bodyPr>
            <a:normAutofit lnSpcReduction="10000"/>
          </a:bodyPr>
          <a:lstStyle/>
          <a:p>
            <a:r>
              <a:rPr lang="cs-CZ" dirty="0" smtClean="0">
                <a:latin typeface="Arial" pitchFamily="34" charset="0"/>
                <a:cs typeface="Arial" pitchFamily="34" charset="0"/>
              </a:rPr>
              <a:t>Vyhledejte v textu podstatná jména rodu ženského, roztřiďte je podle vzorů a zapište do sešitů:</a:t>
            </a:r>
          </a:p>
          <a:p>
            <a:endParaRPr lang="cs-CZ" i="1" dirty="0" smtClean="0"/>
          </a:p>
          <a:p>
            <a:r>
              <a:rPr lang="cs-CZ" b="1" dirty="0" smtClean="0">
                <a:solidFill>
                  <a:schemeClr val="accent1"/>
                </a:solidFill>
                <a:latin typeface="Arial" pitchFamily="34" charset="0"/>
                <a:cs typeface="Arial" pitchFamily="34" charset="0"/>
              </a:rPr>
              <a:t>PROCVIČENÍ</a:t>
            </a:r>
          </a:p>
          <a:p>
            <a:r>
              <a:rPr lang="cs-CZ" b="1" dirty="0" smtClean="0">
                <a:latin typeface="Arial" pitchFamily="34" charset="0"/>
                <a:cs typeface="Arial" pitchFamily="34" charset="0"/>
              </a:rPr>
              <a:t>ŽEN</a:t>
            </a:r>
            <a:r>
              <a:rPr lang="cs-CZ" b="1" dirty="0" smtClean="0">
                <a:solidFill>
                  <a:srgbClr val="FF0000"/>
                </a:solidFill>
                <a:latin typeface="Arial" pitchFamily="34" charset="0"/>
                <a:cs typeface="Arial" pitchFamily="34" charset="0"/>
              </a:rPr>
              <a:t>A			</a:t>
            </a:r>
            <a:r>
              <a:rPr lang="cs-CZ" b="1" dirty="0" smtClean="0">
                <a:latin typeface="Arial" pitchFamily="34" charset="0"/>
                <a:cs typeface="Arial" pitchFamily="34" charset="0"/>
              </a:rPr>
              <a:t>bez		ŽEN</a:t>
            </a:r>
            <a:r>
              <a:rPr lang="cs-CZ" b="1" dirty="0" smtClean="0">
                <a:solidFill>
                  <a:srgbClr val="FF0000"/>
                </a:solidFill>
                <a:latin typeface="Arial" pitchFamily="34" charset="0"/>
                <a:cs typeface="Arial" pitchFamily="34" charset="0"/>
              </a:rPr>
              <a:t>Y</a:t>
            </a:r>
          </a:p>
          <a:p>
            <a:r>
              <a:rPr lang="cs-CZ" b="1" dirty="0" smtClean="0">
                <a:latin typeface="Arial" pitchFamily="34" charset="0"/>
                <a:cs typeface="Arial" pitchFamily="34" charset="0"/>
              </a:rPr>
              <a:t>RŮŽ</a:t>
            </a:r>
            <a:r>
              <a:rPr lang="cs-CZ" b="1" dirty="0" smtClean="0">
                <a:solidFill>
                  <a:srgbClr val="FFFF00"/>
                </a:solidFill>
                <a:latin typeface="Arial" pitchFamily="34" charset="0"/>
                <a:cs typeface="Arial" pitchFamily="34" charset="0"/>
              </a:rPr>
              <a:t>E</a:t>
            </a:r>
            <a:r>
              <a:rPr lang="cs-CZ" b="1" dirty="0" smtClean="0">
                <a:latin typeface="Arial" pitchFamily="34" charset="0"/>
                <a:cs typeface="Arial" pitchFamily="34" charset="0"/>
              </a:rPr>
              <a:t>			bez		RŮŽ</a:t>
            </a:r>
            <a:r>
              <a:rPr lang="cs-CZ" b="1" dirty="0" smtClean="0">
                <a:solidFill>
                  <a:srgbClr val="FFFF00"/>
                </a:solidFill>
                <a:latin typeface="Arial" pitchFamily="34" charset="0"/>
                <a:cs typeface="Arial" pitchFamily="34" charset="0"/>
              </a:rPr>
              <a:t>E</a:t>
            </a:r>
          </a:p>
          <a:p>
            <a:r>
              <a:rPr lang="cs-CZ" b="1" dirty="0" smtClean="0">
                <a:latin typeface="Arial" pitchFamily="34" charset="0"/>
                <a:cs typeface="Arial" pitchFamily="34" charset="0"/>
              </a:rPr>
              <a:t>PÍSE</a:t>
            </a:r>
            <a:r>
              <a:rPr lang="cs-CZ" b="1" dirty="0" smtClean="0">
                <a:solidFill>
                  <a:schemeClr val="accent5">
                    <a:lumMod val="60000"/>
                    <a:lumOff val="40000"/>
                  </a:schemeClr>
                </a:solidFill>
                <a:latin typeface="Arial" pitchFamily="34" charset="0"/>
                <a:cs typeface="Arial" pitchFamily="34" charset="0"/>
              </a:rPr>
              <a:t>Ň</a:t>
            </a:r>
            <a:r>
              <a:rPr lang="cs-CZ" b="1" dirty="0" smtClean="0">
                <a:latin typeface="Arial" pitchFamily="34" charset="0"/>
                <a:cs typeface="Arial" pitchFamily="34" charset="0"/>
              </a:rPr>
              <a:t>			bez		PÍSN</a:t>
            </a:r>
            <a:r>
              <a:rPr lang="cs-CZ" b="1" dirty="0" smtClean="0">
                <a:solidFill>
                  <a:schemeClr val="accent5">
                    <a:lumMod val="60000"/>
                    <a:lumOff val="40000"/>
                  </a:schemeClr>
                </a:solidFill>
                <a:latin typeface="Arial" pitchFamily="34" charset="0"/>
                <a:cs typeface="Arial" pitchFamily="34" charset="0"/>
              </a:rPr>
              <a:t>Ě</a:t>
            </a:r>
          </a:p>
          <a:p>
            <a:r>
              <a:rPr lang="cs-CZ" b="1" dirty="0" smtClean="0">
                <a:latin typeface="Arial" pitchFamily="34" charset="0"/>
                <a:cs typeface="Arial" pitchFamily="34" charset="0"/>
              </a:rPr>
              <a:t>KOST			bez		KOST</a:t>
            </a:r>
            <a:r>
              <a:rPr lang="cs-CZ" b="1" dirty="0" smtClean="0">
                <a:solidFill>
                  <a:srgbClr val="92D050"/>
                </a:solidFill>
                <a:latin typeface="Arial" pitchFamily="34" charset="0"/>
                <a:cs typeface="Arial" pitchFamily="34" charset="0"/>
              </a:rPr>
              <a:t>I</a:t>
            </a:r>
            <a:endParaRPr lang="cs-CZ" b="1" dirty="0" smtClean="0">
              <a:latin typeface="Arial" pitchFamily="34" charset="0"/>
              <a:cs typeface="Arial" pitchFamily="34" charset="0"/>
            </a:endParaRPr>
          </a:p>
          <a:p>
            <a:endParaRPr lang="cs-CZ" b="1" dirty="0" smtClean="0">
              <a:solidFill>
                <a:schemeClr val="accent1"/>
              </a:solidFill>
              <a:latin typeface="Arial" pitchFamily="34" charset="0"/>
              <a:cs typeface="Arial" pitchFamily="34" charset="0"/>
            </a:endParaRPr>
          </a:p>
          <a:p>
            <a:endParaRPr lang="cs-CZ" u="wavyHeavy" dirty="0" smtClean="0">
              <a:latin typeface="Arial" pitchFamily="34" charset="0"/>
              <a:cs typeface="Arial" pitchFamily="34" charset="0"/>
            </a:endParaRP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3">
                                            <p:txEl>
                                              <p:pRg st="2" end="2"/>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3">
                                            <p:txEl>
                                              <p:pRg st="3" end="3"/>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3">
                                            <p:txEl>
                                              <p:pRg st="4" end="4"/>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grpId="0" nodeType="clickEffect">
                                  <p:stCondLst>
                                    <p:cond delay="0"/>
                                  </p:stCondLst>
                                  <p:childTnLst>
                                    <p:animRot by="21600000">
                                      <p:cBhvr>
                                        <p:cTn id="22" dur="2000" fill="hold"/>
                                        <p:tgtEl>
                                          <p:spTgt spid="3">
                                            <p:txEl>
                                              <p:pRg st="5" end="5"/>
                                            </p:txEl>
                                          </p:spTgt>
                                        </p:tgtEl>
                                        <p:attrNameLst>
                                          <p:attrName>r</p:attrName>
                                        </p:attrNameLst>
                                      </p:cBhvr>
                                    </p:animRo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grpId="0" nodeType="clickEffect">
                                  <p:stCondLst>
                                    <p:cond delay="0"/>
                                  </p:stCondLst>
                                  <p:childTnLst>
                                    <p:animRot by="21600000">
                                      <p:cBhvr>
                                        <p:cTn id="26" dur="2000" fill="hold"/>
                                        <p:tgtEl>
                                          <p:spTgt spid="3">
                                            <p:txEl>
                                              <p:pRg st="6" end="6"/>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b="1" dirty="0">
              <a:latin typeface="Arial" pitchFamily="34" charset="0"/>
              <a:cs typeface="Arial" pitchFamily="34" charset="0"/>
            </a:endParaRPr>
          </a:p>
        </p:txBody>
      </p:sp>
      <p:sp>
        <p:nvSpPr>
          <p:cNvPr id="3" name="Zástupný symbol pro obsah 2"/>
          <p:cNvSpPr>
            <a:spLocks noGrp="1"/>
          </p:cNvSpPr>
          <p:nvPr>
            <p:ph idx="1"/>
          </p:nvPr>
        </p:nvSpPr>
        <p:spPr/>
        <p:txBody>
          <a:bodyPr>
            <a:normAutofit fontScale="92500" lnSpcReduction="10000"/>
          </a:bodyPr>
          <a:lstStyle/>
          <a:p>
            <a:r>
              <a:rPr lang="cs-CZ" b="1" dirty="0" smtClean="0">
                <a:latin typeface="Arial" pitchFamily="34" charset="0"/>
                <a:cs typeface="Arial" pitchFamily="34" charset="0"/>
              </a:rPr>
              <a:t> </a:t>
            </a:r>
            <a:r>
              <a:rPr lang="cs-CZ" sz="3200" b="1" dirty="0" err="1" smtClean="0">
                <a:solidFill>
                  <a:schemeClr val="accent2">
                    <a:lumMod val="60000"/>
                    <a:lumOff val="40000"/>
                  </a:schemeClr>
                </a:solidFill>
                <a:latin typeface="Arial" pitchFamily="34" charset="0"/>
                <a:cs typeface="Arial" pitchFamily="34" charset="0"/>
              </a:rPr>
              <a:t>podst</a:t>
            </a:r>
            <a:r>
              <a:rPr lang="cs-CZ" sz="3200" b="1" dirty="0" smtClean="0">
                <a:solidFill>
                  <a:schemeClr val="accent2">
                    <a:lumMod val="60000"/>
                    <a:lumOff val="40000"/>
                  </a:schemeClr>
                </a:solidFill>
                <a:latin typeface="Arial" pitchFamily="34" charset="0"/>
                <a:cs typeface="Arial" pitchFamily="34" charset="0"/>
              </a:rPr>
              <a:t>. </a:t>
            </a:r>
            <a:r>
              <a:rPr lang="cs-CZ" sz="3200" b="1" dirty="0" err="1" smtClean="0">
                <a:solidFill>
                  <a:schemeClr val="accent2">
                    <a:lumMod val="60000"/>
                    <a:lumOff val="40000"/>
                  </a:schemeClr>
                </a:solidFill>
                <a:latin typeface="Arial" pitchFamily="34" charset="0"/>
                <a:cs typeface="Arial" pitchFamily="34" charset="0"/>
              </a:rPr>
              <a:t>jm</a:t>
            </a:r>
            <a:r>
              <a:rPr lang="cs-CZ" sz="3200" b="1" dirty="0" smtClean="0">
                <a:solidFill>
                  <a:schemeClr val="accent2">
                    <a:lumMod val="60000"/>
                    <a:lumOff val="40000"/>
                  </a:schemeClr>
                </a:solidFill>
                <a:latin typeface="Arial" pitchFamily="34" charset="0"/>
                <a:cs typeface="Arial" pitchFamily="34" charset="0"/>
              </a:rPr>
              <a:t>. r. </a:t>
            </a:r>
            <a:r>
              <a:rPr lang="cs-CZ" sz="3200" b="1" dirty="0" err="1" smtClean="0">
                <a:solidFill>
                  <a:schemeClr val="accent2">
                    <a:lumMod val="60000"/>
                    <a:lumOff val="40000"/>
                  </a:schemeClr>
                </a:solidFill>
                <a:latin typeface="Arial" pitchFamily="34" charset="0"/>
                <a:cs typeface="Arial" pitchFamily="34" charset="0"/>
              </a:rPr>
              <a:t>ž</a:t>
            </a:r>
            <a:r>
              <a:rPr lang="cs-CZ" sz="3200" b="1" dirty="0" smtClean="0">
                <a:solidFill>
                  <a:schemeClr val="accent2">
                    <a:lumMod val="60000"/>
                    <a:lumOff val="40000"/>
                  </a:schemeClr>
                </a:solidFill>
                <a:latin typeface="Arial" pitchFamily="34" charset="0"/>
                <a:cs typeface="Arial" pitchFamily="34" charset="0"/>
              </a:rPr>
              <a:t>.		vzor</a:t>
            </a:r>
          </a:p>
          <a:p>
            <a:pPr>
              <a:buNone/>
            </a:pPr>
            <a:endParaRPr lang="cs-CZ" sz="3200" b="1" dirty="0" smtClean="0">
              <a:solidFill>
                <a:schemeClr val="accent2">
                  <a:lumMod val="60000"/>
                  <a:lumOff val="40000"/>
                </a:schemeClr>
              </a:solidFill>
              <a:latin typeface="Arial" pitchFamily="34" charset="0"/>
              <a:cs typeface="Arial" pitchFamily="34" charset="0"/>
            </a:endParaRPr>
          </a:p>
          <a:p>
            <a:pPr>
              <a:buNone/>
            </a:pPr>
            <a:r>
              <a:rPr lang="cs-CZ" sz="3200" b="1" dirty="0" smtClean="0">
                <a:latin typeface="Arial" pitchFamily="34" charset="0"/>
                <a:cs typeface="Arial" pitchFamily="34" charset="0"/>
              </a:rPr>
              <a:t>     </a:t>
            </a:r>
            <a:r>
              <a:rPr lang="cs-CZ" sz="3200" dirty="0" smtClean="0">
                <a:latin typeface="Arial" pitchFamily="34" charset="0"/>
                <a:cs typeface="Arial" pitchFamily="34" charset="0"/>
              </a:rPr>
              <a:t>Katka				žena</a:t>
            </a:r>
          </a:p>
          <a:p>
            <a:pPr>
              <a:buNone/>
            </a:pPr>
            <a:r>
              <a:rPr lang="cs-CZ" sz="3200" dirty="0" smtClean="0">
                <a:solidFill>
                  <a:schemeClr val="accent2">
                    <a:lumMod val="60000"/>
                    <a:lumOff val="40000"/>
                  </a:schemeClr>
                </a:solidFill>
                <a:latin typeface="Arial" pitchFamily="34" charset="0"/>
                <a:cs typeface="Arial" pitchFamily="34" charset="0"/>
              </a:rPr>
              <a:t>     </a:t>
            </a:r>
            <a:r>
              <a:rPr lang="cs-CZ" sz="3200" dirty="0" smtClean="0">
                <a:latin typeface="Arial" pitchFamily="34" charset="0"/>
                <a:cs typeface="Arial" pitchFamily="34" charset="0"/>
              </a:rPr>
              <a:t>spolužačkami		žena</a:t>
            </a:r>
          </a:p>
          <a:p>
            <a:pPr>
              <a:buNone/>
            </a:pPr>
            <a:r>
              <a:rPr lang="cs-CZ" sz="3200" dirty="0" smtClean="0">
                <a:solidFill>
                  <a:schemeClr val="accent2">
                    <a:lumMod val="60000"/>
                    <a:lumOff val="40000"/>
                  </a:schemeClr>
                </a:solidFill>
                <a:latin typeface="Arial" pitchFamily="34" charset="0"/>
                <a:cs typeface="Arial" pitchFamily="34" charset="0"/>
              </a:rPr>
              <a:t>     </a:t>
            </a:r>
            <a:r>
              <a:rPr lang="cs-CZ" sz="3200" dirty="0" smtClean="0">
                <a:latin typeface="Arial" pitchFamily="34" charset="0"/>
                <a:cs typeface="Arial" pitchFamily="34" charset="0"/>
              </a:rPr>
              <a:t>výzdoby 			žena</a:t>
            </a:r>
          </a:p>
          <a:p>
            <a:pPr>
              <a:buNone/>
            </a:pPr>
            <a:r>
              <a:rPr lang="cs-CZ" sz="3200" dirty="0" smtClean="0">
                <a:latin typeface="Arial" pitchFamily="34" charset="0"/>
                <a:cs typeface="Arial" pitchFamily="34" charset="0"/>
              </a:rPr>
              <a:t>     třídy				žena</a:t>
            </a:r>
          </a:p>
          <a:p>
            <a:pPr>
              <a:buNone/>
            </a:pPr>
            <a:r>
              <a:rPr lang="cs-CZ" sz="3200" dirty="0" smtClean="0">
                <a:latin typeface="Arial" pitchFamily="34" charset="0"/>
                <a:cs typeface="Arial" pitchFamily="34" charset="0"/>
              </a:rPr>
              <a:t>     přípravy			žena</a:t>
            </a:r>
          </a:p>
          <a:p>
            <a:pPr>
              <a:buNone/>
            </a:pPr>
            <a:r>
              <a:rPr lang="cs-CZ" sz="3200" dirty="0" smtClean="0">
                <a:latin typeface="Arial" pitchFamily="34" charset="0"/>
                <a:cs typeface="Arial" pitchFamily="34" charset="0"/>
              </a:rPr>
              <a:t>     diskusí				růže</a:t>
            </a:r>
          </a:p>
          <a:p>
            <a:pPr>
              <a:buNone/>
            </a:pPr>
            <a:r>
              <a:rPr lang="cs-CZ" dirty="0" smtClean="0">
                <a:latin typeface="Arial" pitchFamily="34" charset="0"/>
                <a:cs typeface="Arial" pitchFamily="34" charset="0"/>
              </a:rPr>
              <a:t>     </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3">
                                            <p:txEl>
                                              <p:pRg st="2" end="2"/>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3">
                                            <p:txEl>
                                              <p:pRg st="3" end="3"/>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3">
                                            <p:txEl>
                                              <p:pRg st="4" end="4"/>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grpId="0" nodeType="clickEffect">
                                  <p:stCondLst>
                                    <p:cond delay="0"/>
                                  </p:stCondLst>
                                  <p:childTnLst>
                                    <p:animRot by="21600000">
                                      <p:cBhvr>
                                        <p:cTn id="22" dur="2000" fill="hold"/>
                                        <p:tgtEl>
                                          <p:spTgt spid="3">
                                            <p:txEl>
                                              <p:pRg st="5" end="5"/>
                                            </p:txEl>
                                          </p:spTgt>
                                        </p:tgtEl>
                                        <p:attrNameLst>
                                          <p:attrName>r</p:attrName>
                                        </p:attrNameLst>
                                      </p:cBhvr>
                                    </p:animRo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grpId="0" nodeType="clickEffect">
                                  <p:stCondLst>
                                    <p:cond delay="0"/>
                                  </p:stCondLst>
                                  <p:childTnLst>
                                    <p:animRot by="21600000">
                                      <p:cBhvr>
                                        <p:cTn id="26" dur="2000" fill="hold"/>
                                        <p:tgtEl>
                                          <p:spTgt spid="3">
                                            <p:txEl>
                                              <p:pRg st="6" end="6"/>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grpId="0" nodeType="clickEffect">
                                  <p:stCondLst>
                                    <p:cond delay="0"/>
                                  </p:stCondLst>
                                  <p:childTnLst>
                                    <p:animRot by="21600000">
                                      <p:cBhvr>
                                        <p:cTn id="30" dur="2000" fill="hold"/>
                                        <p:tgtEl>
                                          <p:spTgt spid="3">
                                            <p:txEl>
                                              <p:pRg st="7" end="7"/>
                                            </p:txEl>
                                          </p:spTgt>
                                        </p:tgtEl>
                                        <p:attrNameLst>
                                          <p:attrName>r</p:attrName>
                                        </p:attrNameLst>
                                      </p:cBhvr>
                                    </p:animRot>
                                  </p:childTnLst>
                                </p:cTn>
                              </p:par>
                            </p:childTnLst>
                          </p:cTn>
                        </p:par>
                      </p:childTnLst>
                    </p:cTn>
                  </p:par>
                  <p:par>
                    <p:cTn id="31" fill="hold">
                      <p:stCondLst>
                        <p:cond delay="indefinite"/>
                      </p:stCondLst>
                      <p:childTnLst>
                        <p:par>
                          <p:cTn id="32" fill="hold">
                            <p:stCondLst>
                              <p:cond delay="0"/>
                            </p:stCondLst>
                            <p:childTnLst>
                              <p:par>
                                <p:cTn id="33" presetID="8" presetClass="emph" presetSubtype="0" fill="hold" grpId="0" nodeType="clickEffect">
                                  <p:stCondLst>
                                    <p:cond delay="0"/>
                                  </p:stCondLst>
                                  <p:childTnLst>
                                    <p:animRot by="21600000">
                                      <p:cBhvr>
                                        <p:cTn id="34" dur="2000" fill="hold"/>
                                        <p:tgtEl>
                                          <p:spTgt spid="3">
                                            <p:txEl>
                                              <p:pRg st="8" end="8"/>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dirty="0"/>
          </a:p>
        </p:txBody>
      </p:sp>
      <p:sp>
        <p:nvSpPr>
          <p:cNvPr id="3" name="Zástupný symbol pro obsah 2"/>
          <p:cNvSpPr>
            <a:spLocks noGrp="1"/>
          </p:cNvSpPr>
          <p:nvPr>
            <p:ph idx="1"/>
          </p:nvPr>
        </p:nvSpPr>
        <p:spPr/>
        <p:txBody>
          <a:bodyPr>
            <a:normAutofit fontScale="92500" lnSpcReduction="20000"/>
          </a:bodyPr>
          <a:lstStyle/>
          <a:p>
            <a:r>
              <a:rPr lang="cs-CZ" sz="3200" b="1" dirty="0" err="1" smtClean="0">
                <a:solidFill>
                  <a:schemeClr val="accent2">
                    <a:lumMod val="60000"/>
                    <a:lumOff val="40000"/>
                  </a:schemeClr>
                </a:solidFill>
                <a:latin typeface="Arial" pitchFamily="34" charset="0"/>
                <a:cs typeface="Arial" pitchFamily="34" charset="0"/>
              </a:rPr>
              <a:t>podst</a:t>
            </a:r>
            <a:r>
              <a:rPr lang="cs-CZ" sz="3200" b="1" dirty="0" smtClean="0">
                <a:solidFill>
                  <a:schemeClr val="accent2">
                    <a:lumMod val="60000"/>
                    <a:lumOff val="40000"/>
                  </a:schemeClr>
                </a:solidFill>
                <a:latin typeface="Arial" pitchFamily="34" charset="0"/>
                <a:cs typeface="Arial" pitchFamily="34" charset="0"/>
              </a:rPr>
              <a:t>. </a:t>
            </a:r>
            <a:r>
              <a:rPr lang="cs-CZ" sz="3200" b="1" dirty="0" err="1" smtClean="0">
                <a:solidFill>
                  <a:schemeClr val="accent2">
                    <a:lumMod val="60000"/>
                    <a:lumOff val="40000"/>
                  </a:schemeClr>
                </a:solidFill>
                <a:latin typeface="Arial" pitchFamily="34" charset="0"/>
                <a:cs typeface="Arial" pitchFamily="34" charset="0"/>
              </a:rPr>
              <a:t>jm</a:t>
            </a:r>
            <a:r>
              <a:rPr lang="cs-CZ" sz="3200" b="1" dirty="0" smtClean="0">
                <a:solidFill>
                  <a:schemeClr val="accent2">
                    <a:lumMod val="60000"/>
                    <a:lumOff val="40000"/>
                  </a:schemeClr>
                </a:solidFill>
                <a:latin typeface="Arial" pitchFamily="34" charset="0"/>
                <a:cs typeface="Arial" pitchFamily="34" charset="0"/>
              </a:rPr>
              <a:t>. r. </a:t>
            </a:r>
            <a:r>
              <a:rPr lang="cs-CZ" sz="3200" b="1" dirty="0" err="1" smtClean="0">
                <a:solidFill>
                  <a:schemeClr val="accent2">
                    <a:lumMod val="60000"/>
                    <a:lumOff val="40000"/>
                  </a:schemeClr>
                </a:solidFill>
                <a:latin typeface="Arial" pitchFamily="34" charset="0"/>
                <a:cs typeface="Arial" pitchFamily="34" charset="0"/>
              </a:rPr>
              <a:t>ž</a:t>
            </a:r>
            <a:r>
              <a:rPr lang="cs-CZ" sz="3200" b="1" dirty="0" smtClean="0">
                <a:solidFill>
                  <a:schemeClr val="accent2">
                    <a:lumMod val="60000"/>
                    <a:lumOff val="40000"/>
                  </a:schemeClr>
                </a:solidFill>
                <a:latin typeface="Arial" pitchFamily="34" charset="0"/>
                <a:cs typeface="Arial" pitchFamily="34" charset="0"/>
              </a:rPr>
              <a:t>. 	vzor</a:t>
            </a:r>
          </a:p>
          <a:p>
            <a:pPr>
              <a:buNone/>
            </a:pPr>
            <a:endParaRPr lang="cs-CZ" sz="3200" dirty="0" smtClean="0">
              <a:latin typeface="Arial" pitchFamily="34" charset="0"/>
              <a:cs typeface="Arial" pitchFamily="34" charset="0"/>
            </a:endParaRPr>
          </a:p>
          <a:p>
            <a:pPr>
              <a:buNone/>
            </a:pPr>
            <a:r>
              <a:rPr lang="cs-CZ" sz="3200" dirty="0" smtClean="0">
                <a:latin typeface="Arial" pitchFamily="34" charset="0"/>
                <a:cs typeface="Arial" pitchFamily="34" charset="0"/>
              </a:rPr>
              <a:t>    Johanky		žena</a:t>
            </a:r>
          </a:p>
          <a:p>
            <a:pPr>
              <a:buNone/>
            </a:pPr>
            <a:r>
              <a:rPr lang="cs-CZ" sz="3200" dirty="0" smtClean="0">
                <a:latin typeface="Arial" pitchFamily="34" charset="0"/>
                <a:cs typeface="Arial" pitchFamily="34" charset="0"/>
              </a:rPr>
              <a:t>    barvy			žena</a:t>
            </a:r>
          </a:p>
          <a:p>
            <a:pPr lvl="0">
              <a:buNone/>
              <a:defRPr/>
            </a:pPr>
            <a:r>
              <a:rPr lang="cs-CZ" sz="3200" dirty="0" smtClean="0">
                <a:latin typeface="Arial" pitchFamily="34" charset="0"/>
                <a:cs typeface="Arial" pitchFamily="34" charset="0"/>
              </a:rPr>
              <a:t>    dívky			žena</a:t>
            </a:r>
          </a:p>
          <a:p>
            <a:pPr lvl="0">
              <a:buNone/>
              <a:defRPr/>
            </a:pPr>
            <a:r>
              <a:rPr lang="cs-CZ" sz="3200" dirty="0" smtClean="0">
                <a:latin typeface="Arial" pitchFamily="34" charset="0"/>
                <a:cs typeface="Arial" pitchFamily="34" charset="0"/>
              </a:rPr>
              <a:t>    šišky			žena</a:t>
            </a:r>
          </a:p>
          <a:p>
            <a:pPr lvl="0">
              <a:buNone/>
              <a:defRPr/>
            </a:pPr>
            <a:r>
              <a:rPr lang="cs-CZ" sz="3200" dirty="0" smtClean="0">
                <a:latin typeface="Arial" pitchFamily="34" charset="0"/>
                <a:cs typeface="Arial" pitchFamily="34" charset="0"/>
              </a:rPr>
              <a:t>    květiny			žena</a:t>
            </a:r>
          </a:p>
          <a:p>
            <a:pPr lvl="0">
              <a:buNone/>
              <a:defRPr/>
            </a:pPr>
            <a:r>
              <a:rPr lang="cs-CZ" sz="3200" dirty="0" smtClean="0">
                <a:latin typeface="Arial" pitchFamily="34" charset="0"/>
                <a:cs typeface="Arial" pitchFamily="34" charset="0"/>
              </a:rPr>
              <a:t>    rostliny			žena</a:t>
            </a:r>
          </a:p>
          <a:p>
            <a:pPr>
              <a:buNone/>
            </a:pPr>
            <a:endParaRPr lang="cs-CZ" dirty="0" smtClean="0">
              <a:latin typeface="Arial" pitchFamily="34" charset="0"/>
              <a:cs typeface="Arial" pitchFamily="34" charset="0"/>
            </a:endParaRPr>
          </a:p>
          <a:p>
            <a:pPr>
              <a:buNone/>
            </a:pPr>
            <a:r>
              <a:rPr lang="cs-CZ" dirty="0" smtClean="0">
                <a:latin typeface="Arial" pitchFamily="34" charset="0"/>
                <a:cs typeface="Arial" pitchFamily="34" charset="0"/>
              </a:rPr>
              <a:t>    </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3">
                                            <p:txEl>
                                              <p:pRg st="2" end="2"/>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nodeType="clickEffect">
                                  <p:stCondLst>
                                    <p:cond delay="0"/>
                                  </p:stCondLst>
                                  <p:childTnLst>
                                    <p:animRot by="21600000">
                                      <p:cBhvr>
                                        <p:cTn id="14" dur="2000" fill="hold"/>
                                        <p:tgtEl>
                                          <p:spTgt spid="3">
                                            <p:txEl>
                                              <p:pRg st="3" end="3"/>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3">
                                            <p:txEl>
                                              <p:pRg st="4" end="4"/>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nodeType="clickEffect">
                                  <p:stCondLst>
                                    <p:cond delay="0"/>
                                  </p:stCondLst>
                                  <p:childTnLst>
                                    <p:animRot by="21600000">
                                      <p:cBhvr>
                                        <p:cTn id="22" dur="2000" fill="hold"/>
                                        <p:tgtEl>
                                          <p:spTgt spid="3">
                                            <p:txEl>
                                              <p:pRg st="5" end="5"/>
                                            </p:txEl>
                                          </p:spTgt>
                                        </p:tgtEl>
                                        <p:attrNameLst>
                                          <p:attrName>r</p:attrName>
                                        </p:attrNameLst>
                                      </p:cBhvr>
                                    </p:animRo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nodeType="clickEffect">
                                  <p:stCondLst>
                                    <p:cond delay="0"/>
                                  </p:stCondLst>
                                  <p:childTnLst>
                                    <p:animRot by="21600000">
                                      <p:cBhvr>
                                        <p:cTn id="26" dur="2000" fill="hold"/>
                                        <p:tgtEl>
                                          <p:spTgt spid="3">
                                            <p:txEl>
                                              <p:pRg st="6" end="6"/>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nodeType="clickEffect">
                                  <p:stCondLst>
                                    <p:cond delay="0"/>
                                  </p:stCondLst>
                                  <p:childTnLst>
                                    <p:animRot by="21600000">
                                      <p:cBhvr>
                                        <p:cTn id="30" dur="2000" fill="hold"/>
                                        <p:tgtEl>
                                          <p:spTgt spid="3">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dirty="0">
              <a:latin typeface="Arial" pitchFamily="34" charset="0"/>
              <a:cs typeface="Arial" pitchFamily="34" charset="0"/>
            </a:endParaRPr>
          </a:p>
        </p:txBody>
      </p:sp>
      <p:sp>
        <p:nvSpPr>
          <p:cNvPr id="3" name="Zástupný symbol pro obsah 2"/>
          <p:cNvSpPr>
            <a:spLocks noGrp="1"/>
          </p:cNvSpPr>
          <p:nvPr>
            <p:ph idx="1"/>
          </p:nvPr>
        </p:nvSpPr>
        <p:spPr/>
        <p:txBody>
          <a:bodyPr>
            <a:normAutofit/>
          </a:bodyPr>
          <a:lstStyle/>
          <a:p>
            <a:pPr>
              <a:buNone/>
            </a:pPr>
            <a:r>
              <a:rPr lang="cs-CZ" b="1" dirty="0" smtClean="0">
                <a:solidFill>
                  <a:schemeClr val="accent2">
                    <a:lumMod val="60000"/>
                    <a:lumOff val="40000"/>
                  </a:schemeClr>
                </a:solidFill>
                <a:latin typeface="Arial" pitchFamily="34" charset="0"/>
                <a:cs typeface="Arial" pitchFamily="34" charset="0"/>
              </a:rPr>
              <a:t> </a:t>
            </a:r>
          </a:p>
          <a:p>
            <a:pPr>
              <a:buNone/>
            </a:pPr>
            <a:r>
              <a:rPr lang="cs-CZ" b="1" dirty="0" smtClean="0">
                <a:solidFill>
                  <a:schemeClr val="accent2">
                    <a:lumMod val="60000"/>
                    <a:lumOff val="40000"/>
                  </a:schemeClr>
                </a:solidFill>
                <a:latin typeface="Arial" pitchFamily="34" charset="0"/>
                <a:cs typeface="Arial" pitchFamily="34" charset="0"/>
              </a:rPr>
              <a:t>   </a:t>
            </a:r>
          </a:p>
          <a:p>
            <a:pPr>
              <a:buNone/>
            </a:pPr>
            <a:endParaRPr lang="cs-CZ" dirty="0" smtClean="0">
              <a:latin typeface="Arial" pitchFamily="34" charset="0"/>
              <a:cs typeface="Arial" pitchFamily="34" charset="0"/>
            </a:endParaRPr>
          </a:p>
        </p:txBody>
      </p:sp>
      <p:pic>
        <p:nvPicPr>
          <p:cNvPr id="9" name="Picture 2"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11" name="Nadpis 1"/>
          <p:cNvSpPr txBox="1">
            <a:spLocks/>
          </p:cNvSpPr>
          <p:nvPr/>
        </p:nvSpPr>
        <p:spPr>
          <a:xfrm>
            <a:off x="609600" y="419894"/>
            <a:ext cx="8229600" cy="1399032"/>
          </a:xfrm>
          <a:prstGeom prst="rect">
            <a:avLst/>
          </a:prstGeom>
        </p:spPr>
        <p:txBody>
          <a:bodyPr vert="horz" anchor="ctr">
            <a:normAutofit/>
          </a:bodyPr>
          <a:lstStyle/>
          <a:p>
            <a:pPr marL="484632" marR="0" lvl="0" indent="0" algn="ctr" defTabSz="914400" rtl="0" eaLnBrk="1" fontAlgn="auto" latinLnBrk="0" hangingPunct="1">
              <a:lnSpc>
                <a:spcPct val="100000"/>
              </a:lnSpc>
              <a:spcBef>
                <a:spcPct val="0"/>
              </a:spcBef>
              <a:spcAft>
                <a:spcPts val="0"/>
              </a:spcAft>
              <a:buClrTx/>
              <a:buSzTx/>
              <a:buFontTx/>
              <a:buNone/>
              <a:tabLst/>
              <a:defRPr/>
            </a:pPr>
            <a:r>
              <a:rPr kumimoji="0" lang="cs-CZ" sz="3000" b="1"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Arial" pitchFamily="34" charset="0"/>
                <a:ea typeface="+mj-ea"/>
                <a:cs typeface="Arial" pitchFamily="34" charset="0"/>
              </a:rPr>
              <a:t>PODSTATNÁ JMÉNA RODU ŽENSKÉHO</a:t>
            </a:r>
            <a:endParaRPr kumimoji="0" lang="cs-CZ" sz="3000" b="0" i="0" u="none" strike="noStrike" kern="1200" cap="none" spc="0" normalizeH="0" baseline="0" noProof="0" dirty="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mj-lt"/>
              <a:ea typeface="+mj-ea"/>
              <a:cs typeface="+mj-cs"/>
            </a:endParaRPr>
          </a:p>
        </p:txBody>
      </p:sp>
      <p:sp>
        <p:nvSpPr>
          <p:cNvPr id="12" name="Zástupný symbol pro obsah 2"/>
          <p:cNvSpPr txBox="1">
            <a:spLocks/>
          </p:cNvSpPr>
          <p:nvPr/>
        </p:nvSpPr>
        <p:spPr>
          <a:xfrm>
            <a:off x="609600" y="2035208"/>
            <a:ext cx="8229600" cy="4572000"/>
          </a:xfrm>
          <a:prstGeom prst="rect">
            <a:avLst/>
          </a:prstGeom>
        </p:spPr>
        <p:txBody>
          <a:bodyPr vert="horz" anchor="t">
            <a:normAutofit fontScale="92500" lnSpcReduction="10000"/>
          </a:bodyPr>
          <a:lstStyle/>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r>
              <a:rPr kumimoji="0" lang="cs-CZ" sz="3200" b="1" i="0" u="none" strike="noStrike" kern="1200" cap="none" spc="0" normalizeH="0" baseline="0" noProof="0" dirty="0" err="1" smtClean="0">
                <a:ln>
                  <a:noFill/>
                </a:ln>
                <a:solidFill>
                  <a:schemeClr val="accent2">
                    <a:lumMod val="60000"/>
                    <a:lumOff val="40000"/>
                  </a:schemeClr>
                </a:solidFill>
                <a:effectLst/>
                <a:uLnTx/>
                <a:uFillTx/>
                <a:latin typeface="Arial" pitchFamily="34" charset="0"/>
                <a:ea typeface="+mn-ea"/>
                <a:cs typeface="Arial" pitchFamily="34" charset="0"/>
              </a:rPr>
              <a:t>podst</a:t>
            </a:r>
            <a:r>
              <a:rPr kumimoji="0" lang="cs-CZ" sz="3200" b="1" i="0" u="none" strike="noStrike" kern="1200" cap="none" spc="0" normalizeH="0" baseline="0" noProof="0" dirty="0" smtClean="0">
                <a:ln>
                  <a:noFill/>
                </a:ln>
                <a:solidFill>
                  <a:schemeClr val="accent2">
                    <a:lumMod val="60000"/>
                    <a:lumOff val="40000"/>
                  </a:schemeClr>
                </a:solidFill>
                <a:effectLst/>
                <a:uLnTx/>
                <a:uFillTx/>
                <a:latin typeface="Arial" pitchFamily="34" charset="0"/>
                <a:ea typeface="+mn-ea"/>
                <a:cs typeface="Arial" pitchFamily="34" charset="0"/>
              </a:rPr>
              <a:t>. </a:t>
            </a:r>
            <a:r>
              <a:rPr kumimoji="0" lang="cs-CZ" sz="3200" b="1" i="0" u="none" strike="noStrike" kern="1200" cap="none" spc="0" normalizeH="0" baseline="0" noProof="0" dirty="0" err="1" smtClean="0">
                <a:ln>
                  <a:noFill/>
                </a:ln>
                <a:solidFill>
                  <a:schemeClr val="accent2">
                    <a:lumMod val="60000"/>
                    <a:lumOff val="40000"/>
                  </a:schemeClr>
                </a:solidFill>
                <a:effectLst/>
                <a:uLnTx/>
                <a:uFillTx/>
                <a:latin typeface="Arial" pitchFamily="34" charset="0"/>
                <a:ea typeface="+mn-ea"/>
                <a:cs typeface="Arial" pitchFamily="34" charset="0"/>
              </a:rPr>
              <a:t>jm</a:t>
            </a:r>
            <a:r>
              <a:rPr kumimoji="0" lang="cs-CZ" sz="3200" b="1" i="0" u="none" strike="noStrike" kern="1200" cap="none" spc="0" normalizeH="0" baseline="0" noProof="0" dirty="0" smtClean="0">
                <a:ln>
                  <a:noFill/>
                </a:ln>
                <a:solidFill>
                  <a:schemeClr val="accent2">
                    <a:lumMod val="60000"/>
                    <a:lumOff val="40000"/>
                  </a:schemeClr>
                </a:solidFill>
                <a:effectLst/>
                <a:uLnTx/>
                <a:uFillTx/>
                <a:latin typeface="Arial" pitchFamily="34" charset="0"/>
                <a:ea typeface="+mn-ea"/>
                <a:cs typeface="Arial" pitchFamily="34" charset="0"/>
              </a:rPr>
              <a:t>. r. </a:t>
            </a:r>
            <a:r>
              <a:rPr kumimoji="0" lang="cs-CZ" sz="3200" b="1" i="0" u="none" strike="noStrike" kern="1200" cap="none" spc="0" normalizeH="0" baseline="0" noProof="0" dirty="0" err="1" smtClean="0">
                <a:ln>
                  <a:noFill/>
                </a:ln>
                <a:solidFill>
                  <a:schemeClr val="accent2">
                    <a:lumMod val="60000"/>
                    <a:lumOff val="40000"/>
                  </a:schemeClr>
                </a:solidFill>
                <a:effectLst/>
                <a:uLnTx/>
                <a:uFillTx/>
                <a:latin typeface="Arial" pitchFamily="34" charset="0"/>
                <a:ea typeface="+mn-ea"/>
                <a:cs typeface="Arial" pitchFamily="34" charset="0"/>
              </a:rPr>
              <a:t>ž</a:t>
            </a:r>
            <a:r>
              <a:rPr kumimoji="0" lang="cs-CZ" sz="3200" b="1" i="0" u="none" strike="noStrike" kern="1200" cap="none" spc="0" normalizeH="0" baseline="0" noProof="0" dirty="0" smtClean="0">
                <a:ln>
                  <a:noFill/>
                </a:ln>
                <a:solidFill>
                  <a:schemeClr val="accent2">
                    <a:lumMod val="60000"/>
                    <a:lumOff val="40000"/>
                  </a:schemeClr>
                </a:solidFill>
                <a:effectLst/>
                <a:uLnTx/>
                <a:uFillTx/>
                <a:latin typeface="Arial" pitchFamily="34" charset="0"/>
                <a:ea typeface="+mn-ea"/>
                <a:cs typeface="Arial" pitchFamily="34" charset="0"/>
              </a:rPr>
              <a:t>.	</a:t>
            </a:r>
            <a:r>
              <a:rPr lang="cs-CZ" sz="3200" b="1" dirty="0" smtClean="0">
                <a:solidFill>
                  <a:schemeClr val="accent2">
                    <a:lumMod val="60000"/>
                    <a:lumOff val="40000"/>
                  </a:schemeClr>
                </a:solidFill>
                <a:latin typeface="Arial" pitchFamily="34" charset="0"/>
                <a:cs typeface="Arial" pitchFamily="34" charset="0"/>
              </a:rPr>
              <a:t>	</a:t>
            </a:r>
            <a:r>
              <a:rPr kumimoji="0" lang="cs-CZ" sz="3200" b="1" i="0" u="none" strike="noStrike" kern="1200" cap="none" spc="0" normalizeH="0" baseline="0" noProof="0" dirty="0" smtClean="0">
                <a:ln>
                  <a:noFill/>
                </a:ln>
                <a:solidFill>
                  <a:schemeClr val="accent2">
                    <a:lumMod val="60000"/>
                    <a:lumOff val="40000"/>
                  </a:schemeClr>
                </a:solidFill>
                <a:effectLst/>
                <a:uLnTx/>
                <a:uFillTx/>
                <a:latin typeface="Arial" pitchFamily="34" charset="0"/>
                <a:ea typeface="+mn-ea"/>
                <a:cs typeface="Arial" pitchFamily="34" charset="0"/>
              </a:rPr>
              <a:t>vzor</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200" b="1" i="0" u="sng" strike="noStrike" kern="1200" cap="none" spc="0" normalizeH="0" baseline="0" noProof="0" dirty="0" smtClean="0">
                <a:ln>
                  <a:noFill/>
                </a:ln>
                <a:solidFill>
                  <a:schemeClr val="accent2">
                    <a:lumMod val="60000"/>
                    <a:lumOff val="40000"/>
                  </a:schemeClr>
                </a:solidFill>
                <a:effectLst/>
                <a:uLnTx/>
                <a:uFillTx/>
                <a:latin typeface="Arial" pitchFamily="34" charset="0"/>
                <a:ea typeface="+mn-ea"/>
                <a:cs typeface="Arial" pitchFamily="34" charset="0"/>
              </a:rPr>
              <a:t>    </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2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    </a:t>
            </a:r>
            <a:r>
              <a:rPr kumimoji="0" lang="cs-CZ" sz="3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svíčky				žena</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baňky				žena</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lamety				žena</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stuhy				žena</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lang="cs-CZ" sz="3200" dirty="0" smtClean="0">
                <a:latin typeface="Arial" pitchFamily="34" charset="0"/>
                <a:cs typeface="Arial" pitchFamily="34" charset="0"/>
              </a:rPr>
              <a:t>    třídu				žena</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nálada				žena</a:t>
            </a:r>
          </a:p>
          <a:p>
            <a:pPr marL="448056" marR="0" lvl="0" indent="-384048" algn="l" defTabSz="914400" rtl="0" eaLnBrk="1" fontAlgn="auto" latinLnBrk="0" hangingPunct="1">
              <a:lnSpc>
                <a:spcPct val="100000"/>
              </a:lnSpc>
              <a:spcBef>
                <a:spcPct val="20000"/>
              </a:spcBef>
              <a:spcAft>
                <a:spcPts val="0"/>
              </a:spcAft>
              <a:buClr>
                <a:schemeClr val="accent1"/>
              </a:buClr>
              <a:buSzPct val="80000"/>
              <a:buFont typeface="Wingdings 2"/>
              <a:buNone/>
              <a:tabLst/>
              <a:defRPr/>
            </a:pPr>
            <a:r>
              <a:rPr kumimoji="0" lang="cs-CZ" sz="3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12">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12">
                                            <p:txEl>
                                              <p:pRg st="2" end="2"/>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nodeType="clickEffect">
                                  <p:stCondLst>
                                    <p:cond delay="0"/>
                                  </p:stCondLst>
                                  <p:childTnLst>
                                    <p:animRot by="21600000">
                                      <p:cBhvr>
                                        <p:cTn id="14" dur="2000" fill="hold"/>
                                        <p:tgtEl>
                                          <p:spTgt spid="12">
                                            <p:txEl>
                                              <p:pRg st="3" end="3"/>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12">
                                            <p:txEl>
                                              <p:pRg st="4" end="4"/>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nodeType="clickEffect">
                                  <p:stCondLst>
                                    <p:cond delay="0"/>
                                  </p:stCondLst>
                                  <p:childTnLst>
                                    <p:animRot by="21600000">
                                      <p:cBhvr>
                                        <p:cTn id="22" dur="2000" fill="hold"/>
                                        <p:tgtEl>
                                          <p:spTgt spid="12">
                                            <p:txEl>
                                              <p:pRg st="5" end="5"/>
                                            </p:txEl>
                                          </p:spTgt>
                                        </p:tgtEl>
                                        <p:attrNameLst>
                                          <p:attrName>r</p:attrName>
                                        </p:attrNameLst>
                                      </p:cBhvr>
                                    </p:animRo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nodeType="clickEffect">
                                  <p:stCondLst>
                                    <p:cond delay="0"/>
                                  </p:stCondLst>
                                  <p:childTnLst>
                                    <p:animRot by="21600000">
                                      <p:cBhvr>
                                        <p:cTn id="26" dur="2000" fill="hold"/>
                                        <p:tgtEl>
                                          <p:spTgt spid="12">
                                            <p:txEl>
                                              <p:pRg st="6" end="6"/>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nodeType="clickEffect">
                                  <p:stCondLst>
                                    <p:cond delay="0"/>
                                  </p:stCondLst>
                                  <p:childTnLst>
                                    <p:animRot by="21600000">
                                      <p:cBhvr>
                                        <p:cTn id="30" dur="2000" fill="hold"/>
                                        <p:tgtEl>
                                          <p:spTgt spid="12">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7118648"/>
          </a:xfrm>
          <a:prstGeom prst="rect">
            <a:avLst/>
          </a:prstGeom>
          <a:noFill/>
        </p:spPr>
      </p:pic>
      <p:sp>
        <p:nvSpPr>
          <p:cNvPr id="2" name="Nadpis 1"/>
          <p:cNvSpPr>
            <a:spLocks noGrp="1"/>
          </p:cNvSpPr>
          <p:nvPr>
            <p:ph type="title"/>
          </p:nvPr>
        </p:nvSpPr>
        <p:spPr/>
        <p:txBody>
          <a:bodyPr>
            <a:normAutofit fontScale="90000"/>
          </a:bodyPr>
          <a:lstStyle/>
          <a:p>
            <a:pPr lvl="0" algn="ctr"/>
            <a:r>
              <a:rPr lang="cs-CZ" sz="3000" b="1" dirty="0" smtClean="0">
                <a:latin typeface="Arial" pitchFamily="34" charset="0"/>
                <a:cs typeface="Arial" pitchFamily="34" charset="0"/>
              </a:rPr>
              <a:t/>
            </a:r>
            <a:br>
              <a:rPr lang="cs-CZ" sz="3000" b="1" dirty="0" smtClean="0">
                <a:latin typeface="Arial" pitchFamily="34" charset="0"/>
                <a:cs typeface="Arial" pitchFamily="34" charset="0"/>
              </a:rPr>
            </a:br>
            <a:r>
              <a:rPr lang="cs-CZ" sz="3300" b="1" dirty="0" smtClean="0">
                <a:latin typeface="Arial" pitchFamily="34" charset="0"/>
                <a:cs typeface="Arial" pitchFamily="34" charset="0"/>
              </a:rPr>
              <a:t>PODSTATNÁ JMÉNA RODU ŽENSKÉHO</a:t>
            </a:r>
            <a:r>
              <a:rPr lang="cs-CZ" sz="3000" dirty="0" smtClean="0"/>
              <a:t/>
            </a:r>
            <a:br>
              <a:rPr lang="cs-CZ" sz="3000" dirty="0" smtClean="0"/>
            </a:br>
            <a:endParaRPr lang="cs-CZ" sz="3000" dirty="0">
              <a:latin typeface="Arial" pitchFamily="34" charset="0"/>
              <a:cs typeface="Arial" pitchFamily="34" charset="0"/>
            </a:endParaRPr>
          </a:p>
        </p:txBody>
      </p:sp>
      <p:sp>
        <p:nvSpPr>
          <p:cNvPr id="3" name="Zástupný symbol pro obsah 2"/>
          <p:cNvSpPr>
            <a:spLocks noGrp="1"/>
          </p:cNvSpPr>
          <p:nvPr>
            <p:ph idx="1"/>
          </p:nvPr>
        </p:nvSpPr>
        <p:spPr/>
        <p:txBody>
          <a:bodyPr>
            <a:normAutofit/>
          </a:bodyPr>
          <a:lstStyle/>
          <a:p>
            <a:pPr>
              <a:buNone/>
            </a:pPr>
            <a:r>
              <a:rPr lang="cs-CZ" dirty="0" smtClean="0">
                <a:latin typeface="Arial" pitchFamily="34" charset="0"/>
                <a:cs typeface="Arial" pitchFamily="34" charset="0"/>
              </a:rPr>
              <a:t>	</a:t>
            </a:r>
            <a:r>
              <a:rPr lang="cs-CZ" b="1" dirty="0" smtClean="0">
                <a:solidFill>
                  <a:schemeClr val="accent1">
                    <a:lumMod val="60000"/>
                    <a:lumOff val="40000"/>
                  </a:schemeClr>
                </a:solidFill>
                <a:latin typeface="Arial" pitchFamily="34" charset="0"/>
                <a:cs typeface="Arial" pitchFamily="34" charset="0"/>
              </a:rPr>
              <a:t>PAMATUJ!!!</a:t>
            </a:r>
          </a:p>
          <a:p>
            <a:pPr>
              <a:buNone/>
            </a:pPr>
            <a:endParaRPr lang="cs-CZ" b="1" dirty="0" smtClean="0">
              <a:solidFill>
                <a:srgbClr val="FF0000"/>
              </a:solidFill>
              <a:latin typeface="Arial" pitchFamily="34" charset="0"/>
              <a:cs typeface="Arial" pitchFamily="34" charset="0"/>
            </a:endParaRPr>
          </a:p>
          <a:p>
            <a:pPr>
              <a:buNone/>
            </a:pPr>
            <a:r>
              <a:rPr lang="cs-CZ" b="1" dirty="0" smtClean="0">
                <a:solidFill>
                  <a:srgbClr val="FF0000"/>
                </a:solidFill>
                <a:latin typeface="Arial" pitchFamily="34" charset="0"/>
                <a:cs typeface="Arial" pitchFamily="34" charset="0"/>
              </a:rPr>
              <a:t>	</a:t>
            </a:r>
            <a:r>
              <a:rPr lang="cs-CZ" b="1" dirty="0" smtClean="0">
                <a:latin typeface="Arial" pitchFamily="34" charset="0"/>
                <a:cs typeface="Arial" pitchFamily="34" charset="0"/>
              </a:rPr>
              <a:t>7. pád č. mn.			žen</a:t>
            </a:r>
            <a:r>
              <a:rPr lang="cs-CZ" b="1" u="sng" dirty="0" smtClean="0">
                <a:solidFill>
                  <a:schemeClr val="accent1">
                    <a:lumMod val="60000"/>
                    <a:lumOff val="40000"/>
                  </a:schemeClr>
                </a:solidFill>
                <a:latin typeface="Arial" pitchFamily="34" charset="0"/>
                <a:cs typeface="Arial" pitchFamily="34" charset="0"/>
              </a:rPr>
              <a:t>ami</a:t>
            </a:r>
          </a:p>
          <a:p>
            <a:pPr>
              <a:buNone/>
            </a:pPr>
            <a:r>
              <a:rPr lang="cs-CZ" b="1" dirty="0" smtClean="0">
                <a:solidFill>
                  <a:srgbClr val="FF0000"/>
                </a:solidFill>
                <a:latin typeface="Arial" pitchFamily="34" charset="0"/>
                <a:cs typeface="Arial" pitchFamily="34" charset="0"/>
              </a:rPr>
              <a:t>    </a:t>
            </a:r>
          </a:p>
          <a:p>
            <a:pPr>
              <a:buNone/>
            </a:pPr>
            <a:r>
              <a:rPr lang="cs-CZ" b="1" dirty="0" smtClean="0">
                <a:solidFill>
                  <a:srgbClr val="FF0000"/>
                </a:solidFill>
                <a:latin typeface="Arial" pitchFamily="34" charset="0"/>
                <a:cs typeface="Arial" pitchFamily="34" charset="0"/>
              </a:rPr>
              <a:t>    </a:t>
            </a:r>
            <a:r>
              <a:rPr lang="cs-CZ" dirty="0" smtClean="0">
                <a:latin typeface="Arial" pitchFamily="34" charset="0"/>
                <a:cs typeface="Arial" pitchFamily="34" charset="0"/>
              </a:rPr>
              <a:t>Napiš podstatná jména v 7. pádě č. mn.:</a:t>
            </a:r>
          </a:p>
          <a:p>
            <a:pPr>
              <a:buNone/>
            </a:pPr>
            <a:endParaRPr lang="cs-CZ" dirty="0" smtClean="0">
              <a:latin typeface="Arial" pitchFamily="34" charset="0"/>
              <a:cs typeface="Arial" pitchFamily="34" charset="0"/>
            </a:endParaRPr>
          </a:p>
          <a:p>
            <a:pPr>
              <a:buNone/>
            </a:pPr>
            <a:r>
              <a:rPr lang="cs-CZ" dirty="0" smtClean="0">
                <a:solidFill>
                  <a:srgbClr val="FF0000"/>
                </a:solidFill>
                <a:latin typeface="Arial" pitchFamily="34" charset="0"/>
                <a:cs typeface="Arial" pitchFamily="34" charset="0"/>
              </a:rPr>
              <a:t>    </a:t>
            </a:r>
            <a:r>
              <a:rPr lang="cs-CZ" dirty="0" smtClean="0">
                <a:latin typeface="Arial" pitchFamily="34" charset="0"/>
                <a:cs typeface="Arial" pitchFamily="34" charset="0"/>
              </a:rPr>
              <a:t>šelma, hlava, kobyla, vrána, houba, zima, stuha, třída, kniha, šiška, květina, svíčka</a:t>
            </a:r>
            <a:endParaRPr lang="cs-CZ" dirty="0" smtClean="0">
              <a:solidFill>
                <a:srgbClr val="FF0000"/>
              </a:solidFill>
              <a:latin typeface="Arial" pitchFamily="34" charset="0"/>
              <a:cs typeface="Arial" pitchFamily="34" charset="0"/>
            </a:endParaRPr>
          </a:p>
          <a:p>
            <a:pPr>
              <a:buNone/>
            </a:pPr>
            <a:endParaRPr lang="cs-CZ" b="1" dirty="0">
              <a:solidFill>
                <a:srgbClr val="FF0000"/>
              </a:solidFill>
              <a:latin typeface="Arial" pitchFamily="34" charset="0"/>
              <a:cs typeface="Arial" pitchFamily="34" charset="0"/>
            </a:endParaRP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20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4"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20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0"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20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6"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20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2"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dirty="0">
              <a:latin typeface="Arial" pitchFamily="34" charset="0"/>
              <a:cs typeface="Arial" pitchFamily="34" charset="0"/>
            </a:endParaRPr>
          </a:p>
        </p:txBody>
      </p:sp>
      <p:sp>
        <p:nvSpPr>
          <p:cNvPr id="3" name="Zástupný symbol pro obsah 2"/>
          <p:cNvSpPr>
            <a:spLocks noGrp="1"/>
          </p:cNvSpPr>
          <p:nvPr>
            <p:ph idx="1"/>
          </p:nvPr>
        </p:nvSpPr>
        <p:spPr/>
        <p:txBody>
          <a:bodyPr/>
          <a:lstStyle/>
          <a:p>
            <a:r>
              <a:rPr lang="cs-CZ" dirty="0" smtClean="0">
                <a:latin typeface="Arial" pitchFamily="34" charset="0"/>
                <a:cs typeface="Arial" pitchFamily="34" charset="0"/>
              </a:rPr>
              <a:t>Kontrola cvičení:</a:t>
            </a:r>
          </a:p>
          <a:p>
            <a:endParaRPr lang="cs-CZ" dirty="0" smtClean="0">
              <a:latin typeface="Arial" pitchFamily="34" charset="0"/>
              <a:cs typeface="Arial" pitchFamily="34" charset="0"/>
            </a:endParaRPr>
          </a:p>
          <a:p>
            <a:pPr>
              <a:buNone/>
            </a:pPr>
            <a:r>
              <a:rPr lang="cs-CZ" dirty="0" smtClean="0">
                <a:latin typeface="Arial" pitchFamily="34" charset="0"/>
                <a:cs typeface="Arial" pitchFamily="34" charset="0"/>
              </a:rPr>
              <a:t>	šelm</a:t>
            </a:r>
            <a:r>
              <a:rPr lang="cs-CZ" b="1" dirty="0" smtClean="0">
                <a:latin typeface="Arial" pitchFamily="34" charset="0"/>
                <a:cs typeface="Arial" pitchFamily="34" charset="0"/>
              </a:rPr>
              <a:t>ami</a:t>
            </a:r>
            <a:r>
              <a:rPr lang="cs-CZ" dirty="0" smtClean="0">
                <a:latin typeface="Arial" pitchFamily="34" charset="0"/>
                <a:cs typeface="Arial" pitchFamily="34" charset="0"/>
              </a:rPr>
              <a:t>, hlav</a:t>
            </a:r>
            <a:r>
              <a:rPr lang="cs-CZ" b="1" dirty="0" smtClean="0">
                <a:latin typeface="Arial" pitchFamily="34" charset="0"/>
                <a:cs typeface="Arial" pitchFamily="34" charset="0"/>
              </a:rPr>
              <a:t>ami</a:t>
            </a:r>
            <a:r>
              <a:rPr lang="cs-CZ" dirty="0" smtClean="0">
                <a:latin typeface="Arial" pitchFamily="34" charset="0"/>
                <a:cs typeface="Arial" pitchFamily="34" charset="0"/>
              </a:rPr>
              <a:t>, kobyl</a:t>
            </a:r>
            <a:r>
              <a:rPr lang="cs-CZ" b="1" dirty="0" smtClean="0">
                <a:latin typeface="Arial" pitchFamily="34" charset="0"/>
                <a:cs typeface="Arial" pitchFamily="34" charset="0"/>
              </a:rPr>
              <a:t>ami</a:t>
            </a:r>
            <a:r>
              <a:rPr lang="cs-CZ" dirty="0" smtClean="0">
                <a:latin typeface="Arial" pitchFamily="34" charset="0"/>
                <a:cs typeface="Arial" pitchFamily="34" charset="0"/>
              </a:rPr>
              <a:t>, vrán</a:t>
            </a:r>
            <a:r>
              <a:rPr lang="cs-CZ" b="1" dirty="0" smtClean="0">
                <a:latin typeface="Arial" pitchFamily="34" charset="0"/>
                <a:cs typeface="Arial" pitchFamily="34" charset="0"/>
              </a:rPr>
              <a:t>ami</a:t>
            </a:r>
            <a:r>
              <a:rPr lang="cs-CZ" dirty="0" smtClean="0">
                <a:latin typeface="Arial" pitchFamily="34" charset="0"/>
                <a:cs typeface="Arial" pitchFamily="34" charset="0"/>
              </a:rPr>
              <a:t>, houb</a:t>
            </a:r>
            <a:r>
              <a:rPr lang="cs-CZ" b="1" dirty="0" smtClean="0">
                <a:latin typeface="Arial" pitchFamily="34" charset="0"/>
                <a:cs typeface="Arial" pitchFamily="34" charset="0"/>
              </a:rPr>
              <a:t>ami</a:t>
            </a:r>
            <a:r>
              <a:rPr lang="cs-CZ" dirty="0" smtClean="0">
                <a:latin typeface="Arial" pitchFamily="34" charset="0"/>
                <a:cs typeface="Arial" pitchFamily="34" charset="0"/>
              </a:rPr>
              <a:t>, zim</a:t>
            </a:r>
            <a:r>
              <a:rPr lang="cs-CZ" b="1" dirty="0" smtClean="0">
                <a:latin typeface="Arial" pitchFamily="34" charset="0"/>
                <a:cs typeface="Arial" pitchFamily="34" charset="0"/>
              </a:rPr>
              <a:t>ami</a:t>
            </a:r>
            <a:r>
              <a:rPr lang="cs-CZ" dirty="0" smtClean="0">
                <a:latin typeface="Arial" pitchFamily="34" charset="0"/>
                <a:cs typeface="Arial" pitchFamily="34" charset="0"/>
              </a:rPr>
              <a:t>, stuh</a:t>
            </a:r>
            <a:r>
              <a:rPr lang="cs-CZ" b="1" dirty="0" smtClean="0">
                <a:latin typeface="Arial" pitchFamily="34" charset="0"/>
                <a:cs typeface="Arial" pitchFamily="34" charset="0"/>
              </a:rPr>
              <a:t>ami</a:t>
            </a:r>
            <a:r>
              <a:rPr lang="cs-CZ" dirty="0" smtClean="0">
                <a:latin typeface="Arial" pitchFamily="34" charset="0"/>
                <a:cs typeface="Arial" pitchFamily="34" charset="0"/>
              </a:rPr>
              <a:t>, tříd</a:t>
            </a:r>
            <a:r>
              <a:rPr lang="cs-CZ" b="1" dirty="0" smtClean="0">
                <a:latin typeface="Arial" pitchFamily="34" charset="0"/>
                <a:cs typeface="Arial" pitchFamily="34" charset="0"/>
              </a:rPr>
              <a:t>ami</a:t>
            </a:r>
            <a:r>
              <a:rPr lang="cs-CZ" dirty="0" smtClean="0">
                <a:latin typeface="Arial" pitchFamily="34" charset="0"/>
                <a:cs typeface="Arial" pitchFamily="34" charset="0"/>
              </a:rPr>
              <a:t>, </a:t>
            </a:r>
          </a:p>
          <a:p>
            <a:pPr>
              <a:buNone/>
            </a:pPr>
            <a:r>
              <a:rPr lang="cs-CZ" dirty="0" smtClean="0">
                <a:latin typeface="Arial" pitchFamily="34" charset="0"/>
                <a:cs typeface="Arial" pitchFamily="34" charset="0"/>
              </a:rPr>
              <a:t>    knih</a:t>
            </a:r>
            <a:r>
              <a:rPr lang="cs-CZ" b="1" dirty="0" smtClean="0">
                <a:latin typeface="Arial" pitchFamily="34" charset="0"/>
                <a:cs typeface="Arial" pitchFamily="34" charset="0"/>
              </a:rPr>
              <a:t>ami</a:t>
            </a:r>
            <a:r>
              <a:rPr lang="cs-CZ" dirty="0" smtClean="0">
                <a:latin typeface="Arial" pitchFamily="34" charset="0"/>
                <a:cs typeface="Arial" pitchFamily="34" charset="0"/>
              </a:rPr>
              <a:t>, šišk</a:t>
            </a:r>
            <a:r>
              <a:rPr lang="cs-CZ" b="1" dirty="0" smtClean="0">
                <a:latin typeface="Arial" pitchFamily="34" charset="0"/>
                <a:cs typeface="Arial" pitchFamily="34" charset="0"/>
              </a:rPr>
              <a:t>ami</a:t>
            </a:r>
            <a:r>
              <a:rPr lang="cs-CZ" dirty="0" smtClean="0">
                <a:latin typeface="Arial" pitchFamily="34" charset="0"/>
                <a:cs typeface="Arial" pitchFamily="34" charset="0"/>
              </a:rPr>
              <a:t>, květin</a:t>
            </a:r>
            <a:r>
              <a:rPr lang="cs-CZ" b="1" dirty="0" smtClean="0">
                <a:latin typeface="Arial" pitchFamily="34" charset="0"/>
                <a:cs typeface="Arial" pitchFamily="34" charset="0"/>
              </a:rPr>
              <a:t>ami</a:t>
            </a:r>
            <a:r>
              <a:rPr lang="cs-CZ" dirty="0" smtClean="0">
                <a:latin typeface="Arial" pitchFamily="34" charset="0"/>
                <a:cs typeface="Arial" pitchFamily="34" charset="0"/>
              </a:rPr>
              <a:t>, svíčk</a:t>
            </a:r>
            <a:r>
              <a:rPr lang="cs-CZ" b="1" dirty="0" smtClean="0">
                <a:latin typeface="Arial" pitchFamily="34" charset="0"/>
                <a:cs typeface="Arial" pitchFamily="34" charset="0"/>
              </a:rPr>
              <a:t>ami</a:t>
            </a:r>
            <a:r>
              <a:rPr lang="cs-CZ" dirty="0" smtClean="0">
                <a:latin typeface="Arial" pitchFamily="34" charset="0"/>
                <a:cs typeface="Arial" pitchFamily="34" charset="0"/>
              </a:rPr>
              <a:t> </a:t>
            </a:r>
          </a:p>
          <a:p>
            <a:pPr>
              <a:buNone/>
            </a:pPr>
            <a:endParaRPr lang="cs-CZ" dirty="0" smtClean="0">
              <a:latin typeface="Arial" pitchFamily="34" charset="0"/>
              <a:cs typeface="Arial" pitchFamily="34" charset="0"/>
            </a:endParaRPr>
          </a:p>
          <a:p>
            <a:pPr>
              <a:buNone/>
            </a:pPr>
            <a:r>
              <a:rPr lang="cs-CZ" dirty="0" smtClean="0">
                <a:latin typeface="Arial" pitchFamily="34" charset="0"/>
                <a:cs typeface="Arial" pitchFamily="34" charset="0"/>
              </a:rPr>
              <a:t>			  </a:t>
            </a:r>
            <a:r>
              <a:rPr lang="cs-CZ" sz="3600" dirty="0" smtClean="0">
                <a:solidFill>
                  <a:schemeClr val="accent1">
                    <a:lumMod val="60000"/>
                    <a:lumOff val="40000"/>
                  </a:schemeClr>
                </a:solidFill>
                <a:latin typeface="Arial" pitchFamily="34" charset="0"/>
                <a:cs typeface="Arial" pitchFamily="34" charset="0"/>
              </a:rPr>
              <a:t>JAKO ŽEN</a:t>
            </a:r>
            <a:r>
              <a:rPr lang="cs-CZ" sz="3600" b="1" u="sng" dirty="0" smtClean="0">
                <a:solidFill>
                  <a:schemeClr val="accent1">
                    <a:lumMod val="60000"/>
                    <a:lumOff val="40000"/>
                  </a:schemeClr>
                </a:solidFill>
                <a:latin typeface="Arial" pitchFamily="34" charset="0"/>
                <a:cs typeface="Arial" pitchFamily="34" charset="0"/>
              </a:rPr>
              <a:t>AMI</a:t>
            </a:r>
          </a:p>
          <a:p>
            <a:pPr>
              <a:buNone/>
            </a:pPr>
            <a:r>
              <a:rPr lang="cs-CZ" dirty="0" smtClean="0">
                <a:latin typeface="Arial" pitchFamily="34" charset="0"/>
                <a:cs typeface="Arial" pitchFamily="34" charset="0"/>
              </a:rPr>
              <a:t>	</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20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4"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20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0"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20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26"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20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2"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dirty="0">
              <a:latin typeface="Arial" pitchFamily="34" charset="0"/>
              <a:cs typeface="Arial" pitchFamily="34" charset="0"/>
            </a:endParaRPr>
          </a:p>
        </p:txBody>
      </p:sp>
      <p:sp>
        <p:nvSpPr>
          <p:cNvPr id="3" name="Zástupný symbol pro obsah 2"/>
          <p:cNvSpPr>
            <a:spLocks noGrp="1"/>
          </p:cNvSpPr>
          <p:nvPr>
            <p:ph idx="1"/>
          </p:nvPr>
        </p:nvSpPr>
        <p:spPr/>
        <p:txBody>
          <a:bodyPr>
            <a:normAutofit fontScale="77500" lnSpcReduction="20000"/>
          </a:bodyPr>
          <a:lstStyle/>
          <a:p>
            <a:r>
              <a:rPr lang="cs-CZ" dirty="0" smtClean="0">
                <a:latin typeface="Arial" pitchFamily="34" charset="0"/>
                <a:cs typeface="Arial" pitchFamily="34" charset="0"/>
              </a:rPr>
              <a:t>Zdroje:</a:t>
            </a:r>
          </a:p>
          <a:p>
            <a:pPr>
              <a:buNone/>
            </a:pPr>
            <a:endParaRPr lang="cs-CZ" dirty="0" smtClean="0">
              <a:latin typeface="Arial" pitchFamily="34" charset="0"/>
              <a:cs typeface="Arial" pitchFamily="34" charset="0"/>
            </a:endParaRPr>
          </a:p>
          <a:p>
            <a:pPr>
              <a:buNone/>
            </a:pPr>
            <a:r>
              <a:rPr lang="cs-CZ" dirty="0" smtClean="0">
                <a:latin typeface="Arial" pitchFamily="34" charset="0"/>
                <a:cs typeface="Arial" pitchFamily="34" charset="0"/>
              </a:rPr>
              <a:t>	</a:t>
            </a:r>
            <a:r>
              <a:rPr lang="cs-CZ" dirty="0" err="1" smtClean="0">
                <a:latin typeface="Arial" pitchFamily="34" charset="0"/>
                <a:cs typeface="Arial" pitchFamily="34" charset="0"/>
              </a:rPr>
              <a:t>Mikulenková</a:t>
            </a:r>
            <a:r>
              <a:rPr lang="cs-CZ" dirty="0" smtClean="0">
                <a:latin typeface="Arial" pitchFamily="34" charset="0"/>
                <a:cs typeface="Arial" pitchFamily="34" charset="0"/>
              </a:rPr>
              <a:t>, H.; </a:t>
            </a:r>
            <a:r>
              <a:rPr lang="cs-CZ" i="1" dirty="0" smtClean="0">
                <a:latin typeface="Arial" pitchFamily="34" charset="0"/>
                <a:cs typeface="Arial" pitchFamily="34" charset="0"/>
              </a:rPr>
              <a:t>Český jazyk 4 učebnice pro čtvrtý ročník</a:t>
            </a:r>
            <a:r>
              <a:rPr lang="cs-CZ" dirty="0" smtClean="0">
                <a:latin typeface="Arial" pitchFamily="34" charset="0"/>
                <a:cs typeface="Arial" pitchFamily="34" charset="0"/>
              </a:rPr>
              <a:t>, Olomouc, </a:t>
            </a:r>
            <a:r>
              <a:rPr lang="cs-CZ" dirty="0" err="1" smtClean="0">
                <a:latin typeface="Arial" pitchFamily="34" charset="0"/>
                <a:cs typeface="Arial" pitchFamily="34" charset="0"/>
              </a:rPr>
              <a:t>Prodos</a:t>
            </a:r>
            <a:r>
              <a:rPr lang="cs-CZ" dirty="0" smtClean="0">
                <a:latin typeface="Arial" pitchFamily="34" charset="0"/>
                <a:cs typeface="Arial" pitchFamily="34" charset="0"/>
              </a:rPr>
              <a:t> 2008, ISBN 978-80-7230-217-8</a:t>
            </a:r>
          </a:p>
          <a:p>
            <a:pPr>
              <a:buNone/>
            </a:pPr>
            <a:r>
              <a:rPr lang="cs-CZ" dirty="0" smtClean="0">
                <a:latin typeface="Arial" pitchFamily="34" charset="0"/>
                <a:cs typeface="Arial" pitchFamily="34" charset="0"/>
              </a:rPr>
              <a:t>	 </a:t>
            </a:r>
          </a:p>
          <a:p>
            <a:pPr>
              <a:buNone/>
            </a:pPr>
            <a:r>
              <a:rPr lang="cs-CZ" dirty="0" smtClean="0">
                <a:latin typeface="Arial" pitchFamily="34" charset="0"/>
                <a:cs typeface="Arial" pitchFamily="34" charset="0"/>
              </a:rPr>
              <a:t>	</a:t>
            </a:r>
          </a:p>
          <a:p>
            <a:pPr>
              <a:buNone/>
            </a:pPr>
            <a:r>
              <a:rPr lang="cs-CZ" dirty="0" smtClean="0">
                <a:latin typeface="Arial" pitchFamily="34" charset="0"/>
                <a:cs typeface="Arial" pitchFamily="34" charset="0"/>
                <a:hlinkClick r:id="rId3"/>
              </a:rPr>
              <a:t>http://t0.gstatic.com/</a:t>
            </a:r>
            <a:r>
              <a:rPr lang="cs-CZ" dirty="0" err="1" smtClean="0">
                <a:latin typeface="Arial" pitchFamily="34" charset="0"/>
                <a:cs typeface="Arial" pitchFamily="34" charset="0"/>
                <a:hlinkClick r:id="rId3"/>
              </a:rPr>
              <a:t>images</a:t>
            </a:r>
            <a:r>
              <a:rPr lang="cs-CZ" dirty="0" smtClean="0">
                <a:latin typeface="Arial" pitchFamily="34" charset="0"/>
                <a:cs typeface="Arial" pitchFamily="34" charset="0"/>
                <a:hlinkClick r:id="rId3"/>
              </a:rPr>
              <a:t>?q=</a:t>
            </a:r>
            <a:r>
              <a:rPr lang="cs-CZ" dirty="0" err="1" smtClean="0">
                <a:latin typeface="Arial" pitchFamily="34" charset="0"/>
                <a:cs typeface="Arial" pitchFamily="34" charset="0"/>
                <a:hlinkClick r:id="rId3"/>
              </a:rPr>
              <a:t>tbn</a:t>
            </a:r>
            <a:r>
              <a:rPr lang="cs-CZ" dirty="0" smtClean="0">
                <a:latin typeface="Arial" pitchFamily="34" charset="0"/>
                <a:cs typeface="Arial" pitchFamily="34" charset="0"/>
                <a:hlinkClick r:id="rId3"/>
              </a:rPr>
              <a:t>:ANd9GcQ6CGAi5gDblqOA0ORSwN1L5EX84hevS2k92anX91EBjg5Et96C3g</a:t>
            </a:r>
            <a:endParaRPr lang="cs-CZ" dirty="0" smtClean="0">
              <a:latin typeface="Arial" pitchFamily="34" charset="0"/>
              <a:cs typeface="Arial" pitchFamily="34" charset="0"/>
            </a:endParaRPr>
          </a:p>
          <a:p>
            <a:pPr>
              <a:buNone/>
            </a:pPr>
            <a:r>
              <a:rPr lang="cs-CZ" dirty="0" smtClean="0">
                <a:latin typeface="Arial" pitchFamily="34" charset="0"/>
                <a:cs typeface="Arial" pitchFamily="34" charset="0"/>
                <a:hlinkClick r:id="rId4"/>
              </a:rPr>
              <a:t>http://t3.gstatic.com/</a:t>
            </a:r>
            <a:r>
              <a:rPr lang="cs-CZ" dirty="0" err="1" smtClean="0">
                <a:latin typeface="Arial" pitchFamily="34" charset="0"/>
                <a:cs typeface="Arial" pitchFamily="34" charset="0"/>
                <a:hlinkClick r:id="rId4"/>
              </a:rPr>
              <a:t>images</a:t>
            </a:r>
            <a:r>
              <a:rPr lang="cs-CZ" dirty="0" smtClean="0">
                <a:latin typeface="Arial" pitchFamily="34" charset="0"/>
                <a:cs typeface="Arial" pitchFamily="34" charset="0"/>
                <a:hlinkClick r:id="rId4"/>
              </a:rPr>
              <a:t>?q=</a:t>
            </a:r>
            <a:r>
              <a:rPr lang="cs-CZ" dirty="0" err="1" smtClean="0">
                <a:latin typeface="Arial" pitchFamily="34" charset="0"/>
                <a:cs typeface="Arial" pitchFamily="34" charset="0"/>
                <a:hlinkClick r:id="rId4"/>
              </a:rPr>
              <a:t>tbn</a:t>
            </a:r>
            <a:r>
              <a:rPr lang="cs-CZ" dirty="0" smtClean="0">
                <a:latin typeface="Arial" pitchFamily="34" charset="0"/>
                <a:cs typeface="Arial" pitchFamily="34" charset="0"/>
                <a:hlinkClick r:id="rId4"/>
              </a:rPr>
              <a:t>:ANd9GcQxR3ihdVyAkA2gI_g81rvQQOGO6hJ_</a:t>
            </a:r>
            <a:r>
              <a:rPr lang="cs-CZ" dirty="0" err="1" smtClean="0">
                <a:latin typeface="Arial" pitchFamily="34" charset="0"/>
                <a:cs typeface="Arial" pitchFamily="34" charset="0"/>
                <a:hlinkClick r:id="rId4"/>
              </a:rPr>
              <a:t>SuMinDKKES</a:t>
            </a:r>
            <a:r>
              <a:rPr lang="cs-CZ" dirty="0" smtClean="0">
                <a:latin typeface="Arial" pitchFamily="34" charset="0"/>
                <a:cs typeface="Arial" pitchFamily="34" charset="0"/>
                <a:hlinkClick r:id="rId4"/>
              </a:rPr>
              <a:t>_4OM2iydtspg</a:t>
            </a: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smtClean="0">
              <a:latin typeface="Arial" pitchFamily="34" charset="0"/>
              <a:cs typeface="Arial" pitchFamily="34" charset="0"/>
            </a:endParaRPr>
          </a:p>
          <a:p>
            <a:pPr>
              <a:buNone/>
            </a:pPr>
            <a:endParaRPr lang="cs-CZ" dirty="0">
              <a:latin typeface="Arial" pitchFamily="34" charset="0"/>
              <a:cs typeface="Arial" pitchFamily="34" charset="0"/>
            </a:endParaRPr>
          </a:p>
        </p:txBody>
      </p:sp>
    </p:spTree>
  </p:cSld>
  <p:clrMapOvr>
    <a:masterClrMapping/>
  </p:clrMapOvr>
  <p:transition spd="slow">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t3.gstatic.com/images?q=tbn:ANd9GcQxR3ihdVyAkA2gI_g81rvQQOGO6hJ_SuMinDKKES_4OM2iydts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Nadpis 1"/>
          <p:cNvSpPr>
            <a:spLocks noGrp="1"/>
          </p:cNvSpPr>
          <p:nvPr>
            <p:ph type="title"/>
          </p:nvPr>
        </p:nvSpPr>
        <p:spPr/>
        <p:txBody>
          <a:bodyPr>
            <a:normAutofit/>
          </a:bodyPr>
          <a:lstStyle/>
          <a:p>
            <a:pPr algn="ctr"/>
            <a:r>
              <a:rPr lang="cs-CZ" sz="3000" b="1" dirty="0" smtClean="0">
                <a:latin typeface="Arial" pitchFamily="34" charset="0"/>
                <a:cs typeface="Arial" pitchFamily="34" charset="0"/>
              </a:rPr>
              <a:t>PODSTATNÁ JMÉNA RODU ŽENSKÉHO</a:t>
            </a:r>
            <a:endParaRPr lang="cs-CZ" sz="3000" dirty="0">
              <a:latin typeface="Arial" pitchFamily="34" charset="0"/>
              <a:cs typeface="Arial" pitchFamily="34" charset="0"/>
            </a:endParaRPr>
          </a:p>
        </p:txBody>
      </p:sp>
      <p:sp>
        <p:nvSpPr>
          <p:cNvPr id="3" name="Zástupný symbol pro obsah 2"/>
          <p:cNvSpPr>
            <a:spLocks noGrp="1"/>
          </p:cNvSpPr>
          <p:nvPr>
            <p:ph idx="1"/>
          </p:nvPr>
        </p:nvSpPr>
        <p:spPr/>
        <p:txBody>
          <a:bodyPr>
            <a:normAutofit fontScale="92500" lnSpcReduction="20000"/>
          </a:bodyPr>
          <a:lstStyle/>
          <a:p>
            <a:r>
              <a:rPr lang="cs-CZ" dirty="0" smtClean="0">
                <a:latin typeface="Arial" pitchFamily="34" charset="0"/>
                <a:cs typeface="Arial" pitchFamily="34" charset="0"/>
              </a:rPr>
              <a:t>Metodika:</a:t>
            </a:r>
          </a:p>
          <a:p>
            <a:endParaRPr lang="cs-CZ" dirty="0" smtClean="0">
              <a:latin typeface="Arial" pitchFamily="34" charset="0"/>
              <a:cs typeface="Arial" pitchFamily="34" charset="0"/>
            </a:endParaRPr>
          </a:p>
          <a:p>
            <a:r>
              <a:rPr lang="cs-CZ" dirty="0" smtClean="0">
                <a:latin typeface="Arial" pitchFamily="34" charset="0"/>
                <a:cs typeface="Arial" pitchFamily="34" charset="0"/>
              </a:rPr>
              <a:t>Pomocí tohoto materiálu si připomeneme Adventní čas.</a:t>
            </a:r>
          </a:p>
          <a:p>
            <a:r>
              <a:rPr lang="cs-CZ" dirty="0" smtClean="0">
                <a:latin typeface="Arial" pitchFamily="34" charset="0"/>
                <a:cs typeface="Arial" pitchFamily="34" charset="0"/>
              </a:rPr>
              <a:t>Žáci si procvičí učivo o podstatných jménech rodu ženského.</a:t>
            </a:r>
          </a:p>
          <a:p>
            <a:r>
              <a:rPr lang="cs-CZ" dirty="0" smtClean="0">
                <a:latin typeface="Arial" pitchFamily="34" charset="0"/>
                <a:cs typeface="Arial" pitchFamily="34" charset="0"/>
              </a:rPr>
              <a:t>Materiál využijeme ještě i další den v hodině slohové výchovy, kdy necháme žáky vypravovat o Adventu.</a:t>
            </a:r>
          </a:p>
          <a:p>
            <a:r>
              <a:rPr lang="cs-CZ" dirty="0" smtClean="0">
                <a:latin typeface="Arial" pitchFamily="34" charset="0"/>
                <a:cs typeface="Arial" pitchFamily="34" charset="0"/>
              </a:rPr>
              <a:t>Společně si budeme povídat o významu Adventu a očekávání Vánoc.</a:t>
            </a:r>
          </a:p>
          <a:p>
            <a:pPr>
              <a:buNone/>
            </a:pPr>
            <a:endParaRPr lang="cs-CZ" dirty="0" smtClean="0">
              <a:latin typeface="Arial" pitchFamily="34" charset="0"/>
              <a:cs typeface="Arial" pitchFamily="34" charset="0"/>
            </a:endParaRPr>
          </a:p>
        </p:txBody>
      </p:sp>
    </p:spTree>
  </p:cSld>
  <p:clrMapOvr>
    <a:masterClrMapping/>
  </p:clrMapOvr>
  <p:transition spd="slow">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315</TotalTime>
  <Words>260</Words>
  <Application>Microsoft Office PowerPoint</Application>
  <PresentationFormat>Předvádění na obrazovce (4:3)</PresentationFormat>
  <Paragraphs>94</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Talent</vt:lpstr>
      <vt:lpstr>Snímek 1</vt:lpstr>
      <vt:lpstr>PODSTATNÁ JMÉNA RODU ŽENSKÉHO</vt:lpstr>
      <vt:lpstr>PODSTATNÁ JMÉNA RODU ŽENSKÉHO</vt:lpstr>
      <vt:lpstr>PODSTATNÁ JMÉNA RODU ŽENSKÉHO</vt:lpstr>
      <vt:lpstr>PODSTATNÁ JMÉNA RODU ŽENSKÉHO</vt:lpstr>
      <vt:lpstr>PODSTATNÁ JMÉNA RODU ŽENSKÉHO</vt:lpstr>
      <vt:lpstr> PODSTATNÁ JMÉNA RODU ŽENSKÉHO </vt:lpstr>
      <vt:lpstr>PODSTATNÁ JMÉNA RODU ŽENSKÉHO</vt:lpstr>
      <vt:lpstr>PODSTATNÁ JMÉNA RODU ŽENSKÉHO</vt:lpstr>
      <vt:lpstr>PODSTATNÁ JMÉNA RODU ŽENSKÉHO</vt:lpstr>
    </vt:vector>
  </TitlesOfParts>
  <Company>Název společnosti</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Vaše jméno</dc:creator>
  <cp:lastModifiedBy>Jan Táborský</cp:lastModifiedBy>
  <cp:revision>39</cp:revision>
  <dcterms:created xsi:type="dcterms:W3CDTF">2012-05-25T14:43:39Z</dcterms:created>
  <dcterms:modified xsi:type="dcterms:W3CDTF">2012-12-18T14:13:23Z</dcterms:modified>
</cp:coreProperties>
</file>