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4" r:id="rId7"/>
    <p:sldId id="265" r:id="rId8"/>
    <p:sldId id="266" r:id="rId9"/>
    <p:sldId id="263" r:id="rId10"/>
    <p:sldId id="267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E6826-15FA-4972-829B-4AACE4CB765B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2CA47-6D4E-4D51-A360-ECA7837AAE4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Soubor:Flag_of_the_Czech_Republic.svg&amp;page=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/index.php?title=Soubor:Flag_of_the_Czech_Republic.svg&amp;page=1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/index.php?title=Soubor:Flag_of_the_Czech_Republic.svg&amp;page=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/index.php?title=Soubor:Flag_of_the_Czech_Republic.svg&amp;page=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Tomas_Bat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://cs.wikipedia.org/w/index.php?title=Soubor:Flag_of_the_Czech_Republic.svg&amp;page=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/index.php?title=Soubor:Flag_of_the_Czech_Republic.svg&amp;page=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/index.php?title=Soubor:Flag_of_the_Czech_Republic.svg&amp;page=1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/index.php?title=Soubor:Flag_of_the_Czech_Republic.svg&amp;page=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/index.php?title=Soubor:Flag_of_the_Czech_Republic.svg&amp;page=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a/ac/Bata_Shoes_store%2C_Wenceslas_Square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omas_Bata.jpg" TargetMode="External"/><Relationship Id="rId2" Type="http://schemas.openxmlformats.org/officeDocument/2006/relationships/hyperlink" Target="http://cs.wikipedia.org/w/index.php?title=Soubor:Flag_of_the_Czech_Republic.svg&amp;page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//commons.wikimedia.org/wiki/User:BrokenSphe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43108" y="500042"/>
            <a:ext cx="4572000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D.9.A.04_vznik_CSR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19.10.2012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devátý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SPOLEČNOST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Předmět:DĚJEPIS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VZNIK ČSR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>
                <a:latin typeface="Calibri" pitchFamily="34" charset="0"/>
              </a:rPr>
              <a:t>Název projektu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: </a:t>
            </a:r>
            <a:r>
              <a:rPr lang="cs-CZ" b="1" dirty="0" smtClean="0">
                <a:solidFill>
                  <a:srgbClr val="FF0000"/>
                </a:solidFill>
                <a:latin typeface="Calibri" pitchFamily="34" charset="0"/>
              </a:rPr>
              <a:t>PRIMA ŠKOLA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214678" y="4500570"/>
            <a:ext cx="1962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Calibri" pitchFamily="34" charset="0"/>
              </a:rPr>
              <a:t>VZNIK ČSR</a:t>
            </a:r>
            <a:endParaRPr lang="cs-CZ" sz="32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5429264"/>
            <a:ext cx="4292600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http://upload.wikimedia.org/wikipedia/commons/thumb/c/cb/Flag_of_the_Czech_Republic.svg/220px-Flag_of_the_Czech_Republic.svg.pn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428604"/>
            <a:ext cx="2095500" cy="14001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chemeClr val="accent3"/>
                </a:solidFill>
                <a:latin typeface="+mj-lt"/>
              </a:rPr>
              <a:t>Dějepis 9.ročník</a:t>
            </a:r>
          </a:p>
          <a:p>
            <a:r>
              <a:rPr lang="cs-CZ" b="1" i="1" dirty="0" smtClean="0">
                <a:solidFill>
                  <a:schemeClr val="accent3"/>
                </a:solidFill>
                <a:latin typeface="+mj-lt"/>
              </a:rPr>
              <a:t>Práce s textem</a:t>
            </a:r>
          </a:p>
          <a:p>
            <a:r>
              <a:rPr lang="cs-CZ" b="1" i="1" dirty="0" smtClean="0">
                <a:solidFill>
                  <a:schemeClr val="accent3"/>
                </a:solidFill>
                <a:latin typeface="+mj-lt"/>
              </a:rPr>
              <a:t>Uvádění výrazů do souvislostí</a:t>
            </a:r>
          </a:p>
          <a:p>
            <a:r>
              <a:rPr lang="cs-CZ" b="1" i="1" dirty="0" smtClean="0">
                <a:solidFill>
                  <a:schemeClr val="accent3"/>
                </a:solidFill>
                <a:latin typeface="+mj-lt"/>
              </a:rPr>
              <a:t>Zkvalitňování čtenářské gramotnosti</a:t>
            </a:r>
          </a:p>
          <a:p>
            <a:pPr>
              <a:buNone/>
            </a:pPr>
            <a:endParaRPr lang="cs-CZ" dirty="0">
              <a:solidFill>
                <a:schemeClr val="accent3"/>
              </a:solidFill>
              <a:latin typeface="+mj-lt"/>
            </a:endParaRPr>
          </a:p>
        </p:txBody>
      </p:sp>
      <p:pic>
        <p:nvPicPr>
          <p:cNvPr id="5" name="Picture 2" descr="http://upload.wikimedia.org/wikipedia/commons/thumb/c/cb/Flag_of_the_Czech_Republic.svg/220px-Flag_of_the_Czech_Republic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428604"/>
            <a:ext cx="2095500" cy="14001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i="1" u="sng" dirty="0" smtClean="0">
                <a:solidFill>
                  <a:schemeClr val="accent3"/>
                </a:solidFill>
                <a:latin typeface="+mj-lt"/>
              </a:rPr>
              <a:t>NAJDĚTE V TEXTU CHYBY A OPRAVTE JE.</a:t>
            </a:r>
          </a:p>
          <a:p>
            <a:endParaRPr lang="cs-CZ" sz="2000" b="1" i="1" dirty="0">
              <a:solidFill>
                <a:schemeClr val="accent3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accent3"/>
                </a:solidFill>
                <a:latin typeface="+mj-lt"/>
              </a:rPr>
              <a:t>Samostatný stát ČSR byl vyhlášen 29.10.1918.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accent3"/>
                </a:solidFill>
                <a:latin typeface="+mj-lt"/>
              </a:rPr>
              <a:t>Prvním československým presidentem byl Edvard  Beneš.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accent3"/>
                </a:solidFill>
                <a:latin typeface="+mj-lt"/>
              </a:rPr>
              <a:t>Slovensko bylo připojeno k Maďarsku.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accent3"/>
                </a:solidFill>
                <a:latin typeface="+mj-lt"/>
              </a:rPr>
              <a:t>Východní částí ČSR se stala Podkarpatská Rus.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accent3"/>
                </a:solidFill>
                <a:latin typeface="+mj-lt"/>
              </a:rPr>
              <a:t>Úřední řečí byla čeština a němčina.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accent3"/>
                </a:solidFill>
                <a:latin typeface="+mj-lt"/>
              </a:rPr>
              <a:t>ČSR uznávala židovskou národnost.</a:t>
            </a:r>
          </a:p>
          <a:p>
            <a:pPr marL="457200" indent="-457200">
              <a:buFont typeface="+mj-lt"/>
              <a:buAutoNum type="arabicPeriod"/>
            </a:pPr>
            <a:endParaRPr lang="cs-CZ" sz="2800" b="1" i="1" dirty="0">
              <a:solidFill>
                <a:schemeClr val="accent3"/>
              </a:solidFill>
              <a:latin typeface="+mj-lt"/>
            </a:endParaRPr>
          </a:p>
        </p:txBody>
      </p:sp>
      <p:pic>
        <p:nvPicPr>
          <p:cNvPr id="4" name="Picture 2" descr="http://upload.wikimedia.org/wikipedia/commons/thumb/c/cb/Flag_of_the_Czech_Republic.svg/220px-Flag_of_the_Czech_Republic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428604"/>
            <a:ext cx="2095500" cy="14001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b="1" i="1" dirty="0" smtClean="0">
                <a:solidFill>
                  <a:schemeClr val="accent3"/>
                </a:solidFill>
                <a:latin typeface="+mj-lt"/>
              </a:rPr>
              <a:t>28.10.1918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i="1" dirty="0" err="1" smtClean="0">
                <a:solidFill>
                  <a:schemeClr val="accent3"/>
                </a:solidFill>
                <a:latin typeface="+mj-lt"/>
              </a:rPr>
              <a:t>T.G.Masaryk</a:t>
            </a:r>
            <a:endParaRPr lang="cs-CZ" b="1" i="1" dirty="0" smtClean="0">
              <a:solidFill>
                <a:schemeClr val="accent3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b="1" i="1" dirty="0" smtClean="0">
                <a:solidFill>
                  <a:schemeClr val="accent3"/>
                </a:solidFill>
                <a:latin typeface="+mj-lt"/>
              </a:rPr>
              <a:t>K Čechám a Moravě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i="1" dirty="0" smtClean="0">
                <a:solidFill>
                  <a:schemeClr val="accent3"/>
                </a:solidFill>
                <a:latin typeface="+mj-lt"/>
              </a:rPr>
              <a:t>Není chyba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i="1" dirty="0" smtClean="0">
                <a:solidFill>
                  <a:schemeClr val="accent3"/>
                </a:solidFill>
                <a:latin typeface="+mj-lt"/>
              </a:rPr>
              <a:t>Čeština a slovenština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i="1" dirty="0" smtClean="0">
                <a:solidFill>
                  <a:schemeClr val="accent3"/>
                </a:solidFill>
                <a:latin typeface="+mj-lt"/>
              </a:rPr>
              <a:t>Není chyba</a:t>
            </a:r>
            <a:endParaRPr lang="cs-CZ" b="1" i="1" dirty="0">
              <a:solidFill>
                <a:schemeClr val="accent3"/>
              </a:solidFill>
              <a:latin typeface="+mj-lt"/>
            </a:endParaRPr>
          </a:p>
        </p:txBody>
      </p:sp>
      <p:pic>
        <p:nvPicPr>
          <p:cNvPr id="4" name="Picture 2" descr="http://upload.wikimedia.org/wikipedia/commons/thumb/c/cb/Flag_of_the_Czech_Republic.svg/220px-Flag_of_the_Czech_Republic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428604"/>
            <a:ext cx="2095500" cy="14001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714412" y="357166"/>
            <a:ext cx="8229600" cy="1143000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ZAOSTŘENO NA OSOBNOSTI</a:t>
            </a:r>
            <a:endParaRPr lang="cs-CZ" dirty="0"/>
          </a:p>
        </p:txBody>
      </p:sp>
      <p:pic>
        <p:nvPicPr>
          <p:cNvPr id="17410" name="Picture 2" descr="http://upload.wikimedia.org/wikipedia/commons/thumb/c/c9/Tomas_Bata.jpg/220px-Tomas_Bat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b="15925"/>
          <a:stretch>
            <a:fillRect/>
          </a:stretch>
        </p:blipFill>
        <p:spPr bwMode="auto">
          <a:xfrm>
            <a:off x="2857488" y="1428736"/>
            <a:ext cx="3025610" cy="4116159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571868" y="5643578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+mj-lt"/>
              </a:rPr>
              <a:t>TOMÁŠ BAŤA</a:t>
            </a:r>
            <a:endParaRPr lang="cs-CZ" b="1" dirty="0">
              <a:latin typeface="+mj-lt"/>
            </a:endParaRPr>
          </a:p>
        </p:txBody>
      </p:sp>
      <p:pic>
        <p:nvPicPr>
          <p:cNvPr id="10" name="Picture 2" descr="http://upload.wikimedia.org/wikipedia/commons/thumb/c/cb/Flag_of_the_Czech_Republic.svg/220px-Flag_of_the_Czech_Republic.svg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428604"/>
            <a:ext cx="2095500" cy="14001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sz="2000" b="1" dirty="0" smtClean="0">
              <a:solidFill>
                <a:schemeClr val="accent3"/>
              </a:solidFill>
              <a:latin typeface="+mj-lt"/>
            </a:endParaRPr>
          </a:p>
          <a:p>
            <a:r>
              <a:rPr lang="cs-CZ" sz="2000" b="1" dirty="0" smtClean="0">
                <a:solidFill>
                  <a:schemeClr val="accent3"/>
                </a:solidFill>
                <a:latin typeface="+mj-lt"/>
              </a:rPr>
              <a:t>MUŽ </a:t>
            </a:r>
            <a:r>
              <a:rPr lang="cs-CZ" sz="2000" b="1" dirty="0">
                <a:solidFill>
                  <a:schemeClr val="accent3"/>
                </a:solidFill>
                <a:latin typeface="+mj-lt"/>
              </a:rPr>
              <a:t>NA PŘEDCHOZÍM SNÍMKU BYL VÝZNAMNOU OSOBNOSTÍ NOVÉ ČSR </a:t>
            </a:r>
            <a:r>
              <a:rPr lang="cs-CZ" sz="2000" b="1" dirty="0" smtClean="0">
                <a:solidFill>
                  <a:schemeClr val="accent3"/>
                </a:solidFill>
                <a:latin typeface="+mj-lt"/>
              </a:rPr>
              <a:t>A VÝSLEDKY  </a:t>
            </a:r>
            <a:r>
              <a:rPr lang="cs-CZ" sz="2000" b="1" dirty="0">
                <a:solidFill>
                  <a:schemeClr val="accent3"/>
                </a:solidFill>
                <a:latin typeface="+mj-lt"/>
              </a:rPr>
              <a:t>JEHO PŮSOBENÍ </a:t>
            </a:r>
            <a:r>
              <a:rPr lang="cs-CZ" sz="2000" b="1" dirty="0" smtClean="0">
                <a:solidFill>
                  <a:schemeClr val="accent3"/>
                </a:solidFill>
                <a:latin typeface="+mj-lt"/>
              </a:rPr>
              <a:t>PŘESAHUJÍ </a:t>
            </a:r>
            <a:r>
              <a:rPr lang="cs-CZ" sz="2000" b="1" dirty="0">
                <a:solidFill>
                  <a:schemeClr val="accent3"/>
                </a:solidFill>
                <a:latin typeface="+mj-lt"/>
              </a:rPr>
              <a:t>DO DNEŠNÍ DOBY. CO O NĚM VÍTE</a:t>
            </a:r>
            <a:r>
              <a:rPr lang="cs-CZ" sz="2000" b="1" dirty="0" smtClean="0">
                <a:solidFill>
                  <a:schemeClr val="accent3"/>
                </a:solidFill>
                <a:latin typeface="+mj-lt"/>
              </a:rPr>
              <a:t>?</a:t>
            </a:r>
          </a:p>
          <a:p>
            <a:endParaRPr lang="cs-CZ" sz="2000" b="1" dirty="0">
              <a:solidFill>
                <a:schemeClr val="accent3"/>
              </a:solidFill>
              <a:latin typeface="+mj-lt"/>
            </a:endParaRPr>
          </a:p>
          <a:p>
            <a:pPr marL="457200" indent="-457200"/>
            <a:r>
              <a:rPr lang="cs-CZ" b="1" i="1" u="sng" dirty="0" smtClean="0">
                <a:solidFill>
                  <a:srgbClr val="FF0000"/>
                </a:solidFill>
                <a:latin typeface="+mj-lt"/>
              </a:rPr>
              <a:t>Byl to:     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latin typeface="+mj-lt"/>
              </a:rPr>
              <a:t>Podnikatel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latin typeface="+mj-lt"/>
              </a:rPr>
              <a:t>Politik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latin typeface="+mj-lt"/>
              </a:rPr>
              <a:t>Umělec</a:t>
            </a:r>
          </a:p>
          <a:p>
            <a:pPr marL="514350" indent="-514350">
              <a:buNone/>
            </a:pPr>
            <a:endParaRPr lang="cs-CZ" b="1" i="1" dirty="0" smtClean="0">
              <a:latin typeface="+mj-lt"/>
            </a:endParaRPr>
          </a:p>
          <a:p>
            <a:pPr marL="514350" indent="-514350">
              <a:buNone/>
            </a:pPr>
            <a:r>
              <a:rPr lang="cs-CZ" b="1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cs-CZ" b="1" i="1" dirty="0" smtClean="0">
                <a:solidFill>
                  <a:srgbClr val="FF0000"/>
                </a:solidFill>
                <a:latin typeface="+mj-lt"/>
              </a:rPr>
              <a:t>     a)</a:t>
            </a:r>
          </a:p>
          <a:p>
            <a:pPr marL="457200" indent="-457200">
              <a:buNone/>
            </a:pPr>
            <a:endParaRPr lang="cs-CZ" sz="2000" b="1" i="1" dirty="0">
              <a:latin typeface="+mj-lt"/>
            </a:endParaRPr>
          </a:p>
        </p:txBody>
      </p:sp>
      <p:pic>
        <p:nvPicPr>
          <p:cNvPr id="9" name="Picture 2" descr="http://upload.wikimedia.org/wikipedia/commons/thumb/c/cb/Flag_of_the_Czech_Republic.svg/220px-Flag_of_the_Czech_Republic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214290"/>
            <a:ext cx="2095500" cy="14001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cs-CZ" b="1" i="1" u="sng" dirty="0" smtClean="0">
                <a:solidFill>
                  <a:srgbClr val="FF0000"/>
                </a:solidFill>
                <a:latin typeface="+mj-lt"/>
              </a:rPr>
              <a:t>Vlastnil továrnu: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latin typeface="+mj-lt"/>
              </a:rPr>
              <a:t>Na oděvy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latin typeface="+mj-lt"/>
              </a:rPr>
              <a:t>Na obuv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latin typeface="+mj-lt"/>
              </a:rPr>
              <a:t>Na automobily</a:t>
            </a:r>
          </a:p>
          <a:p>
            <a:pPr marL="514350" indent="-514350">
              <a:buFont typeface="+mj-lt"/>
              <a:buAutoNum type="alphaLcParenR"/>
            </a:pPr>
            <a:endParaRPr lang="cs-CZ" b="1" i="1" dirty="0">
              <a:latin typeface="+mj-lt"/>
            </a:endParaRPr>
          </a:p>
          <a:p>
            <a:pPr marL="514350" indent="-514350">
              <a:buNone/>
            </a:pPr>
            <a:r>
              <a:rPr lang="cs-CZ" b="1" i="1" dirty="0" smtClean="0">
                <a:solidFill>
                  <a:srgbClr val="FF0000"/>
                </a:solidFill>
                <a:latin typeface="+mj-lt"/>
              </a:rPr>
              <a:t>         b)</a:t>
            </a:r>
          </a:p>
          <a:p>
            <a:pPr marL="514350" indent="-514350">
              <a:buNone/>
            </a:pPr>
            <a:endParaRPr lang="cs-CZ" b="1" i="1" dirty="0">
              <a:latin typeface="+mj-lt"/>
            </a:endParaRPr>
          </a:p>
          <a:p>
            <a:pPr marL="514350" indent="-514350">
              <a:buNone/>
            </a:pPr>
            <a:endParaRPr lang="cs-CZ" b="1" i="1" dirty="0">
              <a:latin typeface="+mj-lt"/>
            </a:endParaRPr>
          </a:p>
        </p:txBody>
      </p:sp>
      <p:pic>
        <p:nvPicPr>
          <p:cNvPr id="4" name="Picture 2" descr="http://upload.wikimedia.org/wikipedia/commons/thumb/c/cb/Flag_of_the_Czech_Republic.svg/220px-Flag_of_the_Czech_Republic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214290"/>
            <a:ext cx="2095500" cy="14001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rgbClr val="FF0000"/>
                </a:solidFill>
                <a:latin typeface="+mj-lt"/>
              </a:rPr>
              <a:t>Jeho největší továrna byla: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latin typeface="+mj-lt"/>
              </a:rPr>
              <a:t>Ve Zlíně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latin typeface="+mj-lt"/>
              </a:rPr>
              <a:t>V Brně 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latin typeface="+mj-lt"/>
              </a:rPr>
              <a:t>V Ostravě</a:t>
            </a:r>
          </a:p>
          <a:p>
            <a:pPr marL="514350" indent="-514350">
              <a:buFont typeface="+mj-lt"/>
              <a:buAutoNum type="alphaLcParenR"/>
            </a:pPr>
            <a:endParaRPr lang="cs-CZ" b="1" i="1" dirty="0">
              <a:latin typeface="+mj-lt"/>
            </a:endParaRPr>
          </a:p>
          <a:p>
            <a:pPr marL="514350" indent="-514350">
              <a:buNone/>
            </a:pPr>
            <a:r>
              <a:rPr lang="cs-CZ" b="1" i="1" dirty="0" smtClean="0">
                <a:latin typeface="+mj-lt"/>
              </a:rPr>
              <a:t>        </a:t>
            </a:r>
            <a:r>
              <a:rPr lang="cs-CZ" b="1" i="1" dirty="0" smtClean="0">
                <a:solidFill>
                  <a:srgbClr val="FF0000"/>
                </a:solidFill>
                <a:latin typeface="+mj-lt"/>
              </a:rPr>
              <a:t>a)</a:t>
            </a:r>
            <a:endParaRPr lang="cs-CZ" b="1" i="1" dirty="0" smtClean="0">
              <a:latin typeface="+mj-lt"/>
            </a:endParaRPr>
          </a:p>
          <a:p>
            <a:pPr marL="514350" indent="-514350">
              <a:buNone/>
            </a:pPr>
            <a:r>
              <a:rPr lang="cs-CZ" b="1" i="1" dirty="0" smtClean="0">
                <a:latin typeface="+mj-lt"/>
              </a:rPr>
              <a:t>           </a:t>
            </a:r>
            <a:endParaRPr lang="cs-CZ" b="1" i="1" dirty="0">
              <a:latin typeface="+mj-lt"/>
            </a:endParaRPr>
          </a:p>
        </p:txBody>
      </p:sp>
      <p:pic>
        <p:nvPicPr>
          <p:cNvPr id="4" name="Picture 2" descr="http://upload.wikimedia.org/wikipedia/commons/thumb/c/cb/Flag_of_the_Czech_Republic.svg/220px-Flag_of_the_Czech_Republic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214290"/>
            <a:ext cx="2095500" cy="14001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rgbClr val="FF0000"/>
                </a:solidFill>
                <a:latin typeface="+mj-lt"/>
              </a:rPr>
              <a:t>Za vlády komunistů se toto město nazývalo: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err="1" smtClean="0">
                <a:latin typeface="+mj-lt"/>
              </a:rPr>
              <a:t>Leninov</a:t>
            </a:r>
            <a:endParaRPr lang="cs-CZ" b="1" i="1" dirty="0" smtClean="0">
              <a:latin typeface="+mj-lt"/>
            </a:endParaRPr>
          </a:p>
          <a:p>
            <a:pPr marL="514350" indent="-514350">
              <a:buFont typeface="+mj-lt"/>
              <a:buAutoNum type="alphaLcParenR"/>
            </a:pPr>
            <a:r>
              <a:rPr lang="cs-CZ" b="1" i="1" dirty="0" err="1" smtClean="0">
                <a:latin typeface="+mj-lt"/>
              </a:rPr>
              <a:t>Stalinov</a:t>
            </a:r>
            <a:endParaRPr lang="cs-CZ" b="1" i="1" dirty="0" smtClean="0">
              <a:latin typeface="+mj-lt"/>
            </a:endParaRPr>
          </a:p>
          <a:p>
            <a:pPr marL="514350" indent="-514350">
              <a:buFont typeface="+mj-lt"/>
              <a:buAutoNum type="alphaLcParenR"/>
            </a:pPr>
            <a:r>
              <a:rPr lang="cs-CZ" b="1" i="1" dirty="0" err="1" smtClean="0">
                <a:latin typeface="+mj-lt"/>
              </a:rPr>
              <a:t>Gottwaldov</a:t>
            </a:r>
            <a:endParaRPr lang="cs-CZ" b="1" i="1" dirty="0" smtClean="0">
              <a:latin typeface="+mj-lt"/>
            </a:endParaRPr>
          </a:p>
          <a:p>
            <a:pPr marL="514350" indent="-514350">
              <a:buNone/>
            </a:pPr>
            <a:endParaRPr lang="cs-CZ" b="1" i="1" dirty="0">
              <a:latin typeface="+mj-lt"/>
            </a:endParaRPr>
          </a:p>
          <a:p>
            <a:pPr marL="514350" indent="-514350">
              <a:buNone/>
            </a:pPr>
            <a:r>
              <a:rPr lang="cs-CZ" b="1" i="1" dirty="0" smtClean="0">
                <a:latin typeface="+mj-lt"/>
              </a:rPr>
              <a:t>           </a:t>
            </a:r>
            <a:r>
              <a:rPr lang="cs-CZ" b="1" i="1" dirty="0" smtClean="0">
                <a:solidFill>
                  <a:srgbClr val="FF0000"/>
                </a:solidFill>
                <a:latin typeface="+mj-lt"/>
              </a:rPr>
              <a:t>c)</a:t>
            </a:r>
            <a:endParaRPr lang="cs-CZ" b="1" i="1" dirty="0">
              <a:latin typeface="+mj-lt"/>
            </a:endParaRPr>
          </a:p>
        </p:txBody>
      </p:sp>
      <p:pic>
        <p:nvPicPr>
          <p:cNvPr id="9" name="Picture 2" descr="http://upload.wikimedia.org/wikipedia/commons/thumb/c/cb/Flag_of_the_Czech_Republic.svg/220px-Flag_of_the_Czech_Republic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214290"/>
            <a:ext cx="2095500" cy="1400175"/>
          </a:xfrm>
          <a:prstGeom prst="rect">
            <a:avLst/>
          </a:prstGeom>
          <a:noFill/>
        </p:spPr>
      </p:pic>
      <p:pic>
        <p:nvPicPr>
          <p:cNvPr id="10" name="Picture 2" descr="Soubor:Bata Shoes store, Wenceslas Square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2571744"/>
            <a:ext cx="4752000" cy="3564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+mj-lt"/>
              </a:rPr>
              <a:t>DUM lze využít v závěrečné části hodiny jako opakování k tématu Vznik ČSR</a:t>
            </a:r>
          </a:p>
          <a:p>
            <a:r>
              <a:rPr lang="cs-CZ" sz="2400" dirty="0" smtClean="0">
                <a:latin typeface="+mj-lt"/>
              </a:rPr>
              <a:t>Úspěšné řešitele jak prvního, tak i druhého úkolu odměníme dle vlastních klasifikačních kritérií</a:t>
            </a:r>
          </a:p>
          <a:p>
            <a:r>
              <a:rPr lang="cs-CZ" sz="2400" dirty="0" smtClean="0">
                <a:latin typeface="+mj-lt"/>
              </a:rPr>
              <a:t>Na příští hodinu mohou žáci připravit referát či prezentaci o Tomáši Baťovi</a:t>
            </a:r>
          </a:p>
          <a:p>
            <a:r>
              <a:rPr lang="cs-CZ" sz="2400" b="1" u="sng" dirty="0" smtClean="0">
                <a:latin typeface="+mj-lt"/>
              </a:rPr>
              <a:t>Klíčová slova: </a:t>
            </a:r>
            <a:r>
              <a:rPr lang="cs-CZ" sz="2400" dirty="0" smtClean="0">
                <a:latin typeface="+mj-lt"/>
              </a:rPr>
              <a:t>viz snímek 4, průmyslník, podnikatel</a:t>
            </a:r>
          </a:p>
          <a:p>
            <a:r>
              <a:rPr lang="cs-CZ" sz="2400" b="1" u="sng" dirty="0" smtClean="0">
                <a:latin typeface="+mj-lt"/>
              </a:rPr>
              <a:t>Inovace: </a:t>
            </a:r>
            <a:r>
              <a:rPr lang="cs-CZ" sz="2400" dirty="0" smtClean="0">
                <a:latin typeface="+mj-lt"/>
              </a:rPr>
              <a:t>procvičování zábavnou formou</a:t>
            </a:r>
            <a:endParaRPr lang="cs-CZ" sz="2400" dirty="0">
              <a:latin typeface="+mj-lt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+mj-lt"/>
              </a:rPr>
              <a:t>S. 1- 9: autor </a:t>
            </a:r>
            <a:r>
              <a:rPr lang="cs-CZ" sz="2400" dirty="0" err="1" smtClean="0">
                <a:latin typeface="+mj-lt"/>
              </a:rPr>
              <a:t>special</a:t>
            </a:r>
            <a:r>
              <a:rPr lang="cs-CZ" sz="2400" dirty="0" smtClean="0">
                <a:latin typeface="+mj-lt"/>
              </a:rPr>
              <a:t> </a:t>
            </a:r>
            <a:r>
              <a:rPr lang="cs-CZ" sz="2400" dirty="0" err="1" smtClean="0">
                <a:latin typeface="+mj-lt"/>
              </a:rPr>
              <a:t>commission</a:t>
            </a:r>
            <a:r>
              <a:rPr lang="cs-CZ" sz="2400" dirty="0" smtClean="0"/>
              <a:t> </a:t>
            </a:r>
            <a:r>
              <a:rPr lang="cs-CZ" sz="2400" dirty="0" smtClean="0">
                <a:latin typeface="+mj-lt"/>
              </a:rPr>
              <a:t>, </a:t>
            </a:r>
            <a:r>
              <a:rPr lang="cs-CZ" sz="2400" i="1" dirty="0" err="1" smtClean="0">
                <a:latin typeface="+mj-lt"/>
              </a:rPr>
              <a:t>commons.wikimedia</a:t>
            </a:r>
            <a:r>
              <a:rPr lang="cs-CZ" sz="2400" i="1" dirty="0" smtClean="0">
                <a:latin typeface="+mj-lt"/>
              </a:rPr>
              <a:t> </a:t>
            </a:r>
            <a:r>
              <a:rPr lang="cs-CZ" sz="2400" dirty="0" smtClean="0">
                <a:latin typeface="+mj-lt"/>
              </a:rPr>
              <a:t>[2012 – 10 –18]. Dostupné na www: &lt;</a:t>
            </a:r>
            <a:r>
              <a:rPr lang="cs-CZ" sz="2400" dirty="0" smtClean="0">
                <a:latin typeface="+mj-lt"/>
                <a:hlinkClick r:id="rId2"/>
              </a:rPr>
              <a:t>http://cs.wikipedia.org/w/index.php?title=Soubor:Flag_of_the_Czech_Republic.svg&amp;page=1</a:t>
            </a:r>
            <a:r>
              <a:rPr lang="cs-CZ" sz="2400" dirty="0" smtClean="0">
                <a:latin typeface="+mj-lt"/>
              </a:rPr>
              <a:t>&gt;</a:t>
            </a:r>
          </a:p>
          <a:p>
            <a:r>
              <a:rPr lang="cs-CZ" sz="2400" dirty="0" smtClean="0">
                <a:latin typeface="+mj-lt"/>
              </a:rPr>
              <a:t>S.5 -[[:Image:]]</a:t>
            </a:r>
            <a:r>
              <a:rPr lang="cs-CZ" sz="2400" dirty="0" err="1" smtClean="0">
                <a:latin typeface="+mj-lt"/>
              </a:rPr>
              <a:t>bata</a:t>
            </a:r>
            <a:r>
              <a:rPr lang="cs-CZ" sz="2400" dirty="0" smtClean="0">
                <a:latin typeface="+mj-lt"/>
              </a:rPr>
              <a:t> </a:t>
            </a:r>
            <a:r>
              <a:rPr lang="cs-CZ" sz="2400" dirty="0" err="1" smtClean="0">
                <a:latin typeface="+mj-lt"/>
              </a:rPr>
              <a:t>shoe</a:t>
            </a:r>
            <a:r>
              <a:rPr lang="cs-CZ" sz="2400" dirty="0" smtClean="0">
                <a:latin typeface="+mj-lt"/>
              </a:rPr>
              <a:t> </a:t>
            </a:r>
            <a:r>
              <a:rPr lang="cs-CZ" sz="2400" dirty="0" err="1" smtClean="0">
                <a:latin typeface="+mj-lt"/>
              </a:rPr>
              <a:t>company</a:t>
            </a:r>
            <a:r>
              <a:rPr lang="cs-CZ" sz="2400" dirty="0" smtClean="0">
                <a:latin typeface="+mj-lt"/>
              </a:rPr>
              <a:t>,</a:t>
            </a:r>
            <a:r>
              <a:rPr lang="cs-CZ" sz="2400" i="1" dirty="0" smtClean="0"/>
              <a:t> </a:t>
            </a:r>
            <a:r>
              <a:rPr lang="cs-CZ" sz="2400" i="1" dirty="0" err="1">
                <a:latin typeface="+mj-lt"/>
              </a:rPr>
              <a:t>commons.wikimedia</a:t>
            </a:r>
            <a:r>
              <a:rPr lang="cs-CZ" sz="2400" i="1" dirty="0">
                <a:latin typeface="+mj-lt"/>
              </a:rPr>
              <a:t> </a:t>
            </a:r>
            <a:r>
              <a:rPr lang="cs-CZ" sz="2400" dirty="0">
                <a:latin typeface="+mj-lt"/>
              </a:rPr>
              <a:t>[2012 – 10 –18]. Dostupné na www: </a:t>
            </a:r>
            <a:r>
              <a:rPr lang="cs-CZ" sz="2400" dirty="0" smtClean="0">
                <a:latin typeface="+mj-lt"/>
              </a:rPr>
              <a:t>&lt;</a:t>
            </a:r>
            <a:r>
              <a:rPr lang="cs-CZ" sz="2400" dirty="0" smtClean="0">
                <a:latin typeface="+mj-lt"/>
                <a:hlinkClick r:id="rId3"/>
              </a:rPr>
              <a:t>http://cs.wikipedia.org/wiki/Soubor:Tomas_Bata.jpg</a:t>
            </a:r>
            <a:r>
              <a:rPr lang="cs-CZ" sz="2400" dirty="0" smtClean="0">
                <a:latin typeface="+mj-lt"/>
              </a:rPr>
              <a:t>&gt;</a:t>
            </a:r>
          </a:p>
          <a:p>
            <a:r>
              <a:rPr lang="cs-CZ" sz="2400" dirty="0" smtClean="0">
                <a:latin typeface="+mj-lt"/>
              </a:rPr>
              <a:t>S.9 – </a:t>
            </a:r>
            <a:r>
              <a:rPr lang="cs-CZ" sz="2400" dirty="0" err="1" smtClean="0">
                <a:latin typeface="+mj-lt"/>
                <a:hlinkClick r:id="rId4" action="ppaction://hlinkfile" tooltip="User:BrokenSphere"/>
              </a:rPr>
              <a:t>BrokenSphere</a:t>
            </a:r>
            <a:r>
              <a:rPr lang="cs-CZ" sz="2400" dirty="0" smtClean="0">
                <a:latin typeface="+mj-lt"/>
              </a:rPr>
              <a:t>, </a:t>
            </a:r>
            <a:r>
              <a:rPr lang="cs-CZ" sz="2400" i="1" dirty="0" err="1">
                <a:latin typeface="+mj-lt"/>
              </a:rPr>
              <a:t>commons.wikimedia</a:t>
            </a:r>
            <a:r>
              <a:rPr lang="cs-CZ" sz="2400" i="1" dirty="0">
                <a:latin typeface="+mj-lt"/>
              </a:rPr>
              <a:t> </a:t>
            </a:r>
            <a:r>
              <a:rPr lang="cs-CZ" sz="2400" dirty="0">
                <a:latin typeface="+mj-lt"/>
              </a:rPr>
              <a:t>[2012 – 10 –18]. Dostupné na www: </a:t>
            </a:r>
            <a:r>
              <a:rPr lang="cs-CZ" sz="2400" dirty="0" smtClean="0">
                <a:latin typeface="+mj-lt"/>
              </a:rPr>
              <a:t>&lt;http://cs.wikipedia.org/wiki/Soubor:Bata_Shoes_store,_Wenceslas_Square.JPG&gt;</a:t>
            </a:r>
            <a:endParaRPr lang="cs-CZ" sz="2400" dirty="0">
              <a:latin typeface="+mj-lt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297</Words>
  <Application>Microsoft Office PowerPoint</Application>
  <PresentationFormat>Předvádění na obrazovce (4:3)</PresentationFormat>
  <Paragraphs>69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</vt:lpstr>
      <vt:lpstr>ÚKOL</vt:lpstr>
      <vt:lpstr>ŘEŠENÍ</vt:lpstr>
      <vt:lpstr>ZAOSTŘENO NA OSOBNOSTI</vt:lpstr>
      <vt:lpstr>ÚKOL</vt:lpstr>
      <vt:lpstr>Snímek 7</vt:lpstr>
      <vt:lpstr>Snímek 8</vt:lpstr>
      <vt:lpstr>Snímek 9</vt:lpstr>
      <vt:lpstr>METODICKÝ NÁVOD</vt:lpstr>
      <vt:lpstr>POUŽITÉ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Soňa</cp:lastModifiedBy>
  <cp:revision>11</cp:revision>
  <dcterms:created xsi:type="dcterms:W3CDTF">2012-10-18T18:07:36Z</dcterms:created>
  <dcterms:modified xsi:type="dcterms:W3CDTF">2012-10-18T19:39:37Z</dcterms:modified>
</cp:coreProperties>
</file>