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3ADBD-73DD-4F54-886A-32CC81FAD745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EEE25-4C98-412A-BFA7-018374520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3ADBD-73DD-4F54-886A-32CC81FAD745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EEE25-4C98-412A-BFA7-018374520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3ADBD-73DD-4F54-886A-32CC81FAD745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EEE25-4C98-412A-BFA7-018374520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3ADBD-73DD-4F54-886A-32CC81FAD745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EEE25-4C98-412A-BFA7-018374520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3ADBD-73DD-4F54-886A-32CC81FAD745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EEE25-4C98-412A-BFA7-018374520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3ADBD-73DD-4F54-886A-32CC81FAD745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EEE25-4C98-412A-BFA7-018374520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3ADBD-73DD-4F54-886A-32CC81FAD745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EEE25-4C98-412A-BFA7-018374520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3ADBD-73DD-4F54-886A-32CC81FAD745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EEE25-4C98-412A-BFA7-018374520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3ADBD-73DD-4F54-886A-32CC81FAD745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EEE25-4C98-412A-BFA7-018374520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3ADBD-73DD-4F54-886A-32CC81FAD745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EEE25-4C98-412A-BFA7-018374520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3ADBD-73DD-4F54-886A-32CC81FAD745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EEE25-4C98-412A-BFA7-018374520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6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33ADBD-73DD-4F54-886A-32CC81FAD745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1EEE25-4C98-412A-BFA7-018374520C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ipe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2/2e/Bundesarchiv_Bild_121-0008%2C_Sudetenland%2C_Besuch_Wilhelm_Frick_%28cropped_Konrad_Henlein%29.jpg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hyperlink" Target="//upload.wikimedia.org/wikipedia/commons/8/8d/%C3%9Atoky_na_%C4%8Ds._pohrani%C4%8Dn%C3%AD_slu%C5%BEbu.gif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Bundesarchiv_Bild_121-0008,_Sudetenland,_Besuch_Wilhelm_Frick_(cropped_Konrad_Henlein)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5984" y="428604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D.9.A.05_vznik_CSR_</a:t>
            </a:r>
            <a:r>
              <a:rPr lang="cs-CZ" sz="2400" b="1" dirty="0" err="1" smtClean="0">
                <a:latin typeface="Calibri" pitchFamily="34" charset="0"/>
                <a:cs typeface="Calibri" pitchFamily="34" charset="0"/>
              </a:rPr>
              <a:t>narodnostni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_</a:t>
            </a:r>
            <a:r>
              <a:rPr lang="cs-CZ" sz="2400" b="1" dirty="0" err="1" smtClean="0">
                <a:latin typeface="Calibri" pitchFamily="34" charset="0"/>
                <a:cs typeface="Calibri" pitchFamily="34" charset="0"/>
              </a:rPr>
              <a:t>slozeni</a:t>
            </a:r>
            <a:endParaRPr lang="cs-CZ" sz="2400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31.10.2012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VZNIK ČSR, NÁRODNOSTNÍ SLOŽENÍ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143108" y="4714884"/>
            <a:ext cx="55099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VZNIK ČSR, NÁRODNOSTNÍ SLOŽENÍ</a:t>
            </a:r>
            <a:endParaRPr lang="cs-CZ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12" y="542926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Dějepis 9.ročník</a:t>
            </a:r>
          </a:p>
          <a:p>
            <a:r>
              <a:rPr lang="cs-CZ" b="1" i="1" dirty="0" smtClean="0">
                <a:solidFill>
                  <a:srgbClr val="002060"/>
                </a:solidFill>
              </a:rPr>
              <a:t>Práce s textem</a:t>
            </a:r>
          </a:p>
          <a:p>
            <a:r>
              <a:rPr lang="cs-CZ" b="1" i="1" dirty="0" smtClean="0">
                <a:solidFill>
                  <a:srgbClr val="002060"/>
                </a:solidFill>
              </a:rPr>
              <a:t>Uvádění výrazů do souvislostí</a:t>
            </a:r>
          </a:p>
          <a:p>
            <a:r>
              <a:rPr lang="cs-CZ" b="1" i="1" dirty="0" smtClean="0">
                <a:solidFill>
                  <a:srgbClr val="002060"/>
                </a:solidFill>
              </a:rPr>
              <a:t>Zkvalitňování čtenářské gramotnosti</a:t>
            </a:r>
          </a:p>
          <a:p>
            <a:r>
              <a:rPr lang="cs-CZ" b="1" i="1" dirty="0" smtClean="0">
                <a:solidFill>
                  <a:srgbClr val="002060"/>
                </a:solidFill>
              </a:rPr>
              <a:t>Vyhledávání informací v médiích</a:t>
            </a:r>
          </a:p>
          <a:p>
            <a:pPr>
              <a:buNone/>
            </a:pPr>
            <a:endParaRPr lang="cs-CZ" dirty="0" smtClean="0">
              <a:solidFill>
                <a:schemeClr val="accent3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u="sng" dirty="0" smtClean="0">
                <a:solidFill>
                  <a:srgbClr val="002060"/>
                </a:solidFill>
              </a:rPr>
              <a:t>Věty ukrývají názvy národností ČSR; vyluštěte je</a:t>
            </a:r>
          </a:p>
          <a:p>
            <a:endParaRPr lang="cs-CZ" sz="2400" b="1" i="1" dirty="0" smtClean="0">
              <a:solidFill>
                <a:srgbClr val="00206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2060"/>
                </a:solidFill>
              </a:rPr>
              <a:t>Milane, načeš i jablka!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2060"/>
                </a:solidFill>
              </a:rPr>
              <a:t>Alois lov a cizince v rolích honců vždy miloval.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2060"/>
                </a:solidFill>
              </a:rPr>
              <a:t>Po něm cibule na poli žádná nezůstala.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2060"/>
                </a:solidFill>
              </a:rPr>
              <a:t>Doma dařilo se dobře všem.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2060"/>
                </a:solidFill>
              </a:rPr>
              <a:t>Bratru síň i velká hala vyhovovaly.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2060"/>
                </a:solidFill>
              </a:rPr>
              <a:t>V restauraci  U </a:t>
            </a:r>
            <a:r>
              <a:rPr lang="cs-CZ" sz="2400" b="1" i="1" dirty="0" err="1" smtClean="0">
                <a:solidFill>
                  <a:srgbClr val="002060"/>
                </a:solidFill>
              </a:rPr>
              <a:t>Krajinciků</a:t>
            </a:r>
            <a:r>
              <a:rPr lang="cs-CZ" sz="2400" b="1" i="1" dirty="0" smtClean="0">
                <a:solidFill>
                  <a:srgbClr val="002060"/>
                </a:solidFill>
              </a:rPr>
              <a:t> to zase vřelo!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002060"/>
                </a:solidFill>
              </a:rPr>
              <a:t>Podívej, požár – plápolá cirkus!</a:t>
            </a:r>
          </a:p>
          <a:p>
            <a:endParaRPr lang="cs-CZ" sz="2400" b="1" i="1" dirty="0" smtClean="0">
              <a:solidFill>
                <a:srgbClr val="002060"/>
              </a:solidFill>
            </a:endParaRPr>
          </a:p>
          <a:p>
            <a:endParaRPr lang="cs-CZ" sz="2400" b="1" i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b="1" i="1" dirty="0" smtClean="0">
                <a:solidFill>
                  <a:srgbClr val="002060"/>
                </a:solidFill>
              </a:rPr>
              <a:t>Milane, na</a:t>
            </a:r>
            <a:r>
              <a:rPr lang="cs-CZ" b="1" i="1" dirty="0" smtClean="0">
                <a:solidFill>
                  <a:srgbClr val="FF0000"/>
                </a:solidFill>
              </a:rPr>
              <a:t>češ</a:t>
            </a:r>
            <a:r>
              <a:rPr lang="cs-CZ" b="1" i="1" dirty="0" smtClean="0">
                <a:solidFill>
                  <a:srgbClr val="002060"/>
                </a:solidFill>
              </a:rPr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i</a:t>
            </a:r>
            <a:r>
              <a:rPr lang="cs-CZ" b="1" i="1" dirty="0" smtClean="0">
                <a:solidFill>
                  <a:srgbClr val="002060"/>
                </a:solidFill>
              </a:rPr>
              <a:t> jablka!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i="1" dirty="0" smtClean="0">
                <a:solidFill>
                  <a:srgbClr val="002060"/>
                </a:solidFill>
              </a:rPr>
              <a:t>Aloi</a:t>
            </a:r>
            <a:r>
              <a:rPr lang="cs-CZ" b="1" i="1" dirty="0" smtClean="0">
                <a:solidFill>
                  <a:srgbClr val="FFC000"/>
                </a:solidFill>
              </a:rPr>
              <a:t>s</a:t>
            </a:r>
            <a:r>
              <a:rPr lang="cs-CZ" b="1" i="1" dirty="0" smtClean="0">
                <a:solidFill>
                  <a:srgbClr val="002060"/>
                </a:solidFill>
              </a:rPr>
              <a:t> </a:t>
            </a:r>
            <a:r>
              <a:rPr lang="cs-CZ" b="1" i="1" dirty="0" smtClean="0">
                <a:solidFill>
                  <a:srgbClr val="FFC000"/>
                </a:solidFill>
              </a:rPr>
              <a:t>lov</a:t>
            </a:r>
            <a:r>
              <a:rPr lang="cs-CZ" b="1" i="1" dirty="0" smtClean="0">
                <a:solidFill>
                  <a:srgbClr val="002060"/>
                </a:solidFill>
              </a:rPr>
              <a:t> </a:t>
            </a:r>
            <a:r>
              <a:rPr lang="cs-CZ" b="1" i="1" dirty="0" smtClean="0">
                <a:solidFill>
                  <a:srgbClr val="FFC000"/>
                </a:solidFill>
              </a:rPr>
              <a:t>a</a:t>
            </a:r>
            <a:r>
              <a:rPr lang="cs-CZ" b="1" i="1" dirty="0" smtClean="0">
                <a:solidFill>
                  <a:srgbClr val="002060"/>
                </a:solidFill>
              </a:rPr>
              <a:t> </a:t>
            </a:r>
            <a:r>
              <a:rPr lang="cs-CZ" b="1" i="1" dirty="0" smtClean="0">
                <a:solidFill>
                  <a:srgbClr val="FFC000"/>
                </a:solidFill>
              </a:rPr>
              <a:t>ci</a:t>
            </a:r>
            <a:r>
              <a:rPr lang="cs-CZ" b="1" i="1" dirty="0" smtClean="0">
                <a:solidFill>
                  <a:srgbClr val="002060"/>
                </a:solidFill>
              </a:rPr>
              <a:t>zince v rolích honců vždy miloval.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i="1" dirty="0" smtClean="0">
                <a:solidFill>
                  <a:srgbClr val="002060"/>
                </a:solidFill>
              </a:rPr>
              <a:t>Po </a:t>
            </a:r>
            <a:r>
              <a:rPr lang="cs-CZ" b="1" i="1" dirty="0" smtClean="0">
                <a:solidFill>
                  <a:srgbClr val="00B050"/>
                </a:solidFill>
              </a:rPr>
              <a:t>něm</a:t>
            </a:r>
            <a:r>
              <a:rPr lang="cs-CZ" b="1" i="1" dirty="0" smtClean="0">
                <a:solidFill>
                  <a:srgbClr val="002060"/>
                </a:solidFill>
              </a:rPr>
              <a:t> </a:t>
            </a:r>
            <a:r>
              <a:rPr lang="cs-CZ" b="1" i="1" dirty="0" smtClean="0">
                <a:solidFill>
                  <a:srgbClr val="00B050"/>
                </a:solidFill>
              </a:rPr>
              <a:t>ci</a:t>
            </a:r>
            <a:r>
              <a:rPr lang="cs-CZ" b="1" i="1" dirty="0" smtClean="0">
                <a:solidFill>
                  <a:srgbClr val="002060"/>
                </a:solidFill>
              </a:rPr>
              <a:t>bule na poli žádná nezůstala.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i="1" dirty="0" smtClean="0">
                <a:solidFill>
                  <a:srgbClr val="002060"/>
                </a:solidFill>
              </a:rPr>
              <a:t>Do</a:t>
            </a:r>
            <a:r>
              <a:rPr lang="cs-CZ" b="1" i="1" dirty="0" smtClean="0">
                <a:solidFill>
                  <a:srgbClr val="FF0000"/>
                </a:solidFill>
              </a:rPr>
              <a:t>ma daři</a:t>
            </a:r>
            <a:r>
              <a:rPr lang="cs-CZ" b="1" i="1" dirty="0" smtClean="0">
                <a:solidFill>
                  <a:srgbClr val="002060"/>
                </a:solidFill>
              </a:rPr>
              <a:t>lo se dobře všem.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i="1" dirty="0" smtClean="0">
                <a:solidFill>
                  <a:srgbClr val="002060"/>
                </a:solidFill>
              </a:rPr>
              <a:t>Brat</a:t>
            </a:r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ru síň</a:t>
            </a:r>
            <a:r>
              <a:rPr lang="cs-CZ" b="1" i="1" dirty="0" smtClean="0">
                <a:solidFill>
                  <a:srgbClr val="002060"/>
                </a:solidFill>
              </a:rPr>
              <a:t> </a:t>
            </a:r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i</a:t>
            </a:r>
            <a:r>
              <a:rPr lang="cs-CZ" b="1" i="1" dirty="0" smtClean="0">
                <a:solidFill>
                  <a:srgbClr val="002060"/>
                </a:solidFill>
              </a:rPr>
              <a:t> velká hala vyhovovaly.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i="1" dirty="0" smtClean="0">
                <a:solidFill>
                  <a:srgbClr val="002060"/>
                </a:solidFill>
              </a:rPr>
              <a:t>V restauraci  </a:t>
            </a:r>
            <a:r>
              <a:rPr lang="cs-CZ" b="1" i="1" dirty="0" smtClean="0">
                <a:solidFill>
                  <a:srgbClr val="7030A0"/>
                </a:solidFill>
              </a:rPr>
              <a:t>U</a:t>
            </a:r>
            <a:r>
              <a:rPr lang="cs-CZ" b="1" i="1" dirty="0" smtClean="0">
                <a:solidFill>
                  <a:srgbClr val="002060"/>
                </a:solidFill>
              </a:rPr>
              <a:t> </a:t>
            </a:r>
            <a:r>
              <a:rPr lang="cs-CZ" b="1" i="1" dirty="0" err="1" smtClean="0">
                <a:solidFill>
                  <a:srgbClr val="7030A0"/>
                </a:solidFill>
              </a:rPr>
              <a:t>Krajinci</a:t>
            </a:r>
            <a:r>
              <a:rPr lang="cs-CZ" b="1" i="1" dirty="0" err="1" smtClean="0">
                <a:solidFill>
                  <a:srgbClr val="002060"/>
                </a:solidFill>
              </a:rPr>
              <a:t>ků</a:t>
            </a:r>
            <a:r>
              <a:rPr lang="cs-CZ" b="1" i="1" dirty="0" smtClean="0">
                <a:solidFill>
                  <a:srgbClr val="002060"/>
                </a:solidFill>
              </a:rPr>
              <a:t> to zase vřelo!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i="1" dirty="0" smtClean="0">
                <a:solidFill>
                  <a:srgbClr val="002060"/>
                </a:solidFill>
              </a:rPr>
              <a:t>Podívej, požár – plá</a:t>
            </a:r>
            <a:r>
              <a:rPr lang="cs-CZ" b="1" i="1" dirty="0" smtClean="0"/>
              <a:t>polá</a:t>
            </a:r>
            <a:r>
              <a:rPr lang="cs-CZ" b="1" i="1" dirty="0" smtClean="0">
                <a:solidFill>
                  <a:srgbClr val="002060"/>
                </a:solidFill>
              </a:rPr>
              <a:t> </a:t>
            </a:r>
            <a:r>
              <a:rPr lang="cs-CZ" b="1" i="1" dirty="0" smtClean="0"/>
              <a:t>ci</a:t>
            </a:r>
            <a:r>
              <a:rPr lang="cs-CZ" b="1" i="1" dirty="0" smtClean="0">
                <a:solidFill>
                  <a:srgbClr val="002060"/>
                </a:solidFill>
              </a:rPr>
              <a:t>rkus!</a:t>
            </a:r>
          </a:p>
          <a:p>
            <a:endParaRPr lang="cs-CZ" b="1" i="1" dirty="0" smtClean="0">
              <a:solidFill>
                <a:srgbClr val="002060"/>
              </a:solidFill>
            </a:endParaRPr>
          </a:p>
          <a:p>
            <a:endParaRPr lang="cs-CZ" b="1" i="1" dirty="0" smtClean="0">
              <a:solidFill>
                <a:srgbClr val="00206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u="sng" dirty="0" smtClean="0">
                <a:solidFill>
                  <a:srgbClr val="FF0000"/>
                </a:solidFill>
              </a:rPr>
              <a:t>ŘEŠENÍ + ÚKOL - </a:t>
            </a:r>
            <a:r>
              <a:rPr lang="cs-CZ" sz="2000" b="1" i="1" dirty="0" smtClean="0">
                <a:solidFill>
                  <a:srgbClr val="002060"/>
                </a:solidFill>
              </a:rPr>
              <a:t>K vyřešeným pojmům vyhledej na internetu procentuální zastoupení jednotlivých národností v celkovém počtu </a:t>
            </a:r>
            <a:r>
              <a:rPr lang="cs-CZ" sz="2000" b="1" i="1" dirty="0" smtClean="0">
                <a:solidFill>
                  <a:srgbClr val="002060"/>
                </a:solidFill>
              </a:rPr>
              <a:t>obyvatelstva –</a:t>
            </a:r>
            <a:br>
              <a:rPr lang="cs-CZ" sz="2000" b="1" i="1" dirty="0" smtClean="0">
                <a:solidFill>
                  <a:srgbClr val="002060"/>
                </a:solidFill>
              </a:rPr>
            </a:br>
            <a:r>
              <a:rPr lang="cs-CZ" sz="2000" b="1" i="1" dirty="0" smtClean="0">
                <a:solidFill>
                  <a:srgbClr val="002060"/>
                </a:solidFill>
              </a:rPr>
              <a:t>13,5 milionu</a:t>
            </a:r>
            <a:r>
              <a:rPr lang="cs-CZ" sz="2000" b="1" i="1" dirty="0" smtClean="0">
                <a:solidFill>
                  <a:srgbClr val="002060"/>
                </a:solidFill>
              </a:rPr>
              <a:t/>
            </a:r>
            <a:br>
              <a:rPr lang="cs-CZ" sz="2000" b="1" i="1" dirty="0" smtClean="0">
                <a:solidFill>
                  <a:srgbClr val="002060"/>
                </a:solidFill>
              </a:rPr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3200" b="1" i="1" dirty="0" smtClean="0">
                <a:solidFill>
                  <a:srgbClr val="002060"/>
                </a:solidFill>
              </a:rPr>
              <a:t>ČEŠI A SLOVÁCI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200" b="1" i="1" dirty="0" smtClean="0">
                <a:solidFill>
                  <a:srgbClr val="002060"/>
                </a:solidFill>
              </a:rPr>
              <a:t>NĚMCI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200" b="1" i="1" dirty="0" smtClean="0">
                <a:solidFill>
                  <a:srgbClr val="002060"/>
                </a:solidFill>
              </a:rPr>
              <a:t>MAĎAŘI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200" b="1" i="1" dirty="0" smtClean="0">
                <a:solidFill>
                  <a:srgbClr val="002060"/>
                </a:solidFill>
              </a:rPr>
              <a:t>RUSÍNI A U</a:t>
            </a:r>
            <a:r>
              <a:rPr lang="cs-CZ" sz="3200" b="1" i="1" dirty="0" smtClean="0">
                <a:solidFill>
                  <a:srgbClr val="002060"/>
                </a:solidFill>
              </a:rPr>
              <a:t>KRAJINCI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200" b="1" i="1" dirty="0" smtClean="0">
                <a:solidFill>
                  <a:srgbClr val="002060"/>
                </a:solidFill>
              </a:rPr>
              <a:t>POLÁCI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200" b="1" i="1" dirty="0" smtClean="0">
                <a:solidFill>
                  <a:srgbClr val="002060"/>
                </a:solidFill>
              </a:rPr>
              <a:t>OSTATNÍ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65,8%</a:t>
            </a:r>
          </a:p>
          <a:p>
            <a:r>
              <a:rPr lang="cs-CZ" sz="3200" b="1" dirty="0" smtClean="0"/>
              <a:t>21,9%</a:t>
            </a:r>
          </a:p>
          <a:p>
            <a:r>
              <a:rPr lang="cs-CZ" sz="3200" b="1" dirty="0" smtClean="0"/>
              <a:t>4,7%</a:t>
            </a:r>
          </a:p>
          <a:p>
            <a:r>
              <a:rPr lang="cs-CZ" sz="3200" b="1" dirty="0" smtClean="0"/>
              <a:t>3,7%</a:t>
            </a:r>
          </a:p>
          <a:p>
            <a:r>
              <a:rPr lang="cs-CZ" sz="3200" b="1" dirty="0" smtClean="0"/>
              <a:t>0,6%</a:t>
            </a:r>
          </a:p>
          <a:p>
            <a:r>
              <a:rPr lang="cs-CZ" sz="3200" b="1" dirty="0" smtClean="0"/>
              <a:t>3,3%</a:t>
            </a:r>
            <a:endParaRPr lang="cs-CZ" sz="3200" b="1" dirty="0"/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ZAOSTŘENO NA OSOBNOSTI</a:t>
            </a:r>
            <a:endParaRPr lang="cs-CZ" dirty="0"/>
          </a:p>
        </p:txBody>
      </p:sp>
      <p:pic>
        <p:nvPicPr>
          <p:cNvPr id="2050" name="Picture 2" descr="Soubor:Bundesarchiv Bild 121-0008, Sudetenland, Besuch Wilhelm Frick (cropped Konrad Henlein)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43174" y="1500174"/>
            <a:ext cx="2825549" cy="3276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000364" y="5000636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KONRAD HENLEIN</a:t>
            </a:r>
            <a:endParaRPr lang="cs-CZ" b="1" dirty="0"/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err="1" smtClean="0">
                <a:solidFill>
                  <a:srgbClr val="002060"/>
                </a:solidFill>
              </a:rPr>
              <a:t>Konrad</a:t>
            </a:r>
            <a:r>
              <a:rPr lang="cs-CZ" sz="2400" b="1" i="1" dirty="0" smtClean="0">
                <a:solidFill>
                  <a:srgbClr val="002060"/>
                </a:solidFill>
              </a:rPr>
              <a:t> </a:t>
            </a:r>
            <a:r>
              <a:rPr lang="cs-CZ" sz="2400" b="1" i="1" dirty="0" err="1" smtClean="0">
                <a:solidFill>
                  <a:srgbClr val="002060"/>
                </a:solidFill>
              </a:rPr>
              <a:t>Henlein</a:t>
            </a:r>
            <a:r>
              <a:rPr lang="cs-CZ" sz="2400" b="1" i="1" dirty="0" smtClean="0">
                <a:solidFill>
                  <a:srgbClr val="002060"/>
                </a:solidFill>
              </a:rPr>
              <a:t> sehrál v našich dějinách neblahou úlohu</a:t>
            </a:r>
          </a:p>
          <a:p>
            <a:r>
              <a:rPr lang="cs-CZ" sz="2400" b="1" i="1" dirty="0" smtClean="0">
                <a:solidFill>
                  <a:srgbClr val="002060"/>
                </a:solidFill>
              </a:rPr>
              <a:t>Na internetu o něm vyhledejte následující  informace: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b="1" i="1" dirty="0" smtClean="0">
                <a:solidFill>
                  <a:srgbClr val="002060"/>
                </a:solidFill>
              </a:rPr>
              <a:t>V čele jaké politické strany stál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b="1" i="1" dirty="0" smtClean="0">
                <a:solidFill>
                  <a:srgbClr val="002060"/>
                </a:solidFill>
              </a:rPr>
              <a:t>S kým spolupracoval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b="1" i="1" dirty="0" smtClean="0">
                <a:solidFill>
                  <a:srgbClr val="002060"/>
                </a:solidFill>
              </a:rPr>
              <a:t>Co bylo jejich cílem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b="1" i="1" dirty="0" smtClean="0">
                <a:solidFill>
                  <a:srgbClr val="002060"/>
                </a:solidFill>
              </a:rPr>
              <a:t>Vysvětli pojem Sudety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400" b="1" i="1" dirty="0" smtClean="0">
                <a:solidFill>
                  <a:srgbClr val="002060"/>
                </a:solidFill>
              </a:rPr>
              <a:t>Zpracuj jako domácí úkol referát na téma Vztahy Čechů a Němců v českém pohraničí v 30. létech 20.století</a:t>
            </a:r>
            <a:endParaRPr lang="cs-CZ" sz="2400" b="1" i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MOŽNÉ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err="1" smtClean="0">
                <a:solidFill>
                  <a:srgbClr val="002060"/>
                </a:solidFill>
              </a:rPr>
              <a:t>Konrad</a:t>
            </a:r>
            <a:r>
              <a:rPr lang="cs-CZ" sz="2400" b="1" i="1" dirty="0" smtClean="0">
                <a:solidFill>
                  <a:srgbClr val="002060"/>
                </a:solidFill>
              </a:rPr>
              <a:t> </a:t>
            </a:r>
            <a:r>
              <a:rPr lang="cs-CZ" sz="2400" b="1" i="1" dirty="0" err="1" smtClean="0">
                <a:solidFill>
                  <a:srgbClr val="002060"/>
                </a:solidFill>
              </a:rPr>
              <a:t>Henlein</a:t>
            </a:r>
            <a:r>
              <a:rPr lang="cs-CZ" sz="2400" b="1" i="1" dirty="0" smtClean="0">
                <a:solidFill>
                  <a:srgbClr val="002060"/>
                </a:solidFill>
              </a:rPr>
              <a:t> byl předsedou Sudetoněmecké strany</a:t>
            </a:r>
          </a:p>
          <a:p>
            <a:r>
              <a:rPr lang="cs-CZ" sz="2400" b="1" i="1" dirty="0" smtClean="0">
                <a:solidFill>
                  <a:srgbClr val="002060"/>
                </a:solidFill>
              </a:rPr>
              <a:t>Úzce spolupracoval s Adolfem Hitlerem</a:t>
            </a:r>
          </a:p>
          <a:p>
            <a:r>
              <a:rPr lang="cs-CZ" sz="2400" b="1" i="1" dirty="0" smtClean="0">
                <a:solidFill>
                  <a:srgbClr val="002060"/>
                </a:solidFill>
              </a:rPr>
              <a:t>Jejich cílem bylo vyprovokovat záminky k rozbití ČSR a připojení státu k Německu</a:t>
            </a:r>
          </a:p>
          <a:p>
            <a:r>
              <a:rPr lang="cs-CZ" sz="2400" b="1" i="1" dirty="0" smtClean="0">
                <a:solidFill>
                  <a:srgbClr val="002060"/>
                </a:solidFill>
              </a:rPr>
              <a:t>Sudety se říkalo českému pohraničí při hranicích s Německem</a:t>
            </a:r>
          </a:p>
          <a:p>
            <a:r>
              <a:rPr lang="cs-CZ" sz="2400" b="1" i="1" dirty="0" smtClean="0">
                <a:solidFill>
                  <a:srgbClr val="002060"/>
                </a:solidFill>
              </a:rPr>
              <a:t>na následujícím snímku je článek z dobového tisku o teroristických útocích v českém pohraničí</a:t>
            </a:r>
            <a:r>
              <a:rPr lang="cs-CZ" sz="2400" dirty="0" smtClean="0"/>
              <a:t> </a:t>
            </a:r>
            <a:r>
              <a:rPr lang="cs-CZ" sz="2400" dirty="0" smtClean="0"/>
              <a:t> - </a:t>
            </a:r>
            <a:r>
              <a:rPr lang="cs-CZ" sz="2400" b="1" i="1" dirty="0" smtClean="0"/>
              <a:t>21</a:t>
            </a:r>
            <a:r>
              <a:rPr lang="cs-CZ" sz="2400" b="1" i="1" dirty="0" smtClean="0"/>
              <a:t>. srpna 1938</a:t>
            </a:r>
            <a:endParaRPr lang="cs-CZ" sz="2400" b="1" i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Útoky na čs. pohraniční službu.gi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290" y="-198000"/>
            <a:ext cx="7009365" cy="7056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Materiál může posloužit jako opakování k učivu o národnostních menšinách v ČSR</a:t>
            </a:r>
          </a:p>
          <a:p>
            <a:r>
              <a:rPr lang="cs-CZ" sz="2000" dirty="0" smtClean="0"/>
              <a:t>Druhá část upozorňuje na zhoršující se vztahy mezi Čechy a Němci; žáci vyhledají informace o </a:t>
            </a:r>
            <a:r>
              <a:rPr lang="cs-CZ" sz="2000" dirty="0" err="1" smtClean="0"/>
              <a:t>K</a:t>
            </a:r>
            <a:r>
              <a:rPr lang="cs-CZ" sz="2000" dirty="0" smtClean="0"/>
              <a:t>.</a:t>
            </a:r>
            <a:r>
              <a:rPr lang="cs-CZ" sz="2000" dirty="0" err="1" smtClean="0"/>
              <a:t>Henleinovi</a:t>
            </a:r>
            <a:r>
              <a:rPr lang="cs-CZ" sz="2000" dirty="0" smtClean="0"/>
              <a:t> a tím zjišťují i fakta o provokacích a útocích jeho strany;sami vyvodí, k čemu tyto akce směřovaly</a:t>
            </a:r>
          </a:p>
          <a:p>
            <a:r>
              <a:rPr lang="cs-CZ" sz="2000" dirty="0" smtClean="0"/>
              <a:t>Podrobněji se touto tematikou budou zabývat formou domácí práce</a:t>
            </a:r>
          </a:p>
          <a:p>
            <a:r>
              <a:rPr lang="cs-CZ" sz="2000" dirty="0" smtClean="0"/>
              <a:t>Úkol zpracují jednotlivci nebo týmy</a:t>
            </a:r>
          </a:p>
          <a:p>
            <a:r>
              <a:rPr lang="cs-CZ" sz="2000" b="1" u="sng" dirty="0" smtClean="0"/>
              <a:t>klíčová slova: </a:t>
            </a:r>
            <a:r>
              <a:rPr lang="cs-CZ" sz="2000" dirty="0" smtClean="0"/>
              <a:t>viz snímek 5, Sudety, Sudetoněmecká strana, provokace, terorismus</a:t>
            </a:r>
          </a:p>
          <a:p>
            <a:r>
              <a:rPr lang="cs-CZ" sz="2000" b="1" u="sng" dirty="0" smtClean="0"/>
              <a:t>Inovace: </a:t>
            </a:r>
            <a:r>
              <a:rPr lang="cs-CZ" sz="2000" dirty="0" smtClean="0"/>
              <a:t>samostatné vyhledávání na PC a  vyvozování poznatků, jejich uvádění do souvislostí</a:t>
            </a:r>
            <a:endParaRPr lang="cs-CZ" sz="2000" dirty="0"/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S. </a:t>
            </a:r>
            <a:r>
              <a:rPr lang="cs-CZ" sz="2400" dirty="0" smtClean="0"/>
              <a:t>6: autor neznámý, </a:t>
            </a:r>
            <a:r>
              <a:rPr lang="cs-CZ" sz="2400" i="1" dirty="0" err="1" smtClean="0"/>
              <a:t>commons.wikimedia</a:t>
            </a:r>
            <a:r>
              <a:rPr lang="cs-CZ" sz="2400" i="1" dirty="0" smtClean="0"/>
              <a:t> </a:t>
            </a:r>
            <a:r>
              <a:rPr lang="cs-CZ" sz="2400" dirty="0" smtClean="0"/>
              <a:t>[2012 – 10 </a:t>
            </a:r>
            <a:r>
              <a:rPr lang="cs-CZ" sz="2400" dirty="0" smtClean="0"/>
              <a:t>–31]. </a:t>
            </a:r>
            <a:r>
              <a:rPr lang="cs-CZ" sz="2400" dirty="0" smtClean="0"/>
              <a:t>Dostupné na www: </a:t>
            </a:r>
            <a:r>
              <a:rPr lang="cs-CZ" sz="2400" dirty="0" smtClean="0"/>
              <a:t>&lt;</a:t>
            </a:r>
            <a:r>
              <a:rPr lang="cs-CZ" sz="2400" dirty="0" smtClean="0">
                <a:hlinkClick r:id="rId2"/>
              </a:rPr>
              <a:t>http</a:t>
            </a:r>
            <a:r>
              <a:rPr lang="cs-CZ" sz="2400" dirty="0" smtClean="0">
                <a:hlinkClick r:id="rId2"/>
              </a:rPr>
              <a:t>://cs.wikipedia.org/wiki/Soubor:Bundesarchiv_Bild_121-0008,_Sudetenland,_Besuch_Wilhelm_Frick_(cropped_Konrad_Henlein).</a:t>
            </a:r>
            <a:r>
              <a:rPr lang="cs-CZ" sz="2400" dirty="0" smtClean="0">
                <a:hlinkClick r:id="rId2"/>
              </a:rPr>
              <a:t>jpg</a:t>
            </a:r>
            <a:r>
              <a:rPr lang="cs-CZ" sz="2400" dirty="0" smtClean="0"/>
              <a:t>&gt;</a:t>
            </a:r>
          </a:p>
          <a:p>
            <a:r>
              <a:rPr lang="cs-CZ" sz="2400" dirty="0" smtClean="0"/>
              <a:t>S. </a:t>
            </a:r>
            <a:r>
              <a:rPr lang="cs-CZ" sz="2400" dirty="0" smtClean="0"/>
              <a:t>9: </a:t>
            </a:r>
            <a:r>
              <a:rPr lang="cs-CZ" sz="2400" dirty="0" smtClean="0"/>
              <a:t>autor neznámý, </a:t>
            </a:r>
            <a:r>
              <a:rPr lang="cs-CZ" sz="2400" i="1" dirty="0" err="1" smtClean="0"/>
              <a:t>commons.wikimedia</a:t>
            </a:r>
            <a:r>
              <a:rPr lang="cs-CZ" sz="2400" i="1" dirty="0" smtClean="0"/>
              <a:t> </a:t>
            </a:r>
            <a:r>
              <a:rPr lang="cs-CZ" sz="2400" dirty="0" smtClean="0"/>
              <a:t>[2012 – 10 –31]. Dostupné na www: </a:t>
            </a:r>
            <a:r>
              <a:rPr lang="cs-CZ" sz="2400" dirty="0" smtClean="0"/>
              <a:t>&lt;http</a:t>
            </a:r>
            <a:r>
              <a:rPr lang="cs-CZ" sz="2400" dirty="0" smtClean="0"/>
              <a:t>://cs.wikipedia.org/wiki/Soubor:%C3%9Atoky_na_%C4%8Ds._</a:t>
            </a:r>
            <a:r>
              <a:rPr lang="cs-CZ" sz="2400" dirty="0" smtClean="0"/>
              <a:t>pohrani%C4%8Dn%C3%AD_slu%C5%BEbu.gif&gt;</a:t>
            </a:r>
            <a:endParaRPr lang="cs-CZ" sz="2400" dirty="0"/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452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ÚKOL</vt:lpstr>
      <vt:lpstr>ŘEŠENÍ</vt:lpstr>
      <vt:lpstr>ŘEŠENÍ + ÚKOL - K vyřešeným pojmům vyhledej na internetu procentuální zastoupení jednotlivých národností v celkovém počtu obyvatelstva – 13,5 milionu </vt:lpstr>
      <vt:lpstr>ZAOSTŘENO NA OSOBNOSTI</vt:lpstr>
      <vt:lpstr>ÚKOL</vt:lpstr>
      <vt:lpstr>MOŽNÉ ŘEŠENÍ</vt:lpstr>
      <vt:lpstr>Snímek 9</vt:lpstr>
      <vt:lpstr>METODICKÝ NÁVOD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Soňa</cp:lastModifiedBy>
  <cp:revision>16</cp:revision>
  <dcterms:created xsi:type="dcterms:W3CDTF">2012-10-28T18:00:24Z</dcterms:created>
  <dcterms:modified xsi:type="dcterms:W3CDTF">2012-10-30T19:27:15Z</dcterms:modified>
</cp:coreProperties>
</file>