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1" r:id="rId6"/>
    <p:sldId id="262" r:id="rId7"/>
    <p:sldId id="263" r:id="rId8"/>
    <p:sldId id="264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split orient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A2EE88-85D1-4D90-9710-8E3E1FFE2B11}" type="datetimeFigureOut">
              <a:rPr lang="cs-CZ" smtClean="0"/>
              <a:t>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B40721-BED9-4C96-9927-7C54487DDE5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split orient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hyperlink" Target="http://cs.wikipedia.org/wiki/Soubor:Alois_Ra%C5%A1%C3%ADn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CS_50_Korun_K%C4%8D_1929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d/df/Ra%C5%A1%C3%ADnova_deska_-_%C5%BDitn%C3%A1_10-562.jpg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lois_Ra%C5%A1%C3%ADn.jpg" TargetMode="External"/><Relationship Id="rId2" Type="http://schemas.openxmlformats.org/officeDocument/2006/relationships/hyperlink" Target="//commons.wikimedia.org/wiki/User:Peter_Zeliz%C5%88%C3%A1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357422" y="428604"/>
            <a:ext cx="4572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VY_12_INOVACE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_ </a:t>
            </a:r>
            <a:r>
              <a:rPr lang="cs-CZ" sz="2400" b="1" dirty="0" smtClean="0">
                <a:latin typeface="Calibri" pitchFamily="34" charset="0"/>
                <a:cs typeface="Calibri" pitchFamily="34" charset="0"/>
              </a:rPr>
              <a:t>D.9.A.06_vznik_CSR_OPAKOVANI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2.11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devátý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SPOLEČNOST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Předmět:DĚJEPIS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VZNIK ČSR - OPAKOVÁNÍ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>
                <a:latin typeface="Calibri" pitchFamily="34" charset="0"/>
              </a:rPr>
              <a:t>Název projektu</a:t>
            </a:r>
            <a:r>
              <a:rPr lang="cs-CZ" dirty="0" smtClean="0">
                <a:solidFill>
                  <a:srgbClr val="FF0000"/>
                </a:solidFill>
                <a:latin typeface="Calibri" pitchFamily="34" charset="0"/>
              </a:rPr>
              <a:t>: </a:t>
            </a:r>
            <a:r>
              <a:rPr lang="cs-CZ" b="1" dirty="0" smtClean="0">
                <a:solidFill>
                  <a:srgbClr val="FF0000"/>
                </a:solidFill>
                <a:latin typeface="Calibri" pitchFamily="34" charset="0"/>
              </a:rPr>
              <a:t>PRIMA ŠKOLA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285984" y="4429132"/>
            <a:ext cx="43146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  <a:latin typeface="Calibri" pitchFamily="34" charset="0"/>
              </a:rPr>
              <a:t>VZNIK ČSR - OPAKOVÁNÍ</a:t>
            </a:r>
            <a:endParaRPr lang="cs-CZ" sz="3200" b="1" dirty="0">
              <a:solidFill>
                <a:srgbClr val="FF0000"/>
              </a:solidFill>
              <a:latin typeface="Calibri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5984" y="5429264"/>
            <a:ext cx="4292600" cy="969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>
                <a:solidFill>
                  <a:schemeClr val="accent3"/>
                </a:solidFill>
              </a:rPr>
              <a:t>Dějepis </a:t>
            </a:r>
            <a:r>
              <a:rPr lang="cs-CZ" b="1" i="1" dirty="0" smtClean="0">
                <a:solidFill>
                  <a:schemeClr val="accent3"/>
                </a:solidFill>
              </a:rPr>
              <a:t>9.ročník</a:t>
            </a:r>
            <a:endParaRPr lang="cs-CZ" b="1" i="1" dirty="0">
              <a:solidFill>
                <a:schemeClr val="accent3"/>
              </a:solidFill>
            </a:endParaRPr>
          </a:p>
          <a:p>
            <a:r>
              <a:rPr lang="cs-CZ" b="1" i="1" dirty="0">
                <a:solidFill>
                  <a:schemeClr val="accent3"/>
                </a:solidFill>
              </a:rPr>
              <a:t>Práce s </a:t>
            </a:r>
            <a:r>
              <a:rPr lang="cs-CZ" b="1" i="1" dirty="0" smtClean="0">
                <a:solidFill>
                  <a:schemeClr val="accent3"/>
                </a:solidFill>
              </a:rPr>
              <a:t>textem</a:t>
            </a:r>
          </a:p>
          <a:p>
            <a:r>
              <a:rPr lang="cs-CZ" b="1" i="1" dirty="0" smtClean="0">
                <a:solidFill>
                  <a:schemeClr val="accent3"/>
                </a:solidFill>
              </a:rPr>
              <a:t> uvádění </a:t>
            </a:r>
            <a:r>
              <a:rPr lang="cs-CZ" b="1" i="1" dirty="0">
                <a:solidFill>
                  <a:schemeClr val="accent3"/>
                </a:solidFill>
              </a:rPr>
              <a:t>výrazů do souvislostí</a:t>
            </a:r>
          </a:p>
          <a:p>
            <a:r>
              <a:rPr lang="cs-CZ" b="1" i="1" dirty="0">
                <a:solidFill>
                  <a:schemeClr val="accent3"/>
                </a:solidFill>
              </a:rPr>
              <a:t>Zkvalitňování čtenářské </a:t>
            </a:r>
            <a:r>
              <a:rPr lang="cs-CZ" b="1" i="1" dirty="0" smtClean="0">
                <a:solidFill>
                  <a:schemeClr val="accent3"/>
                </a:solidFill>
              </a:rPr>
              <a:t>gramotnosti</a:t>
            </a:r>
          </a:p>
          <a:p>
            <a:r>
              <a:rPr lang="cs-CZ" b="1" i="1" dirty="0" smtClean="0">
                <a:solidFill>
                  <a:schemeClr val="accent3"/>
                </a:solidFill>
              </a:rPr>
              <a:t>Vyhledávání informací na internetu</a:t>
            </a:r>
            <a:endParaRPr lang="cs-CZ" b="1" i="1" dirty="0">
              <a:solidFill>
                <a:schemeClr val="accent3"/>
              </a:solidFill>
            </a:endParaRPr>
          </a:p>
          <a:p>
            <a:pPr>
              <a:buNone/>
            </a:pPr>
            <a:endParaRPr lang="cs-CZ" dirty="0">
              <a:solidFill>
                <a:schemeClr val="accent3"/>
              </a:solidFill>
            </a:endParaRPr>
          </a:p>
          <a:p>
            <a:endParaRPr lang="cs-CZ" dirty="0"/>
          </a:p>
        </p:txBody>
      </p:sp>
      <p:pic>
        <p:nvPicPr>
          <p:cNvPr id="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357166"/>
            <a:ext cx="1296643" cy="1332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 flipH="1">
            <a:off x="6000728" y="1714488"/>
            <a:ext cx="31432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Padesátikorunová bankovka z roku 1929</a:t>
            </a:r>
            <a:endParaRPr lang="cs-CZ" sz="14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u="sng" dirty="0" smtClean="0">
                <a:solidFill>
                  <a:srgbClr val="00B050"/>
                </a:solidFill>
              </a:rPr>
              <a:t>Následující výrazy seřaď do dvojic tak, jak spolu souvisejí</a:t>
            </a:r>
          </a:p>
          <a:p>
            <a:endParaRPr lang="cs-CZ" sz="2400" b="1" i="1" dirty="0">
              <a:solidFill>
                <a:srgbClr val="00B050"/>
              </a:solidFill>
            </a:endParaRPr>
          </a:p>
          <a:p>
            <a:pPr algn="just"/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T.G. Masaryk, vyhlášení samostatného státu, koaliční vláda,druhý prezident, Podkarpatská Rus, založení university 1919, úřední jazyk, pastevectví a dřevařství, Slovensko, čeština a slovenština, Bratislava, Rusíni, </a:t>
            </a:r>
            <a:r>
              <a:rPr lang="cs-CZ" b="1" i="1" dirty="0" err="1" smtClean="0">
                <a:solidFill>
                  <a:schemeClr val="accent3">
                    <a:lumMod val="50000"/>
                  </a:schemeClr>
                </a:solidFill>
              </a:rPr>
              <a:t>E.Beneš</a:t>
            </a:r>
            <a:r>
              <a:rPr lang="cs-CZ" b="1" i="1" dirty="0" smtClean="0">
                <a:solidFill>
                  <a:schemeClr val="accent3">
                    <a:lumMod val="50000"/>
                  </a:schemeClr>
                </a:solidFill>
              </a:rPr>
              <a:t>, ministři několika stran, 28.10.1918, první president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307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357166"/>
            <a:ext cx="1296643" cy="133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T.G. MASARYK – první prezident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E. BENEŠ – druhý prezident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KOALIČNÍ VLÁDA – ministři z několika stran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PODKARPATSKÁ RUS – Rusíni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ÚŘEDNÍ JAZYK – čeština a slovenština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SLOVENSKO – pastevectví a dřevařství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BRATISLAVA – 1919 universita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28.10.1918 – vyhlášení samostatného státu</a:t>
            </a:r>
          </a:p>
          <a:p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68" y="357166"/>
            <a:ext cx="1296643" cy="133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15262" cy="1143000"/>
          </a:xfrm>
        </p:spPr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ZAOSTŘENO NA OSOBNOSTI</a:t>
            </a:r>
            <a:endParaRPr lang="cs-CZ" dirty="0"/>
          </a:p>
        </p:txBody>
      </p:sp>
      <p:pic>
        <p:nvPicPr>
          <p:cNvPr id="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85728"/>
            <a:ext cx="1296643" cy="1332000"/>
          </a:xfrm>
          <a:prstGeom prst="rect">
            <a:avLst/>
          </a:prstGeom>
          <a:noFill/>
        </p:spPr>
      </p:pic>
      <p:pic>
        <p:nvPicPr>
          <p:cNvPr id="17410" name="Picture 2" descr="Alois Rašín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14612" y="1428736"/>
            <a:ext cx="3162240" cy="43200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786182" y="5786454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ALOIS RAŠÍN</a:t>
            </a:r>
            <a:endParaRPr lang="cs-CZ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Roku 1919 proběhla v novém státě měnová reforma, což znamenalo oddělení československé měny od rakouské</a:t>
            </a:r>
          </a:p>
          <a:p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Měnovou jednotkou se stala koruna česká</a:t>
            </a:r>
          </a:p>
          <a:p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Alois </a:t>
            </a:r>
            <a:r>
              <a:rPr lang="cs-CZ" sz="2800" b="1" i="1" dirty="0" err="1" smtClean="0">
                <a:solidFill>
                  <a:schemeClr val="accent3">
                    <a:lumMod val="75000"/>
                  </a:schemeClr>
                </a:solidFill>
              </a:rPr>
              <a:t>Rašín</a:t>
            </a:r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 byl  autorem reformy; později se stal ministrem financí</a:t>
            </a:r>
          </a:p>
          <a:p>
            <a:r>
              <a:rPr lang="cs-CZ" sz="2800" b="1" i="1" dirty="0" smtClean="0">
                <a:solidFill>
                  <a:schemeClr val="accent3">
                    <a:lumMod val="75000"/>
                  </a:schemeClr>
                </a:solidFill>
              </a:rPr>
              <a:t>Na internetu vyhledejte informace o tragickém konci jeho života</a:t>
            </a:r>
            <a:endParaRPr lang="cs-CZ" sz="28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85728"/>
            <a:ext cx="1296643" cy="1332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MOŽNÉ Ř</a:t>
            </a:r>
            <a:r>
              <a:rPr lang="cs-CZ" b="1" u="sng" dirty="0" smtClean="0">
                <a:solidFill>
                  <a:srgbClr val="FF0000"/>
                </a:solidFill>
              </a:rPr>
              <a:t>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Alois </a:t>
            </a:r>
            <a:r>
              <a:rPr lang="cs-CZ" sz="2400" b="1" i="1" dirty="0" err="1" smtClean="0">
                <a:solidFill>
                  <a:schemeClr val="accent3">
                    <a:lumMod val="75000"/>
                  </a:schemeClr>
                </a:solidFill>
              </a:rPr>
              <a:t>Rašín</a:t>
            </a:r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 byl 5.1. 1923 postřelen před svým bydlištěm v Praze. Atentátníkem byl mladý anarchista Josef Šoupal.</a:t>
            </a:r>
          </a:p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Ministr 18.2. zemřel.</a:t>
            </a:r>
          </a:p>
          <a:p>
            <a:r>
              <a:rPr lang="cs-CZ" sz="2400" b="1" i="1" dirty="0" smtClean="0">
                <a:solidFill>
                  <a:schemeClr val="accent3">
                    <a:lumMod val="75000"/>
                  </a:schemeClr>
                </a:solidFill>
              </a:rPr>
              <a:t>Komunisté tento čin schvalovali.</a:t>
            </a:r>
            <a:endParaRPr lang="cs-CZ" sz="2400" b="1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4" name="Picture 2" descr="http://upload.wikimedia.org/wikipedia/commons/thumb/9/9b/CS_50_Korun_K%C4%8D_1929.jpg/220px-CS_50_Korun_K%C4%8D_1929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643834" y="285728"/>
            <a:ext cx="1296643" cy="1332000"/>
          </a:xfrm>
          <a:prstGeom prst="rect">
            <a:avLst/>
          </a:prstGeom>
          <a:noFill/>
        </p:spPr>
      </p:pic>
      <p:pic>
        <p:nvPicPr>
          <p:cNvPr id="19458" name="Picture 2" descr="Soubor:Rašínova deska - Žitná 10-562.jpg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071670" y="3286124"/>
            <a:ext cx="4484788" cy="298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57422" y="6273225"/>
            <a:ext cx="4000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/>
              <a:t>Pamětní reliéf na domě, ve kterém žil a před kterým byl postřelen</a:t>
            </a:r>
            <a:endParaRPr lang="cs-CZ" sz="1600" b="1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Materiál se může stát součástí </a:t>
            </a:r>
            <a:r>
              <a:rPr lang="cs-CZ" sz="2400" dirty="0" err="1" smtClean="0"/>
              <a:t>celohodinového</a:t>
            </a:r>
            <a:r>
              <a:rPr lang="cs-CZ" sz="2400" dirty="0" smtClean="0"/>
              <a:t> opakování o vzniku ČSR a poválečných létech</a:t>
            </a:r>
          </a:p>
          <a:p>
            <a:r>
              <a:rPr lang="cs-CZ" sz="2400" dirty="0" smtClean="0"/>
              <a:t>Úspěšní řešitelé prvního úkolu mohou být ohodnoceni jedničkou; tento úkol může být řešen i jako pětiminutovka</a:t>
            </a:r>
          </a:p>
          <a:p>
            <a:r>
              <a:rPr lang="cs-CZ" sz="2400" dirty="0" smtClean="0"/>
              <a:t>Druhou část o </a:t>
            </a:r>
            <a:r>
              <a:rPr lang="cs-CZ" sz="2400" dirty="0" err="1" smtClean="0"/>
              <a:t>A</a:t>
            </a:r>
            <a:r>
              <a:rPr lang="cs-CZ" sz="2400" dirty="0" smtClean="0"/>
              <a:t>.</a:t>
            </a:r>
            <a:r>
              <a:rPr lang="cs-CZ" sz="2400" dirty="0" err="1" smtClean="0"/>
              <a:t>Rašínovi</a:t>
            </a:r>
            <a:r>
              <a:rPr lang="cs-CZ" sz="2400" dirty="0" smtClean="0"/>
              <a:t>  podrobněji doplníme zadáním samostatné domácí práce ( např. prezentace) o celém jeho životě a politickém působení</a:t>
            </a:r>
          </a:p>
          <a:p>
            <a:r>
              <a:rPr lang="cs-CZ" sz="2400" b="1" u="sng" dirty="0" smtClean="0"/>
              <a:t>Klíčová slova: </a:t>
            </a:r>
            <a:r>
              <a:rPr lang="cs-CZ" sz="2400" dirty="0" smtClean="0"/>
              <a:t>viz  snímek č.4, měnová reforma, měnová jednotka, koruna česká</a:t>
            </a:r>
          </a:p>
          <a:p>
            <a:r>
              <a:rPr lang="cs-CZ" sz="2400" b="1" u="sng" dirty="0" smtClean="0"/>
              <a:t>Inovace:</a:t>
            </a:r>
            <a:r>
              <a:rPr lang="cs-CZ" sz="2400" dirty="0" smtClean="0"/>
              <a:t>procvičování </a:t>
            </a:r>
            <a:r>
              <a:rPr lang="cs-CZ" sz="2400" dirty="0"/>
              <a:t>zábavnou </a:t>
            </a:r>
            <a:r>
              <a:rPr lang="cs-CZ" sz="2400" dirty="0" smtClean="0"/>
              <a:t>formou, práce na internetu</a:t>
            </a:r>
            <a:endParaRPr lang="cs-CZ" sz="24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POUŽITÉ 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S. 2 - 7 </a:t>
            </a:r>
            <a:r>
              <a:rPr lang="cs-CZ" sz="2000" dirty="0" smtClean="0">
                <a:hlinkClick r:id="rId2" action="ppaction://hlinkfile" tooltip="User:Peter Zelizňák"/>
              </a:rPr>
              <a:t>Peter </a:t>
            </a:r>
            <a:r>
              <a:rPr lang="cs-CZ" sz="2000" dirty="0" err="1" smtClean="0">
                <a:hlinkClick r:id="rId2" action="ppaction://hlinkfile" tooltip="User:Peter Zelizňák"/>
              </a:rPr>
              <a:t>Zelizňák</a:t>
            </a:r>
            <a:r>
              <a:rPr lang="cs-CZ" sz="2000" dirty="0" smtClean="0"/>
              <a:t>, </a:t>
            </a:r>
            <a:r>
              <a:rPr lang="cs-CZ" sz="2000" i="1" dirty="0" err="1"/>
              <a:t>commons.wikimedia</a:t>
            </a:r>
            <a:r>
              <a:rPr lang="cs-CZ" sz="2000" i="1" dirty="0"/>
              <a:t> </a:t>
            </a:r>
            <a:r>
              <a:rPr lang="cs-CZ" sz="2000" dirty="0"/>
              <a:t>[2012 – 11 </a:t>
            </a:r>
            <a:r>
              <a:rPr lang="cs-CZ" sz="2000" dirty="0" smtClean="0"/>
              <a:t>–1]. </a:t>
            </a:r>
            <a:r>
              <a:rPr lang="cs-CZ" sz="2000" dirty="0"/>
              <a:t>Dostupné na www: </a:t>
            </a:r>
            <a:r>
              <a:rPr lang="cs-CZ" sz="2000" dirty="0" smtClean="0"/>
              <a:t>&lt;http://cs.wikipedia.org/wiki/Soubor:CS_50_Korun_K%C4%8D_1929.jpg&gt;</a:t>
            </a:r>
            <a:endParaRPr lang="cs-CZ" sz="2000" dirty="0"/>
          </a:p>
          <a:p>
            <a:r>
              <a:rPr lang="cs-CZ" sz="2000" dirty="0" smtClean="0"/>
              <a:t>S.5 – autor neznámý, </a:t>
            </a:r>
            <a:r>
              <a:rPr lang="cs-CZ" sz="2000" dirty="0" smtClean="0"/>
              <a:t>, </a:t>
            </a:r>
            <a:r>
              <a:rPr lang="cs-CZ" sz="2000" i="1" dirty="0" err="1" smtClean="0"/>
              <a:t>commons.wikimedia</a:t>
            </a:r>
            <a:r>
              <a:rPr lang="cs-CZ" sz="2000" i="1" dirty="0" smtClean="0"/>
              <a:t> </a:t>
            </a:r>
            <a:r>
              <a:rPr lang="cs-CZ" sz="2000" dirty="0" smtClean="0"/>
              <a:t>[2012 – 11 –1]. Dostupné na www: &lt;</a:t>
            </a:r>
            <a:r>
              <a:rPr lang="cs-CZ" sz="2000" dirty="0" smtClean="0">
                <a:hlinkClick r:id="rId3"/>
              </a:rPr>
              <a:t>http://cs.wikipedia.org/wiki/Soubor:Alois_Ra%C5%A1%C3%ADn.jpg</a:t>
            </a:r>
            <a:r>
              <a:rPr lang="cs-CZ" sz="2000" dirty="0" smtClean="0"/>
              <a:t>&gt;</a:t>
            </a:r>
          </a:p>
          <a:p>
            <a:r>
              <a:rPr lang="cs-CZ" sz="2000" dirty="0" smtClean="0"/>
              <a:t>S.7 –Luděk Kovář,</a:t>
            </a:r>
            <a:r>
              <a:rPr lang="cs-CZ" sz="2000" dirty="0" smtClean="0"/>
              <a:t>  </a:t>
            </a:r>
            <a:r>
              <a:rPr lang="cs-CZ" sz="2000" i="1" dirty="0" err="1" smtClean="0"/>
              <a:t>commons.wikimedia</a:t>
            </a:r>
            <a:r>
              <a:rPr lang="cs-CZ" sz="2000" i="1" dirty="0" smtClean="0"/>
              <a:t> </a:t>
            </a:r>
            <a:r>
              <a:rPr lang="cs-CZ" sz="2000" dirty="0" smtClean="0"/>
              <a:t>[2012 – 11 –1]. Dostupné na www: &lt;http://cs.wikipedia.org/wiki/Soubor:Ra%C5%A1%C3%ADnova_deska_-_%C5%BDitn%C3%A1_10-562.jpg&gt;</a:t>
            </a:r>
            <a:endParaRPr lang="cs-CZ" sz="2000" dirty="0"/>
          </a:p>
        </p:txBody>
      </p:sp>
    </p:spTree>
  </p:cSld>
  <p:clrMapOvr>
    <a:masterClrMapping/>
  </p:clrMapOvr>
  <p:transition spd="med">
    <p:split orient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379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ÚKOL</vt:lpstr>
      <vt:lpstr>ŘEŠENÍ</vt:lpstr>
      <vt:lpstr>ZAOSTŘENO NA OSOBNOSTI</vt:lpstr>
      <vt:lpstr>ÚKOL</vt:lpstr>
      <vt:lpstr>MOŽNÉ ŘEŠENÍ</vt:lpstr>
      <vt:lpstr>METODICKÝ NÁVOD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Soňa</cp:lastModifiedBy>
  <cp:revision>11</cp:revision>
  <dcterms:created xsi:type="dcterms:W3CDTF">2012-11-01T19:19:59Z</dcterms:created>
  <dcterms:modified xsi:type="dcterms:W3CDTF">2012-11-01T20:39:45Z</dcterms:modified>
</cp:coreProperties>
</file>