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40DE8C-3A96-4D4E-8D96-80B11E0F574E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7E9C9-06F4-4940-B152-EBC292EE58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7E9C9-06F4-4940-B152-EBC292EE586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54180-8D5B-442E-AEC8-EA4FFA0CBBC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A496-024E-4224-B20C-484391D27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54180-8D5B-442E-AEC8-EA4FFA0CBBC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A496-024E-4224-B20C-484391D27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54180-8D5B-442E-AEC8-EA4FFA0CBBC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A496-024E-4224-B20C-484391D27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54180-8D5B-442E-AEC8-EA4FFA0CBBC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A496-024E-4224-B20C-484391D27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54180-8D5B-442E-AEC8-EA4FFA0CBBC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A496-024E-4224-B20C-484391D27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54180-8D5B-442E-AEC8-EA4FFA0CBBC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A496-024E-4224-B20C-484391D27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54180-8D5B-442E-AEC8-EA4FFA0CBBC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A496-024E-4224-B20C-484391D27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54180-8D5B-442E-AEC8-EA4FFA0CBBC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A496-024E-4224-B20C-484391D27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54180-8D5B-442E-AEC8-EA4FFA0CBBC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A496-024E-4224-B20C-484391D27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54180-8D5B-442E-AEC8-EA4FFA0CBBC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A496-024E-4224-B20C-484391D27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54180-8D5B-442E-AEC8-EA4FFA0CBBC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A496-024E-4224-B20C-484391D27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B54180-8D5B-442E-AEC8-EA4FFA0CBBC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AA496-024E-4224-B20C-484391D27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sh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rthur-Neville-Chamberlain.jpg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cs.wikipedia.org/wiki/Soubor:Hitler,_recolour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aladier_1924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Mussolini-ggbain.jpg" TargetMode="External"/><Relationship Id="rId9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itler,_recoloured.jpg" TargetMode="External"/><Relationship Id="rId2" Type="http://schemas.openxmlformats.org/officeDocument/2006/relationships/hyperlink" Target="file:///\\commons.wikimedia.org\wiki\User:JM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Daladier_1924.jpg" TargetMode="External"/><Relationship Id="rId4" Type="http://schemas.openxmlformats.org/officeDocument/2006/relationships/hyperlink" Target="http://cs.wikipedia.org/wiki/Soubor:Mussolini-ggbai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14546" y="428604"/>
            <a:ext cx="4572000" cy="36009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D.9.A.07_</a:t>
            </a: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hospodarstvi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_CSR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7.11.2012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ČSR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71736" y="4357694"/>
            <a:ext cx="3817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HOSPODÁŘSTVÍ ČSR </a:t>
            </a:r>
            <a:endParaRPr lang="cs-CZ" sz="32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Dějepis 9.ročník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Práce s textem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Zkvalitňování čtenářské gramotnosti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Vyhledávání informací na internetu</a:t>
            </a:r>
          </a:p>
          <a:p>
            <a:pPr>
              <a:buNone/>
            </a:pPr>
            <a:endParaRPr lang="cs-CZ" dirty="0" smtClean="0">
              <a:solidFill>
                <a:schemeClr val="accent3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ROZDĚLTE SE DO SKUPIN (2 – 3); VYHLEDEJTE VYSVĚTLENÍ NÁSLEDUJÍCÍCH POJMŮ A ZAPIŠTE HO NA CENTRÁLNÍ PC; POUŽIJTE INTERNET</a:t>
            </a:r>
          </a:p>
          <a:p>
            <a:endParaRPr lang="cs-CZ" sz="2400" b="1" i="1" dirty="0">
              <a:solidFill>
                <a:schemeClr val="accent4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Přídělový systém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Černý trh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Sociální reformy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Měnová reforma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Proč se 20.létům říká „zlatá“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Důsledky hospodářské krize</a:t>
            </a:r>
            <a:endParaRPr lang="cs-CZ" sz="24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Zboží na lístky pro každého, prodavač nesměl za měsíc jednotlivci prodat více zboží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Tajný a trestný prodej zboží bez lístků za vysoké ceny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Pracovní doba 8 hodin, zákon o státní podpoře v nezaměstnanosti, ochrana práce žen a dětí, nemocenské, úrazové a penzijní pojištění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1919 – oddělení </a:t>
            </a:r>
            <a:r>
              <a:rPr lang="cs-CZ" sz="2000" b="1" i="1" dirty="0" err="1" smtClean="0">
                <a:solidFill>
                  <a:schemeClr val="accent4">
                    <a:lumMod val="75000"/>
                  </a:schemeClr>
                </a:solidFill>
              </a:rPr>
              <a:t>čs.měny</a:t>
            </a:r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 od rakouské, měnová jednotka koruna československá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Vyspělý průmysl, vysoká produktivita zemědělství, nezaměstnanost 1%, vyšší životní úroveň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Ve světě od roku 1929 (USA), u nás 1931 – 1933; zhoršení vztahů s českými Němci -&gt; vzorem němečtí nacisté ( pokles nezaměstnanosti x přípravy na válku)</a:t>
            </a:r>
            <a:endParaRPr lang="cs-CZ" sz="20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ZAOSTŘENO NA 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7901014" cy="4525963"/>
          </a:xfrm>
        </p:spPr>
        <p:txBody>
          <a:bodyPr>
            <a:normAutofit/>
          </a:bodyPr>
          <a:lstStyle/>
          <a:p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Co spojuje tyto muže s historií ČSR?</a:t>
            </a:r>
            <a:endParaRPr lang="cs-CZ" sz="20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6" name="Picture 2" descr="Adolf Hitler">
            <a:hlinkClick r:id="rId2" tooltip="Adolf Hitler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2143116"/>
            <a:ext cx="1790700" cy="2381250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thumb/6/65/Mussolini-ggbain.jpg/225px-Mussolini-ggbain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4876" y="2428868"/>
            <a:ext cx="1541613" cy="2124000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commons/thumb/7/7b/Daladier_1924.jpg/220px-Daladier_1924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00826" y="2571744"/>
            <a:ext cx="2095500" cy="2914650"/>
          </a:xfrm>
          <a:prstGeom prst="rect">
            <a:avLst/>
          </a:prstGeom>
          <a:noFill/>
        </p:spPr>
      </p:pic>
      <p:pic>
        <p:nvPicPr>
          <p:cNvPr id="1032" name="Picture 8" descr="Neville Chamberlain">
            <a:hlinkClick r:id="rId8" tooltip="Neville Chamberlain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500298" y="3500438"/>
            <a:ext cx="1905000" cy="245745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71472" y="4572008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ADOLF HITLER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72264" y="5500702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ÉDOARD DALADIER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3438" y="4572008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BENITO MUSSOLINI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43108" y="5929330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NEVILLE CHAMBERLAIN</a:t>
            </a:r>
            <a:endParaRPr lang="cs-CZ" b="1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29. září 1938 podepsali za Německo, Itálii, Velkou Británii a Francii Mnichovskou dohodu</a:t>
            </a:r>
          </a:p>
          <a:p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Německu, Polsku a Maďarsku musela být odstoupena česká a slovenská pohraniční území</a:t>
            </a:r>
          </a:p>
          <a:p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Měl se náš lid bránit? Diskutujte.</a:t>
            </a:r>
            <a:endParaRPr lang="cs-CZ" sz="24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je plánován jako hlavní část hodiny</a:t>
            </a:r>
          </a:p>
          <a:p>
            <a:r>
              <a:rPr lang="cs-CZ" sz="2400" dirty="0" smtClean="0"/>
              <a:t>Z práce skupin vznikne zápis učiva; dbáme na to, aby prováděli výtah z nalezených informací a rozlišili důležité údaje od méně </a:t>
            </a:r>
            <a:r>
              <a:rPr lang="cs-CZ" sz="2400" dirty="0" err="1" smtClean="0"/>
              <a:t>postatných</a:t>
            </a:r>
            <a:endParaRPr lang="cs-CZ" sz="2400" dirty="0" smtClean="0"/>
          </a:p>
          <a:p>
            <a:r>
              <a:rPr lang="cs-CZ" sz="2400" dirty="0" smtClean="0"/>
              <a:t>Jejich informace ústně doplňujeme </a:t>
            </a:r>
          </a:p>
          <a:p>
            <a:r>
              <a:rPr lang="cs-CZ" sz="2400" dirty="0" smtClean="0"/>
              <a:t>Práce s fotografiemi  je východiskem k nové látce</a:t>
            </a:r>
          </a:p>
          <a:p>
            <a:r>
              <a:rPr lang="cs-CZ" sz="2400" b="1" u="sng" dirty="0" smtClean="0"/>
              <a:t>Klíčová slova: </a:t>
            </a:r>
            <a:r>
              <a:rPr lang="cs-CZ" sz="2400" dirty="0" smtClean="0"/>
              <a:t>viz  snímek č.3, Mnichovská dohoda</a:t>
            </a:r>
          </a:p>
          <a:p>
            <a:r>
              <a:rPr lang="cs-CZ" sz="2400" b="1" u="sng" dirty="0" smtClean="0"/>
              <a:t>Inovace:</a:t>
            </a:r>
            <a:r>
              <a:rPr lang="cs-CZ" sz="2400" dirty="0" smtClean="0"/>
              <a:t>samostatné zpracování nové látky, práce na internetu</a:t>
            </a:r>
          </a:p>
          <a:p>
            <a:endParaRPr lang="cs-CZ" sz="2400" dirty="0"/>
          </a:p>
        </p:txBody>
      </p:sp>
    </p:spTree>
  </p:cSld>
  <p:clrMapOvr>
    <a:masterClrMapping/>
  </p:clrMapOvr>
  <p:transition>
    <p:push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S.5 - </a:t>
            </a:r>
            <a:r>
              <a:rPr lang="cs-CZ" sz="1800" dirty="0" smtClean="0">
                <a:hlinkClick r:id="rId2" action="ppaction://hlinkfile" tooltip="User:JMK"/>
              </a:rPr>
              <a:t>JMK</a:t>
            </a:r>
            <a:r>
              <a:rPr lang="cs-CZ" sz="1800" dirty="0" smtClean="0"/>
              <a:t> , </a:t>
            </a:r>
            <a:r>
              <a:rPr lang="cs-CZ" sz="1800" i="1" dirty="0" err="1" smtClean="0"/>
              <a:t>commons.wikimedia</a:t>
            </a:r>
            <a:r>
              <a:rPr lang="cs-CZ" sz="1800" i="1" dirty="0" smtClean="0"/>
              <a:t> </a:t>
            </a:r>
            <a:r>
              <a:rPr lang="cs-CZ" sz="1800" dirty="0" smtClean="0"/>
              <a:t>[2012 – 11 – 06]. Dostupné na www:  &lt;</a:t>
            </a:r>
            <a:r>
              <a:rPr lang="cs-CZ" sz="1800" dirty="0" smtClean="0">
                <a:hlinkClick r:id="rId3"/>
              </a:rPr>
              <a:t>http://cs.wikipedia.org/wiki/Soubor:Hitler,_recoloured.jpg</a:t>
            </a:r>
            <a:r>
              <a:rPr lang="cs-CZ" sz="1800" dirty="0" smtClean="0"/>
              <a:t>&gt;</a:t>
            </a:r>
          </a:p>
          <a:p>
            <a:r>
              <a:rPr lang="cs-CZ" sz="1800" dirty="0" err="1" smtClean="0"/>
              <a:t>George</a:t>
            </a:r>
            <a:r>
              <a:rPr lang="cs-CZ" sz="1800" dirty="0" smtClean="0"/>
              <a:t> </a:t>
            </a:r>
            <a:r>
              <a:rPr lang="cs-CZ" sz="1800" dirty="0" err="1" smtClean="0"/>
              <a:t>Grantham</a:t>
            </a:r>
            <a:r>
              <a:rPr lang="cs-CZ" sz="1800" dirty="0" smtClean="0"/>
              <a:t> </a:t>
            </a:r>
            <a:r>
              <a:rPr lang="cs-CZ" sz="1800" dirty="0" err="1" smtClean="0"/>
              <a:t>Bain</a:t>
            </a:r>
            <a:r>
              <a:rPr lang="cs-CZ" sz="1800" dirty="0" smtClean="0"/>
              <a:t>,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commons.wikimedia</a:t>
            </a:r>
            <a:r>
              <a:rPr lang="cs-CZ" sz="1800" i="1" dirty="0" smtClean="0"/>
              <a:t> </a:t>
            </a:r>
            <a:r>
              <a:rPr lang="cs-CZ" sz="1800" dirty="0" smtClean="0"/>
              <a:t>[2012 – 11 – 06]. Dostupné na www: &lt;</a:t>
            </a:r>
            <a:r>
              <a:rPr lang="cs-CZ" sz="1800" dirty="0" smtClean="0">
                <a:hlinkClick r:id="rId4"/>
              </a:rPr>
              <a:t>http://cs.wikipedia.org/wiki/Soubor:Mussolini-ggbain.jpg</a:t>
            </a:r>
            <a:r>
              <a:rPr lang="cs-CZ" sz="1800" dirty="0" smtClean="0"/>
              <a:t>&gt;</a:t>
            </a:r>
          </a:p>
          <a:p>
            <a:r>
              <a:rPr lang="fr-FR" sz="1800" dirty="0" smtClean="0"/>
              <a:t>Photographie de presse de l'agence Meurisse</a:t>
            </a:r>
            <a:r>
              <a:rPr lang="cs-CZ" sz="1800" dirty="0" smtClean="0"/>
              <a:t>,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commons.wikimedia</a:t>
            </a:r>
            <a:r>
              <a:rPr lang="cs-CZ" sz="1800" i="1" dirty="0" smtClean="0"/>
              <a:t> </a:t>
            </a:r>
            <a:r>
              <a:rPr lang="cs-CZ" sz="1800" dirty="0" smtClean="0"/>
              <a:t>[2012–11–06]. Dostupné na www:</a:t>
            </a:r>
          </a:p>
          <a:p>
            <a:r>
              <a:rPr lang="cs-CZ" sz="1800" dirty="0" smtClean="0"/>
              <a:t>&lt; </a:t>
            </a:r>
            <a:r>
              <a:rPr lang="cs-CZ" sz="1800" dirty="0" smtClean="0">
                <a:hlinkClick r:id="rId5"/>
              </a:rPr>
              <a:t>http://cs.wikipedia.org/wiki/Soubor:Daladier_1924.jpg</a:t>
            </a:r>
            <a:r>
              <a:rPr lang="cs-CZ" sz="1800" dirty="0" smtClean="0"/>
              <a:t>&gt;</a:t>
            </a:r>
          </a:p>
          <a:p>
            <a:r>
              <a:rPr lang="cs-CZ" sz="1800" dirty="0" err="1" smtClean="0"/>
              <a:t>unknown</a:t>
            </a:r>
            <a:r>
              <a:rPr lang="cs-CZ" sz="1800" dirty="0" smtClean="0"/>
              <a:t>,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commons.wikimedia</a:t>
            </a:r>
            <a:r>
              <a:rPr lang="cs-CZ" sz="1800" i="1" dirty="0" smtClean="0"/>
              <a:t> </a:t>
            </a:r>
            <a:r>
              <a:rPr lang="cs-CZ" sz="1800" dirty="0" smtClean="0"/>
              <a:t>[2012–11–06]. Dostupné na www:</a:t>
            </a:r>
          </a:p>
          <a:p>
            <a:pPr>
              <a:buNone/>
            </a:pPr>
            <a:r>
              <a:rPr lang="cs-CZ" sz="1800" dirty="0" smtClean="0"/>
              <a:t>     &lt; http://cs.wikipedia.org/wiki/Soubor:Arthur-Neville-Chamberlain.jpg&gt;</a:t>
            </a: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370</Words>
  <Application>Microsoft Office PowerPoint</Application>
  <PresentationFormat>Předvádění na obrazovce (4:3)</PresentationFormat>
  <Paragraphs>54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ÚKOL</vt:lpstr>
      <vt:lpstr>ŘEŠENÍ</vt:lpstr>
      <vt:lpstr>ZAOSTŘENO NA OSOBNOSTI</vt:lpstr>
      <vt:lpstr>ŘEŠENÍ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15</cp:revision>
  <dcterms:created xsi:type="dcterms:W3CDTF">2012-11-06T19:48:52Z</dcterms:created>
  <dcterms:modified xsi:type="dcterms:W3CDTF">2012-11-13T20:43:24Z</dcterms:modified>
</cp:coreProperties>
</file>