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CD2E-1FE2-46AF-88E6-7B8686D14245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BC35A-6CD2-4D5F-9458-A252486A2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CD2E-1FE2-46AF-88E6-7B8686D14245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BC35A-6CD2-4D5F-9458-A252486A2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CD2E-1FE2-46AF-88E6-7B8686D14245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BC35A-6CD2-4D5F-9458-A252486A2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CD2E-1FE2-46AF-88E6-7B8686D14245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BC35A-6CD2-4D5F-9458-A252486A2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CD2E-1FE2-46AF-88E6-7B8686D14245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BC35A-6CD2-4D5F-9458-A252486A2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CD2E-1FE2-46AF-88E6-7B8686D14245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BC35A-6CD2-4D5F-9458-A252486A2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CD2E-1FE2-46AF-88E6-7B8686D14245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BC35A-6CD2-4D5F-9458-A252486A2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CD2E-1FE2-46AF-88E6-7B8686D14245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BC35A-6CD2-4D5F-9458-A252486A2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CD2E-1FE2-46AF-88E6-7B8686D14245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BC35A-6CD2-4D5F-9458-A252486A2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CD2E-1FE2-46AF-88E6-7B8686D14245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BC35A-6CD2-4D5F-9458-A252486A2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CD2E-1FE2-46AF-88E6-7B8686D14245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BC35A-6CD2-4D5F-9458-A252486A2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0ECD2E-1FE2-46AF-88E6-7B8686D14245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CBC35A-6CD2-4D5F-9458-A252486A2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over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um6ZdGrXl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3108" y="714356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VY_12_INOVACE_ D.9.A.08_rozbiti_CSR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14.11.2012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Název:ROZBITÍ ČSR</a:t>
            </a:r>
            <a:b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PRIMA ŠKOLA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14678" y="4286256"/>
            <a:ext cx="22659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  <a:latin typeface="Calibri" pitchFamily="34" charset="0"/>
              </a:rPr>
              <a:t>ROZBITÍ ČSR</a:t>
            </a:r>
            <a:endParaRPr lang="cs-CZ" b="1" u="sng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542926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bg2">
                    <a:lumMod val="75000"/>
                  </a:schemeClr>
                </a:solidFill>
              </a:rPr>
              <a:t>Dějepis 9.ročník</a:t>
            </a:r>
          </a:p>
          <a:p>
            <a:r>
              <a:rPr lang="cs-CZ" b="1" i="1" dirty="0" smtClean="0">
                <a:solidFill>
                  <a:schemeClr val="bg2">
                    <a:lumMod val="75000"/>
                  </a:schemeClr>
                </a:solidFill>
              </a:rPr>
              <a:t>Zkvalitňování čtenářské gramotnosti</a:t>
            </a:r>
          </a:p>
          <a:p>
            <a:r>
              <a:rPr lang="cs-CZ" b="1" i="1" dirty="0" smtClean="0">
                <a:solidFill>
                  <a:schemeClr val="bg2">
                    <a:lumMod val="75000"/>
                  </a:schemeClr>
                </a:solidFill>
              </a:rPr>
              <a:t>Práce s dokumentárním materiálem</a:t>
            </a:r>
          </a:p>
          <a:p>
            <a:r>
              <a:rPr lang="cs-CZ" b="1" i="1" dirty="0" smtClean="0">
                <a:solidFill>
                  <a:schemeClr val="bg2">
                    <a:lumMod val="75000"/>
                  </a:schemeClr>
                </a:solidFill>
              </a:rPr>
              <a:t>Procvičování správného vnímání textu a informací v něm obsažených</a:t>
            </a:r>
          </a:p>
          <a:p>
            <a:endParaRPr lang="cs-CZ" dirty="0"/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Sledujte pozorně následující filmový dokument</a:t>
            </a:r>
          </a:p>
          <a:p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Před sebou máte otázky; pokuste se ve filmu najít </a:t>
            </a: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odpovědi</a:t>
            </a:r>
          </a:p>
          <a:p>
            <a:endParaRPr lang="cs-CZ" sz="2400" b="1" i="1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  <a:hlinkClick r:id="rId2"/>
              </a:rPr>
              <a:t>MNICHOVSKÁ DOHODA – dokumentární film</a:t>
            </a:r>
            <a:endParaRPr lang="cs-CZ" sz="2400" b="1" i="1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endParaRPr lang="cs-CZ" sz="2400" b="1" i="1" dirty="0" smtClean="0">
              <a:solidFill>
                <a:schemeClr val="bg2">
                  <a:lumMod val="75000"/>
                </a:schemeClr>
              </a:solidFill>
            </a:endParaRPr>
          </a:p>
          <a:p>
            <a:endParaRPr lang="cs-CZ" sz="2400" b="1" i="1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sz="1800" b="1" i="1" dirty="0" smtClean="0">
                <a:solidFill>
                  <a:schemeClr val="bg2">
                    <a:lumMod val="75000"/>
                  </a:schemeClr>
                </a:solidFill>
              </a:rPr>
              <a:t>Hypertextový odkaz – nutné připojení k internetu</a:t>
            </a:r>
            <a:endParaRPr lang="cs-CZ" sz="1800" b="1" i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Kdy nastoupil Adolf Hitler k moci v Německu?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Kam plánoval vysídlit Čechy?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Měsíc a rok připojení Rakouska k  Německu.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Kolik Němců žilo v českém pohraničí?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Jméno vůdce sudetských Němců.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Signatáři Mnichovské dohody.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Datum jejího podepsání.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Skutečně byl zachráněn mír?</a:t>
            </a:r>
          </a:p>
          <a:p>
            <a:pPr marL="457200" indent="-457200">
              <a:buFont typeface="+mj-lt"/>
              <a:buAutoNum type="arabicPeriod"/>
            </a:pPr>
            <a:endParaRPr lang="cs-CZ" sz="2400" b="1" i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1933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Sibiř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Březen 1938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3 000 </a:t>
            </a:r>
            <a:r>
              <a:rPr lang="cs-CZ" sz="2400" b="1" i="1" dirty="0" err="1" smtClean="0">
                <a:solidFill>
                  <a:schemeClr val="bg2">
                    <a:lumMod val="75000"/>
                  </a:schemeClr>
                </a:solidFill>
              </a:rPr>
              <a:t>000</a:t>
            </a:r>
            <a:endParaRPr lang="cs-CZ" sz="2400" b="1" i="1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err="1" smtClean="0">
                <a:solidFill>
                  <a:schemeClr val="bg2">
                    <a:lumMod val="75000"/>
                  </a:schemeClr>
                </a:solidFill>
              </a:rPr>
              <a:t>Konrad</a:t>
            </a: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400" b="1" i="1" dirty="0" err="1" smtClean="0">
                <a:solidFill>
                  <a:schemeClr val="bg2">
                    <a:lumMod val="75000"/>
                  </a:schemeClr>
                </a:solidFill>
              </a:rPr>
              <a:t>Henlein</a:t>
            </a:r>
            <a:endParaRPr lang="cs-CZ" sz="2400" b="1" i="1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Hitler, </a:t>
            </a:r>
            <a:r>
              <a:rPr lang="cs-CZ" sz="2400" b="1" i="1" dirty="0" err="1" smtClean="0">
                <a:solidFill>
                  <a:schemeClr val="bg2">
                    <a:lumMod val="75000"/>
                  </a:schemeClr>
                </a:solidFill>
              </a:rPr>
              <a:t>Mussolini</a:t>
            </a: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, </a:t>
            </a:r>
            <a:r>
              <a:rPr lang="cs-CZ" sz="2400" b="1" i="1" dirty="0" err="1" smtClean="0">
                <a:solidFill>
                  <a:schemeClr val="bg2">
                    <a:lumMod val="75000"/>
                  </a:schemeClr>
                </a:solidFill>
              </a:rPr>
              <a:t>Daladier</a:t>
            </a: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, </a:t>
            </a:r>
            <a:r>
              <a:rPr lang="cs-CZ" sz="2400" b="1" i="1" dirty="0" err="1" smtClean="0">
                <a:solidFill>
                  <a:schemeClr val="bg2">
                    <a:lumMod val="75000"/>
                  </a:schemeClr>
                </a:solidFill>
              </a:rPr>
              <a:t>Chamberlain</a:t>
            </a:r>
            <a:endParaRPr lang="cs-CZ" sz="2400" b="1" i="1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29.9.1938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2">
                    <a:lumMod val="75000"/>
                  </a:schemeClr>
                </a:solidFill>
              </a:rPr>
              <a:t>Ne, válka vypukla 2.9.1939</a:t>
            </a:r>
            <a:endParaRPr lang="cs-CZ" sz="2400" b="1" i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</a:rPr>
              <a:t>METODICKÝ NÁVOD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DUM obsahuje pouze 1, nicméně rozsáhlý úkol, rovněž z důvodu metráže filmu ( přes 5 minut)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Předem připravíme pracovní listy s úkoly k filmu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Úkoly mají jak opakovací cíl, tak i obsahují nové poznatky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Po kontrole úkolů doplníme výkladem další údaje, které předcházely podpisu dohody</a:t>
            </a:r>
          </a:p>
          <a:p>
            <a:r>
              <a:rPr lang="cs-CZ" sz="2400" b="1" u="sng" dirty="0" smtClean="0">
                <a:solidFill>
                  <a:schemeClr val="bg1"/>
                </a:solidFill>
              </a:rPr>
              <a:t>Klíčová slova: </a:t>
            </a:r>
            <a:r>
              <a:rPr lang="cs-CZ" sz="2400" dirty="0" smtClean="0">
                <a:solidFill>
                  <a:schemeClr val="bg1"/>
                </a:solidFill>
              </a:rPr>
              <a:t>viz  snímek </a:t>
            </a:r>
            <a:r>
              <a:rPr lang="cs-CZ" sz="2400" dirty="0" smtClean="0">
                <a:solidFill>
                  <a:schemeClr val="bg1"/>
                </a:solidFill>
              </a:rPr>
              <a:t>č.5, </a:t>
            </a:r>
            <a:r>
              <a:rPr lang="cs-CZ" sz="2400" dirty="0" smtClean="0">
                <a:solidFill>
                  <a:schemeClr val="bg1"/>
                </a:solidFill>
              </a:rPr>
              <a:t>Mnichovská dohoda</a:t>
            </a:r>
          </a:p>
          <a:p>
            <a:r>
              <a:rPr lang="cs-CZ" sz="2400" b="1" u="sng" dirty="0" smtClean="0">
                <a:solidFill>
                  <a:schemeClr val="bg1"/>
                </a:solidFill>
              </a:rPr>
              <a:t>Inovace:</a:t>
            </a:r>
            <a:r>
              <a:rPr lang="cs-CZ" sz="2400" b="1" u="sng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opakování a poznávání formou práce s </a:t>
            </a:r>
            <a:r>
              <a:rPr lang="cs-CZ" sz="2400" dirty="0" err="1" smtClean="0">
                <a:solidFill>
                  <a:schemeClr val="bg1"/>
                </a:solidFill>
              </a:rPr>
              <a:t>audiomateriálem</a:t>
            </a:r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</a:rPr>
              <a:t>POUŽITÉ ZDROJE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Snímek </a:t>
            </a:r>
            <a:r>
              <a:rPr lang="cs-CZ" sz="2400" dirty="0" smtClean="0">
                <a:solidFill>
                  <a:schemeClr val="bg1"/>
                </a:solidFill>
              </a:rPr>
              <a:t>č.3 </a:t>
            </a:r>
            <a:r>
              <a:rPr lang="cs-CZ" sz="2400" dirty="0" smtClean="0">
                <a:solidFill>
                  <a:schemeClr val="bg1"/>
                </a:solidFill>
              </a:rPr>
              <a:t>: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Standardní licence </a:t>
            </a:r>
            <a:r>
              <a:rPr lang="cs-CZ" sz="2400" dirty="0" err="1" smtClean="0">
                <a:solidFill>
                  <a:schemeClr val="bg1"/>
                </a:solidFill>
              </a:rPr>
              <a:t>YouTube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&lt;http</a:t>
            </a:r>
            <a:r>
              <a:rPr lang="cs-CZ" sz="2400" dirty="0" smtClean="0">
                <a:solidFill>
                  <a:schemeClr val="bg1"/>
                </a:solidFill>
              </a:rPr>
              <a:t>://</a:t>
            </a:r>
            <a:r>
              <a:rPr lang="cs-CZ" sz="2400" dirty="0" smtClean="0">
                <a:solidFill>
                  <a:schemeClr val="bg1"/>
                </a:solidFill>
              </a:rPr>
              <a:t>www.</a:t>
            </a:r>
            <a:r>
              <a:rPr lang="cs-CZ" sz="2400" dirty="0" err="1" smtClean="0">
                <a:solidFill>
                  <a:schemeClr val="bg1"/>
                </a:solidFill>
              </a:rPr>
              <a:t>youtube.com</a:t>
            </a:r>
            <a:r>
              <a:rPr lang="cs-CZ" sz="2400" dirty="0" smtClean="0">
                <a:solidFill>
                  <a:schemeClr val="bg1"/>
                </a:solidFill>
              </a:rPr>
              <a:t>/</a:t>
            </a:r>
            <a:r>
              <a:rPr lang="cs-CZ" sz="2400" dirty="0" err="1" smtClean="0">
                <a:solidFill>
                  <a:schemeClr val="bg1"/>
                </a:solidFill>
              </a:rPr>
              <a:t>watch</a:t>
            </a:r>
            <a:r>
              <a:rPr lang="cs-CZ" sz="2400" dirty="0" smtClean="0">
                <a:solidFill>
                  <a:schemeClr val="bg1"/>
                </a:solidFill>
              </a:rPr>
              <a:t>?v=tum6ZdGrXlE&gt;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      [</a:t>
            </a:r>
            <a:r>
              <a:rPr lang="cs-CZ" sz="2400" dirty="0" smtClean="0">
                <a:solidFill>
                  <a:schemeClr val="bg1"/>
                </a:solidFill>
              </a:rPr>
              <a:t>2012 – </a:t>
            </a:r>
            <a:r>
              <a:rPr lang="cs-CZ" sz="2400" smtClean="0">
                <a:solidFill>
                  <a:schemeClr val="bg1"/>
                </a:solidFill>
              </a:rPr>
              <a:t>11 </a:t>
            </a:r>
            <a:r>
              <a:rPr lang="cs-CZ" sz="2400" smtClean="0">
                <a:solidFill>
                  <a:schemeClr val="bg1"/>
                </a:solidFill>
              </a:rPr>
              <a:t>–13</a:t>
            </a:r>
            <a:r>
              <a:rPr lang="cs-CZ" sz="2400" dirty="0" smtClean="0">
                <a:solidFill>
                  <a:schemeClr val="bg1"/>
                </a:solidFill>
              </a:rPr>
              <a:t>]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220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ÚKOL</vt:lpstr>
      <vt:lpstr>ÚKOLY</vt:lpstr>
      <vt:lpstr>ŘEŠENÍ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Soňa</cp:lastModifiedBy>
  <cp:revision>10</cp:revision>
  <dcterms:created xsi:type="dcterms:W3CDTF">2012-11-13T19:17:04Z</dcterms:created>
  <dcterms:modified xsi:type="dcterms:W3CDTF">2012-11-13T20:41:28Z</dcterms:modified>
</cp:coreProperties>
</file>