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8019A-8FC8-43F2-A02B-BCED7517CBF2}" type="datetimeFigureOut">
              <a:rPr lang="cs-CZ" smtClean="0"/>
              <a:pPr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44B49-A523-485E-85D1-16B615702D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Bundesarchiv_Bild_146-1970-050-07,_Berlin,_Emil_Hacha_bei_Hitler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file:///\\cs.wikipedia.org\wiki\Heinrich_Hoffman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14546" y="571480"/>
            <a:ext cx="4572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D.9.A.09_druha_republika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16.11.2012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DRUHÁ REPUBLIKA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14612" y="4500570"/>
            <a:ext cx="35381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latin typeface="Calibri" pitchFamily="34" charset="0"/>
              </a:rPr>
              <a:t>DRUHÁ REPUBLIKA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endParaRPr lang="cs-CZ" sz="3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Dějepis 9.ročník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Práce s textem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Porozumění přejatým slovům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Práce se slovníkem cizích slov</a:t>
            </a:r>
          </a:p>
          <a:p>
            <a:endParaRPr lang="cs-CZ" b="1" i="1" dirty="0" smtClean="0">
              <a:solidFill>
                <a:schemeClr val="accent4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ROZDĚLTE SE DO SKUPIN; VYHLEDEJTE VYSVĚTLENÍ NÁSLEDUJÍCÍCH POJMŮ; POUŽIJTE SLOVNÍK CIZÍCH SLOV</a:t>
            </a:r>
          </a:p>
          <a:p>
            <a:endParaRPr lang="cs-CZ" sz="2400" b="1" i="1" dirty="0" smtClean="0">
              <a:solidFill>
                <a:srgbClr val="C00000"/>
              </a:solidFill>
            </a:endParaRP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Pojmy se vztahují k tématu Druhá republika, což je období československého státu mezi mnichovskou dohodou a jeho zánikem 15. března 1939</a:t>
            </a:r>
          </a:p>
          <a:p>
            <a:endParaRPr lang="cs-CZ" sz="2400" b="1" i="1" dirty="0" smtClean="0">
              <a:solidFill>
                <a:srgbClr val="C00000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rgbClr val="C00000"/>
                </a:solidFill>
              </a:rPr>
              <a:t>Abdikace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rgbClr val="C00000"/>
                </a:solidFill>
              </a:rPr>
              <a:t>Autonomie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rgbClr val="C00000"/>
                </a:solidFill>
              </a:rPr>
              <a:t>Federace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rgbClr val="C00000"/>
                </a:solidFill>
              </a:rPr>
              <a:t>Separatismus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rgbClr val="C00000"/>
                </a:solidFill>
              </a:rPr>
              <a:t>Okupace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>
                <a:solidFill>
                  <a:srgbClr val="C00000"/>
                </a:solidFill>
              </a:rPr>
              <a:t>Protektorát</a:t>
            </a:r>
          </a:p>
          <a:p>
            <a:pPr marL="457200" indent="-457200">
              <a:buNone/>
            </a:pPr>
            <a:endParaRPr lang="cs-CZ" sz="2000" b="1" i="1" dirty="0" smtClean="0">
              <a:solidFill>
                <a:srgbClr val="C00000"/>
              </a:solidFill>
            </a:endParaRPr>
          </a:p>
          <a:p>
            <a:endParaRPr lang="cs-CZ" sz="2400" b="1" i="1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Odstoupení z funkce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Samospráva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Samostatné státy pod ústřední vládou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Oddělení nějaké skupiny od státního celku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Vojenské obsazení cizího státního území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C00000"/>
                </a:solidFill>
              </a:rPr>
              <a:t>Původně území ochraňované jiným státem;zneužito nacisty</a:t>
            </a:r>
            <a:endParaRPr lang="cs-CZ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Předešlé pojmy nebo jejich tvary správně dosaď do vět</a:t>
            </a: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Věty ve správném chronologickém pořadí zapiš do sešitu</a:t>
            </a:r>
          </a:p>
          <a:p>
            <a:endParaRPr lang="cs-CZ" sz="2400" b="1" i="1" dirty="0" smtClean="0">
              <a:solidFill>
                <a:srgbClr val="C00000"/>
              </a:solidFill>
            </a:endParaRPr>
          </a:p>
          <a:p>
            <a:r>
              <a:rPr lang="cs-CZ" sz="2400" b="1" i="1" dirty="0" smtClean="0">
                <a:solidFill>
                  <a:srgbClr val="C00000"/>
                </a:solidFill>
              </a:rPr>
              <a:t>Vznikl __________1 Čechy a Morava. Dne 5.10. 1938 prezident Beneš __________2. Hitler donutil Háchu k souhlasu s __________3.Dne </a:t>
            </a:r>
            <a:r>
              <a:rPr lang="cs-CZ" sz="2400" b="1" i="1" dirty="0" smtClean="0">
                <a:solidFill>
                  <a:srgbClr val="C00000"/>
                </a:solidFill>
              </a:rPr>
              <a:t>6.10.1938 </a:t>
            </a:r>
            <a:r>
              <a:rPr lang="cs-CZ" sz="2400" b="1" i="1" dirty="0" smtClean="0">
                <a:solidFill>
                  <a:srgbClr val="C00000"/>
                </a:solidFill>
              </a:rPr>
              <a:t>Slovensko vyhlásilo __________4. Slováci dále usilovali o __________5. ČSR se </a:t>
            </a:r>
            <a:r>
              <a:rPr lang="cs-CZ" sz="2400" b="1" i="1" smtClean="0">
                <a:solidFill>
                  <a:srgbClr val="C00000"/>
                </a:solidFill>
              </a:rPr>
              <a:t>stala </a:t>
            </a:r>
            <a:r>
              <a:rPr lang="cs-CZ" sz="2400" b="1" i="1" smtClean="0">
                <a:solidFill>
                  <a:srgbClr val="C00000"/>
                </a:solidFill>
              </a:rPr>
              <a:t>__________6, </a:t>
            </a:r>
            <a:r>
              <a:rPr lang="cs-CZ" sz="2400" b="1" i="1" dirty="0" smtClean="0">
                <a:solidFill>
                  <a:srgbClr val="C00000"/>
                </a:solidFill>
              </a:rPr>
              <a:t>název se změnil Česko – Slovenskou republiku.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C00000"/>
                </a:solidFill>
              </a:rPr>
              <a:t>Protektorát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C00000"/>
                </a:solidFill>
              </a:rPr>
              <a:t>Abdikoval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C00000"/>
                </a:solidFill>
              </a:rPr>
              <a:t>Okupací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C00000"/>
                </a:solidFill>
              </a:rPr>
              <a:t>Autonomii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C00000"/>
                </a:solidFill>
              </a:rPr>
              <a:t>Separatismus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b="1" i="1" dirty="0" smtClean="0">
                <a:solidFill>
                  <a:srgbClr val="C00000"/>
                </a:solidFill>
              </a:rPr>
              <a:t>Federací</a:t>
            </a:r>
          </a:p>
          <a:p>
            <a:pPr marL="457200" indent="-457200">
              <a:buFont typeface="+mj-lt"/>
              <a:buAutoNum type="arabicPeriod"/>
            </a:pPr>
            <a:endParaRPr lang="cs-CZ" sz="2400" b="1" i="1" dirty="0" smtClean="0">
              <a:solidFill>
                <a:srgbClr val="C00000"/>
              </a:solidFill>
            </a:endParaRPr>
          </a:p>
          <a:p>
            <a:pPr marL="457200" indent="-457200">
              <a:buFont typeface="Wingdings" pitchFamily="2" charset="2"/>
              <a:buChar char="v"/>
            </a:pPr>
            <a:r>
              <a:rPr lang="cs-CZ" sz="2400" b="1" i="1" dirty="0" smtClean="0">
                <a:solidFill>
                  <a:srgbClr val="C00000"/>
                </a:solidFill>
              </a:rPr>
              <a:t>Správné pořadí vět: 2, 4, 6, 5, 3, 1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1026" name="Picture 2" descr="http://upload.wikimedia.org/wikipedia/commons/thumb/1/1d/Bundesarchiv_Bild_146-1970-050-07%2C_Berlin%2C_Emil_Hacha_bei_Hitler.jpg/220px-Bundesarchiv_Bild_146-1970-050-07%2C_Berlin%2C_Emil_Hacha_bei_Hitler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56693"/>
          <a:stretch>
            <a:fillRect/>
          </a:stretch>
        </p:blipFill>
        <p:spPr bwMode="auto">
          <a:xfrm>
            <a:off x="642910" y="1428736"/>
            <a:ext cx="2823202" cy="4356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000496" y="1785926"/>
            <a:ext cx="392909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C00000"/>
                </a:solidFill>
              </a:rPr>
              <a:t>Prezident </a:t>
            </a:r>
            <a:r>
              <a:rPr lang="cs-CZ" sz="2400" b="1" i="1" dirty="0" err="1" smtClean="0">
                <a:solidFill>
                  <a:srgbClr val="C00000"/>
                </a:solidFill>
              </a:rPr>
              <a:t>Hácha</a:t>
            </a:r>
            <a:r>
              <a:rPr lang="cs-CZ" sz="2400" b="1" i="1" dirty="0" smtClean="0">
                <a:solidFill>
                  <a:srgbClr val="C00000"/>
                </a:solidFill>
              </a:rPr>
              <a:t> při rozmluvě s Hitlerem v Německu. I když je foto nižší kvality, vnímáme jeho ponížený postoj a gesto. Přesto se po dobu , kdy byl prezidentem (1938 – 1945), zasazoval o práva českého národa. Pokud vás tento muž zaujal, vypracujte o něm referát.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 první fázi plnění úkolů se žáci rozdělí do skupin a pracují se slovníkem cizích slov</a:t>
            </a:r>
          </a:p>
          <a:p>
            <a:r>
              <a:rPr lang="cs-CZ" sz="2400" dirty="0" smtClean="0"/>
              <a:t>Společně doplní pojmy do vět</a:t>
            </a:r>
          </a:p>
          <a:p>
            <a:r>
              <a:rPr lang="cs-CZ" sz="2400" dirty="0" smtClean="0"/>
              <a:t>Další úkol a zápis vypracují samostatně</a:t>
            </a:r>
          </a:p>
          <a:p>
            <a:r>
              <a:rPr lang="cs-CZ" sz="2400" dirty="0" smtClean="0"/>
              <a:t>Osobnost Emila </a:t>
            </a:r>
            <a:r>
              <a:rPr lang="cs-CZ" sz="2400" dirty="0" err="1" smtClean="0"/>
              <a:t>Háchy</a:t>
            </a:r>
            <a:r>
              <a:rPr lang="cs-CZ" sz="2400" dirty="0" smtClean="0"/>
              <a:t> více přiblížíme ústně; snažíme se vzbudit zájem o tuto rozporuplnou osobnost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 snímek č.3., Emil </a:t>
            </a:r>
            <a:r>
              <a:rPr lang="cs-CZ" sz="2400" dirty="0" err="1" smtClean="0"/>
              <a:t>Hácha</a:t>
            </a:r>
            <a:endParaRPr lang="cs-CZ" sz="2400" dirty="0" smtClean="0"/>
          </a:p>
          <a:p>
            <a:r>
              <a:rPr lang="cs-CZ" sz="2400" b="1" u="sng" dirty="0" smtClean="0"/>
              <a:t>Inovace</a:t>
            </a:r>
            <a:r>
              <a:rPr lang="cs-CZ" sz="2400" dirty="0" smtClean="0"/>
              <a:t>: samostatné zpracování nové látky, práce se slovníkem </a:t>
            </a:r>
            <a:r>
              <a:rPr lang="cs-CZ" sz="2400" smtClean="0"/>
              <a:t>cizích slov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 action="ppaction://hlinkfile" tooltip="cs:Heinrich Hoffmann"/>
              </a:rPr>
              <a:t>Sn.7 :Heinrich Hoffmann</a:t>
            </a:r>
            <a:r>
              <a:rPr lang="cs-CZ" sz="2400" dirty="0" smtClean="0"/>
              <a:t>,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commons.wikimedia</a:t>
            </a:r>
            <a:r>
              <a:rPr lang="cs-CZ" sz="2400" i="1" dirty="0" smtClean="0"/>
              <a:t> </a:t>
            </a:r>
            <a:r>
              <a:rPr lang="cs-CZ" sz="2400" dirty="0" smtClean="0"/>
              <a:t>[2012–11– 15]. Dostupné na  www:</a:t>
            </a:r>
          </a:p>
          <a:p>
            <a:pPr>
              <a:buNone/>
            </a:pPr>
            <a:r>
              <a:rPr lang="cs-CZ" sz="2400" dirty="0" smtClean="0"/>
              <a:t>     &lt;http://cs.wikipedia.org/wiki/Soubor:Bundesarchiv_Bild_146-1970-050-07,_Berlin,_Emil_Hacha_bei_Hitler.jpg&gt;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334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ÚKOL</vt:lpstr>
      <vt:lpstr>ŘEŠENÍ</vt:lpstr>
      <vt:lpstr>ÚKOL</vt:lpstr>
      <vt:lpstr>ŘEŠENÍ</vt:lpstr>
      <vt:lpstr>ZAOSTŘENO NA OSOBNOSTI</vt:lpstr>
      <vt:lpstr>METODICKÝ NÁVOD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PC-29SQ</cp:lastModifiedBy>
  <cp:revision>12</cp:revision>
  <dcterms:created xsi:type="dcterms:W3CDTF">2012-11-15T18:53:37Z</dcterms:created>
  <dcterms:modified xsi:type="dcterms:W3CDTF">2012-11-16T07:36:46Z</dcterms:modified>
</cp:coreProperties>
</file>