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00BFD-7450-49E6-B90D-F87D32A36CB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71A77-9C4D-4A5D-BD98-7BE210E60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00BFD-7450-49E6-B90D-F87D32A36CB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71A77-9C4D-4A5D-BD98-7BE210E60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00BFD-7450-49E6-B90D-F87D32A36CB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71A77-9C4D-4A5D-BD98-7BE210E60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00BFD-7450-49E6-B90D-F87D32A36CB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71A77-9C4D-4A5D-BD98-7BE210E60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00BFD-7450-49E6-B90D-F87D32A36CB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71A77-9C4D-4A5D-BD98-7BE210E60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00BFD-7450-49E6-B90D-F87D32A36CB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71A77-9C4D-4A5D-BD98-7BE210E60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00BFD-7450-49E6-B90D-F87D32A36CB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71A77-9C4D-4A5D-BD98-7BE210E60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00BFD-7450-49E6-B90D-F87D32A36CB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71A77-9C4D-4A5D-BD98-7BE210E60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00BFD-7450-49E6-B90D-F87D32A36CB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71A77-9C4D-4A5D-BD98-7BE210E60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00BFD-7450-49E6-B90D-F87D32A36CB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71A77-9C4D-4A5D-BD98-7BE210E60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00BFD-7450-49E6-B90D-F87D32A36CB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71A77-9C4D-4A5D-BD98-7BE210E60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B00BFD-7450-49E6-B90D-F87D32A36CB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E71A77-9C4D-4A5D-BD98-7BE210E60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ILRI,_Stevie_Mann_-_Ploughing_with_cattle_in_southwestern_Ethiopia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5984" y="785794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VY_12_INOVACE_ D.9.A.10__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fasismus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_v_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italii</a:t>
            </a:r>
            <a:endParaRPr lang="cs-CZ" dirty="0" smtClean="0"/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23.11.2012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FAŠISMUS V  ITÁLII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71736" y="4500570"/>
            <a:ext cx="32646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FAŠISMUS V ITÁLII</a:t>
            </a:r>
            <a:endParaRPr lang="cs-CZ" sz="32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Dějepis 9.ročník</a:t>
            </a:r>
          </a:p>
          <a:p>
            <a:r>
              <a:rPr lang="cs-CZ" b="1" i="1" dirty="0" smtClean="0"/>
              <a:t>Práce s textem</a:t>
            </a:r>
          </a:p>
          <a:p>
            <a:r>
              <a:rPr lang="cs-CZ" b="1" i="1" dirty="0" smtClean="0"/>
              <a:t>Zkvalitňování čtenářské gramotnosti</a:t>
            </a:r>
          </a:p>
          <a:p>
            <a:r>
              <a:rPr lang="cs-CZ" b="1" i="1" dirty="0" smtClean="0"/>
              <a:t>Osvojení nové látky samostatnou prací</a:t>
            </a:r>
          </a:p>
          <a:p>
            <a:r>
              <a:rPr lang="cs-CZ" b="1" i="1" dirty="0" smtClean="0"/>
              <a:t>Orientace ve slovníku cizích slov</a:t>
            </a:r>
            <a:endParaRPr lang="cs-CZ" b="1" i="1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b="1" i="1" dirty="0" smtClean="0"/>
              <a:t>Následující výrazy správně doplňte do vět; význam některých pojmů vyhledejte ve slovníku cizích slov; použijte učebnici</a:t>
            </a:r>
          </a:p>
          <a:p>
            <a:endParaRPr lang="cs-CZ" sz="2000" b="1" i="1" dirty="0" smtClean="0"/>
          </a:p>
          <a:p>
            <a:r>
              <a:rPr lang="cs-CZ" sz="2000" b="1" i="1" u="sng" dirty="0" smtClean="0"/>
              <a:t>Pojmy a letopočty: </a:t>
            </a:r>
            <a:r>
              <a:rPr lang="cs-CZ" sz="2000" b="1" i="1" dirty="0" smtClean="0">
                <a:solidFill>
                  <a:schemeClr val="accent6">
                    <a:lumMod val="75000"/>
                  </a:schemeClr>
                </a:solidFill>
              </a:rPr>
              <a:t>konstituční monarchie, 1937, nespokojenost obyvatelstva, 1936, </a:t>
            </a:r>
            <a:r>
              <a:rPr lang="cs-CZ" sz="2000" b="1" i="1" dirty="0" err="1" smtClean="0">
                <a:solidFill>
                  <a:schemeClr val="accent6">
                    <a:lumMod val="75000"/>
                  </a:schemeClr>
                </a:solidFill>
              </a:rPr>
              <a:t>Benito</a:t>
            </a:r>
            <a:r>
              <a:rPr lang="cs-CZ" sz="2000" b="1" i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b="1" i="1" dirty="0" err="1" smtClean="0">
                <a:solidFill>
                  <a:schemeClr val="accent6">
                    <a:lumMod val="75000"/>
                  </a:schemeClr>
                </a:solidFill>
              </a:rPr>
              <a:t>Mussolini</a:t>
            </a:r>
            <a:r>
              <a:rPr lang="cs-CZ" sz="2000" b="1" i="1" dirty="0" smtClean="0">
                <a:solidFill>
                  <a:schemeClr val="accent6">
                    <a:lumMod val="75000"/>
                  </a:schemeClr>
                </a:solidFill>
              </a:rPr>
              <a:t>, 1935, ministerský předseda, kolonie, Duce, fašistická strana</a:t>
            </a:r>
          </a:p>
          <a:p>
            <a:endParaRPr lang="cs-CZ" sz="2000" b="1" i="1" dirty="0" smtClean="0">
              <a:solidFill>
                <a:srgbClr val="00B050"/>
              </a:solidFill>
            </a:endParaRPr>
          </a:p>
          <a:p>
            <a:r>
              <a:rPr lang="cs-CZ" sz="2000" b="1" i="1" dirty="0" smtClean="0">
                <a:solidFill>
                  <a:srgbClr val="00B050"/>
                </a:solidFill>
              </a:rPr>
              <a:t>Před 2.sv.válkou byla Itálie 1__________. Ve 30.létech rostla 2_______________. Toho využil 3 ______________. Přinutil císaře, aby ho jmenoval 4_______________. </a:t>
            </a:r>
            <a:r>
              <a:rPr lang="cs-CZ" sz="2000" b="1" i="1" dirty="0" err="1" smtClean="0">
                <a:solidFill>
                  <a:srgbClr val="00B050"/>
                </a:solidFill>
              </a:rPr>
              <a:t>Mussolini</a:t>
            </a:r>
            <a:r>
              <a:rPr lang="cs-CZ" sz="2000" b="1" i="1" dirty="0" smtClean="0">
                <a:solidFill>
                  <a:srgbClr val="00B050"/>
                </a:solidFill>
              </a:rPr>
              <a:t> si nechal říkat 5_________ (vůdce). Zlikvidoval demokratický systém, existovala pouze 6_______________. Itálie potřebovala 7__________. Roku  8_______ válkou získala Etiopii. V roce 9_____ uzavřela spojeneckou smlouvu s Německem Osa Berlín – Řím. Roku 10 _____ Itálie vystoupila ze Společnosti národů.</a:t>
            </a:r>
            <a:endParaRPr lang="cs-CZ" sz="2000" b="1" i="1" dirty="0"/>
          </a:p>
        </p:txBody>
      </p:sp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B050"/>
                </a:solidFill>
              </a:rPr>
              <a:t>Konstituční monarchie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B050"/>
                </a:solidFill>
              </a:rPr>
              <a:t>Nespokojenost obyvatelstva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err="1" smtClean="0">
                <a:solidFill>
                  <a:srgbClr val="00B050"/>
                </a:solidFill>
              </a:rPr>
              <a:t>Benito</a:t>
            </a:r>
            <a:r>
              <a:rPr lang="cs-CZ" sz="2400" b="1" i="1" dirty="0" smtClean="0">
                <a:solidFill>
                  <a:srgbClr val="00B050"/>
                </a:solidFill>
              </a:rPr>
              <a:t> </a:t>
            </a:r>
            <a:r>
              <a:rPr lang="cs-CZ" sz="2400" b="1" i="1" dirty="0" err="1" smtClean="0">
                <a:solidFill>
                  <a:srgbClr val="00B050"/>
                </a:solidFill>
              </a:rPr>
              <a:t>Mussolini</a:t>
            </a:r>
            <a:endParaRPr lang="cs-CZ" sz="2400" b="1" i="1" dirty="0" smtClean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B050"/>
                </a:solidFill>
              </a:rPr>
              <a:t>Ministerským předsedou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B050"/>
                </a:solidFill>
              </a:rPr>
              <a:t>Duce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B050"/>
                </a:solidFill>
              </a:rPr>
              <a:t>Fašistická strana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B050"/>
                </a:solidFill>
              </a:rPr>
              <a:t>Kolonie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B050"/>
                </a:solidFill>
              </a:rPr>
              <a:t>1935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B050"/>
                </a:solidFill>
              </a:rPr>
              <a:t>1936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B050"/>
                </a:solidFill>
              </a:rPr>
              <a:t>1937</a:t>
            </a:r>
            <a:endParaRPr lang="cs-CZ" sz="2400" b="1" i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pic>
        <p:nvPicPr>
          <p:cNvPr id="1026" name="Picture 2" descr="http://upload.wikimedia.org/wikipedia/commons/thumb/f/f0/ILRI%2C_Stevie_Mann_-_Ploughing_with_cattle_in_southwestern_Ethiopia.jpg/220px-ILRI%2C_Stevie_Mann_-_Ploughing_with_cattle_in_southwestern_Ethiopi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32" y="1357298"/>
            <a:ext cx="4687368" cy="3132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214414" y="4929198"/>
            <a:ext cx="6858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Snímek pochází z Etiopie. Najděte tuto zemi na mapě Afriky. Co o této zemi víte z hodin zeměpisu? Jaký užitek z ní měla Itálie? Jeden z vás vyhledá informace na PC. </a:t>
            </a:r>
            <a:endParaRPr lang="cs-CZ" b="1" dirty="0"/>
          </a:p>
        </p:txBody>
      </p:sp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rgbClr val="00B050"/>
                </a:solidFill>
              </a:rPr>
              <a:t>Na území tohoto jinak chudého státu se nacházejí některé důležité nerostné  suroviny – sůl, zlato, platina, železná ruda, drahé kameny, uhlí…</a:t>
            </a:r>
          </a:p>
          <a:p>
            <a:r>
              <a:rPr lang="cs-CZ" sz="2800" b="1" i="1" dirty="0" smtClean="0">
                <a:solidFill>
                  <a:srgbClr val="00B050"/>
                </a:solidFill>
              </a:rPr>
              <a:t>Itálie se z nich dlouho netěšila; v roce 1941 bylo území osvobozeno britskou armádou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použijeme jako formu samostatného zpracování a osvojení nové látky</a:t>
            </a:r>
          </a:p>
          <a:p>
            <a:r>
              <a:rPr lang="cs-CZ" sz="2400" dirty="0" smtClean="0"/>
              <a:t>Pokud </a:t>
            </a:r>
            <a:r>
              <a:rPr lang="cs-CZ" sz="2400" dirty="0" err="1" smtClean="0"/>
              <a:t>zbyde</a:t>
            </a:r>
            <a:r>
              <a:rPr lang="cs-CZ" sz="2400" dirty="0" smtClean="0"/>
              <a:t> čas, předvedou žáci prezentace o </a:t>
            </a:r>
            <a:r>
              <a:rPr lang="cs-CZ" sz="2400" dirty="0" err="1" smtClean="0"/>
              <a:t>Mussolinim</a:t>
            </a:r>
            <a:r>
              <a:rPr lang="cs-CZ" sz="2400" dirty="0" smtClean="0"/>
              <a:t> zadané v předchozí hodině</a:t>
            </a:r>
          </a:p>
          <a:p>
            <a:r>
              <a:rPr lang="cs-CZ" sz="2400" b="1" u="sng" dirty="0" smtClean="0"/>
              <a:t>Pomůcky: </a:t>
            </a:r>
            <a:r>
              <a:rPr lang="cs-CZ" sz="2400" dirty="0" smtClean="0"/>
              <a:t>mapa Afriky, slovník cizích slov, 1 PC, pracovní list</a:t>
            </a:r>
          </a:p>
          <a:p>
            <a:r>
              <a:rPr lang="cs-CZ" sz="2400" b="1" u="sng" dirty="0" smtClean="0"/>
              <a:t>Klíčová slova: </a:t>
            </a:r>
            <a:r>
              <a:rPr lang="cs-CZ" sz="2400" dirty="0" smtClean="0"/>
              <a:t>viz  </a:t>
            </a:r>
            <a:r>
              <a:rPr lang="cs-CZ" sz="2400" dirty="0" smtClean="0"/>
              <a:t>snímek 4</a:t>
            </a:r>
            <a:endParaRPr lang="cs-CZ" sz="2400" dirty="0" smtClean="0"/>
          </a:p>
          <a:p>
            <a:r>
              <a:rPr lang="cs-CZ" sz="2400" b="1" u="sng" dirty="0" smtClean="0"/>
              <a:t>Inovace</a:t>
            </a:r>
            <a:r>
              <a:rPr lang="cs-CZ" sz="2400" b="1" u="sng" dirty="0" smtClean="0"/>
              <a:t>: </a:t>
            </a:r>
            <a:r>
              <a:rPr lang="cs-CZ" sz="2400" dirty="0" smtClean="0"/>
              <a:t>samostatné </a:t>
            </a:r>
            <a:r>
              <a:rPr lang="cs-CZ" sz="2400" dirty="0" smtClean="0"/>
              <a:t>zpracování nové látky, práce </a:t>
            </a:r>
            <a:r>
              <a:rPr lang="cs-CZ" sz="2400" dirty="0" smtClean="0"/>
              <a:t>s internetem, prezentace  vytvořené žáky</a:t>
            </a:r>
            <a:endParaRPr lang="cs-CZ" sz="2400" b="1" u="sng" dirty="0"/>
          </a:p>
        </p:txBody>
      </p:sp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Sn.č</a:t>
            </a:r>
            <a:r>
              <a:rPr lang="cs-CZ" sz="2000" dirty="0" smtClean="0"/>
              <a:t>. </a:t>
            </a:r>
            <a:r>
              <a:rPr lang="cs-CZ" sz="2000" dirty="0" smtClean="0"/>
              <a:t>5:, </a:t>
            </a:r>
            <a:r>
              <a:rPr lang="cs-CZ" sz="2000" dirty="0" err="1" smtClean="0"/>
              <a:t>Stevie</a:t>
            </a:r>
            <a:r>
              <a:rPr lang="cs-CZ" sz="2000" dirty="0" smtClean="0"/>
              <a:t> </a:t>
            </a:r>
            <a:r>
              <a:rPr lang="cs-CZ" sz="2000" dirty="0" smtClean="0"/>
              <a:t>Mann,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commons.wikimedia</a:t>
            </a:r>
            <a:r>
              <a:rPr lang="cs-CZ" sz="2000" i="1" dirty="0" smtClean="0"/>
              <a:t> </a:t>
            </a:r>
            <a:r>
              <a:rPr lang="cs-CZ" sz="2000" dirty="0" smtClean="0"/>
              <a:t>[</a:t>
            </a:r>
            <a:r>
              <a:rPr lang="cs-CZ" sz="2000" dirty="0" smtClean="0"/>
              <a:t>2012–11–23]. </a:t>
            </a:r>
            <a:r>
              <a:rPr lang="cs-CZ" sz="2000" dirty="0" smtClean="0"/>
              <a:t>Dostupné </a:t>
            </a:r>
            <a:r>
              <a:rPr lang="cs-CZ" sz="2000" dirty="0" smtClean="0"/>
              <a:t>na www:</a:t>
            </a:r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      &lt;http</a:t>
            </a:r>
            <a:r>
              <a:rPr lang="cs-CZ" sz="2000" dirty="0" smtClean="0"/>
              <a:t>://cs.wikipedia.org/wiki/Soubor:ILRI,_Stevie_Mann_-_</a:t>
            </a:r>
            <a:r>
              <a:rPr lang="cs-CZ" sz="2000" dirty="0" smtClean="0"/>
              <a:t>Ploughing_with_cattle_in_southwestern_Ethiopia.jpg&gt;</a:t>
            </a:r>
            <a:endParaRPr lang="cs-CZ" sz="2000" dirty="0" smtClean="0"/>
          </a:p>
        </p:txBody>
      </p:sp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333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ÚKOL</vt:lpstr>
      <vt:lpstr>ŘEŠENÍ</vt:lpstr>
      <vt:lpstr>ÚKOL</vt:lpstr>
      <vt:lpstr>ŘEŠENÍ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15</cp:revision>
  <dcterms:created xsi:type="dcterms:W3CDTF">2012-11-19T20:12:34Z</dcterms:created>
  <dcterms:modified xsi:type="dcterms:W3CDTF">2012-11-22T20:21:50Z</dcterms:modified>
</cp:coreProperties>
</file>