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1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097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648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548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77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264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656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80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951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457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1302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C54DD-DB80-445F-BB18-5C6C11E37A73}" type="datetimeFigureOut">
              <a:rPr lang="cs-CZ" smtClean="0"/>
              <a:t>20.6.2011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5E390-1CC8-49AD-B105-969850B459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776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806450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VY_42_INOVACE_51_Úlohy </a:t>
            </a:r>
            <a:r>
              <a:rPr lang="cs-CZ" sz="3200" b="1" smtClean="0"/>
              <a:t>o </a:t>
            </a:r>
            <a:r>
              <a:rPr lang="cs-CZ" sz="3200" b="1" smtClean="0"/>
              <a:t>směsích 1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065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Úlohy o směsích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764705"/>
            <a:ext cx="8291264" cy="864095"/>
          </a:xfrm>
        </p:spPr>
        <p:txBody>
          <a:bodyPr>
            <a:normAutofit fontScale="92500" lnSpcReduction="20000"/>
          </a:bodyPr>
          <a:lstStyle/>
          <a:p>
            <a:r>
              <a:rPr lang="cs-CZ" sz="2000" b="0" dirty="0" smtClean="0"/>
              <a:t>Vanu o objemu 160l chceme naplnit do poloviny vodou o teplotě 40°C. K dispozici máme studenou vodu o teplotě 15°C a teplou vodu o teplotě 70°C. Kolik které budeme potřebovat?</a:t>
            </a:r>
            <a:endParaRPr lang="cs-CZ" sz="2000" b="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2890664" cy="4896544"/>
          </a:xfrm>
        </p:spPr>
        <p:txBody>
          <a:bodyPr>
            <a:normAutofit fontScale="92500" lnSpcReduction="20000"/>
          </a:bodyPr>
          <a:lstStyle/>
          <a:p>
            <a:r>
              <a:rPr lang="cs-CZ" sz="2000" dirty="0" smtClean="0"/>
              <a:t>1. Sestavíme zápis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cs-CZ" sz="2000" dirty="0" smtClean="0"/>
              <a:t>2. Sestavíme rovnici</a:t>
            </a:r>
          </a:p>
          <a:p>
            <a:endParaRPr lang="cs-CZ" sz="2000" dirty="0" smtClean="0"/>
          </a:p>
          <a:p>
            <a:r>
              <a:rPr lang="cs-CZ" sz="2000" dirty="0" smtClean="0"/>
              <a:t>3. Vyjádříme množství spotřebovaného / odevzdaného tepla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Dáme do rovnosti teplo přijaté chladnější vodou a teplo odevzdané teplejší vodou</a:t>
            </a:r>
          </a:p>
          <a:p>
            <a:endParaRPr lang="cs-CZ" sz="2000" dirty="0" smtClean="0"/>
          </a:p>
          <a:p>
            <a:r>
              <a:rPr lang="cs-CZ" sz="2000" dirty="0" smtClean="0"/>
              <a:t>Sestavíme soustavu rovnic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7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3635897" y="1556792"/>
                <a:ext cx="5050904" cy="5184575"/>
              </a:xfrm>
            </p:spPr>
            <p:txBody>
              <a:bodyPr>
                <a:normAutofit/>
              </a:bodyPr>
              <a:lstStyle/>
              <a:p>
                <a:r>
                  <a:rPr lang="cs-CZ" sz="2000" dirty="0" smtClean="0"/>
                  <a:t>Množství studené </a:t>
                </a:r>
                <a:r>
                  <a:rPr lang="cs-CZ" sz="2000" dirty="0" err="1" smtClean="0"/>
                  <a:t>vo</a:t>
                </a:r>
                <a:r>
                  <a:rPr lang="cs-CZ" sz="2000" dirty="0" smtClean="0"/>
                  <a:t>.…………x l (kg)</a:t>
                </a:r>
              </a:p>
              <a:p>
                <a:r>
                  <a:rPr lang="cs-CZ" sz="2000" dirty="0" smtClean="0"/>
                  <a:t> Množství horké vody…………y l (kg)</a:t>
                </a:r>
              </a:p>
              <a:p>
                <a:r>
                  <a:rPr lang="cs-CZ" sz="2000" dirty="0" smtClean="0"/>
                  <a:t>Celkové množství…….x + 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. 160</m:t>
                    </m:r>
                  </m:oMath>
                </a14:m>
                <a:r>
                  <a:rPr lang="cs-CZ" sz="2000" dirty="0" smtClean="0"/>
                  <a:t>  l</a:t>
                </a:r>
              </a:p>
              <a:p>
                <a:r>
                  <a:rPr lang="cs-CZ" sz="2000" dirty="0" smtClean="0"/>
                  <a:t>Q=</a:t>
                </a:r>
                <a:r>
                  <a:rPr lang="cs-CZ" sz="2000" dirty="0" err="1" smtClean="0"/>
                  <a:t>m.c</a:t>
                </a:r>
                <a:r>
                  <a:rPr lang="cs-CZ" sz="2000" dirty="0" smtClean="0"/>
                  <a:t>.</a:t>
                </a:r>
                <a:r>
                  <a:rPr lang="el-GR" sz="2000" dirty="0" smtClean="0"/>
                  <a:t>Δ</a:t>
                </a:r>
                <a:r>
                  <a:rPr lang="cs-CZ" sz="2000" dirty="0" smtClean="0"/>
                  <a:t>t      </a:t>
                </a:r>
              </a:p>
              <a:p>
                <a:r>
                  <a:rPr lang="cs-CZ" sz="2000" dirty="0" smtClean="0"/>
                  <a:t>Q = teplo v J</a:t>
                </a:r>
              </a:p>
              <a:p>
                <a:r>
                  <a:rPr lang="cs-CZ" sz="2000" dirty="0" smtClean="0"/>
                  <a:t>m = hmotnost v kg</a:t>
                </a:r>
              </a:p>
              <a:p>
                <a:r>
                  <a:rPr lang="cs-CZ" sz="2000" dirty="0"/>
                  <a:t>c</a:t>
                </a:r>
                <a:r>
                  <a:rPr lang="cs-CZ" sz="2000" dirty="0" smtClean="0"/>
                  <a:t>  = měrná tepelná kapacita</a:t>
                </a:r>
              </a:p>
              <a:p>
                <a:r>
                  <a:rPr lang="el-GR" sz="2000" dirty="0" smtClean="0"/>
                  <a:t>Δ</a:t>
                </a:r>
                <a:r>
                  <a:rPr lang="cs-CZ" sz="2000" dirty="0" smtClean="0"/>
                  <a:t>t = změna teploty ( pokles/ nárůst)</a:t>
                </a:r>
              </a:p>
              <a:p>
                <a:r>
                  <a:rPr lang="cs-CZ" sz="2000" dirty="0" smtClean="0"/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cs-CZ" sz="20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2000" b="0" i="1" smtClean="0"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cs-CZ" sz="2000" b="0" i="1" smtClean="0">
                            <a:latin typeface="Cambria Math"/>
                          </a:rPr>
                          <m:t>𝑜</m:t>
                        </m:r>
                      </m:sub>
                    </m:sSub>
                  </m:oMath>
                </a14:m>
                <a:endParaRPr lang="cs-CZ" sz="2000" dirty="0" smtClean="0"/>
              </a:p>
              <a:p>
                <a:r>
                  <a:rPr lang="cs-CZ" sz="2000" dirty="0" smtClean="0"/>
                  <a:t>     x . </a:t>
                </a:r>
                <a:r>
                  <a:rPr lang="cs-CZ" sz="2000" dirty="0"/>
                  <a:t>c</a:t>
                </a:r>
                <a:r>
                  <a:rPr lang="cs-CZ" sz="2000" dirty="0" smtClean="0"/>
                  <a:t> .25 = y . </a:t>
                </a:r>
                <a:r>
                  <a:rPr lang="cs-CZ" sz="2000" dirty="0"/>
                  <a:t>c</a:t>
                </a:r>
                <a:r>
                  <a:rPr lang="cs-CZ" sz="2000" dirty="0" smtClean="0"/>
                  <a:t> . 30</a:t>
                </a:r>
              </a:p>
              <a:p>
                <a:r>
                  <a:rPr lang="cs-CZ" sz="2000" dirty="0" smtClean="0"/>
                  <a:t>            25x = 30y</a:t>
                </a:r>
              </a:p>
              <a:p>
                <a:r>
                  <a:rPr lang="cs-CZ" sz="2000" dirty="0"/>
                  <a:t>x</a:t>
                </a:r>
                <a:r>
                  <a:rPr lang="cs-CZ" sz="2000" dirty="0" smtClean="0"/>
                  <a:t> + y = 80</a:t>
                </a:r>
              </a:p>
              <a:p>
                <a:r>
                  <a:rPr lang="cs-CZ" sz="2000" dirty="0" smtClean="0"/>
                  <a:t>  25x = 30y</a:t>
                </a:r>
              </a:p>
            </p:txBody>
          </p:sp>
        </mc:Choice>
        <mc:Fallback xmlns=""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3635897" y="1556792"/>
                <a:ext cx="5050904" cy="5184575"/>
              </a:xfrm>
              <a:blipFill rotWithShape="1">
                <a:blip r:embed="rId2"/>
                <a:stretch>
                  <a:fillRect l="-121" t="-588" b="-7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6876256" y="5085184"/>
            <a:ext cx="5437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/  : c</a:t>
            </a:r>
            <a:endParaRPr lang="cs-CZ" sz="1600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4183538" y="2852936"/>
            <a:ext cx="4464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795611" y="4797152"/>
            <a:ext cx="4464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795611" y="5877272"/>
            <a:ext cx="4464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22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8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404664"/>
            <a:ext cx="3034680" cy="5721499"/>
          </a:xfrm>
        </p:spPr>
        <p:txBody>
          <a:bodyPr>
            <a:normAutofit/>
          </a:bodyPr>
          <a:lstStyle/>
          <a:p>
            <a:r>
              <a:rPr lang="cs-CZ" sz="2000" dirty="0" smtClean="0"/>
              <a:t>Danou soustavu rovnic vyřešíme dosazovací metodou: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r>
              <a:rPr lang="cs-CZ" sz="2000" dirty="0" smtClean="0"/>
              <a:t>Provedeme zkoušku: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Zapíšeme odpověď: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707905" y="404664"/>
            <a:ext cx="4978896" cy="5721499"/>
          </a:xfrm>
        </p:spPr>
        <p:txBody>
          <a:bodyPr/>
          <a:lstStyle/>
          <a:p>
            <a:r>
              <a:rPr lang="cs-CZ" sz="2000" dirty="0"/>
              <a:t>x + y = 80</a:t>
            </a:r>
          </a:p>
          <a:p>
            <a:r>
              <a:rPr lang="cs-CZ" sz="2000" dirty="0"/>
              <a:t>  25x = </a:t>
            </a:r>
            <a:r>
              <a:rPr lang="cs-CZ" sz="2000" dirty="0" smtClean="0"/>
              <a:t>30y</a:t>
            </a:r>
          </a:p>
          <a:p>
            <a:endParaRPr lang="cs-CZ" sz="2000" dirty="0"/>
          </a:p>
          <a:p>
            <a:r>
              <a:rPr lang="cs-CZ" sz="2000" dirty="0" smtClean="0"/>
              <a:t>25 (80 – y) = 30y</a:t>
            </a:r>
          </a:p>
          <a:p>
            <a:r>
              <a:rPr lang="cs-CZ" sz="2000" dirty="0" smtClean="0"/>
              <a:t>2000 – 25y = 30y</a:t>
            </a:r>
          </a:p>
          <a:p>
            <a:r>
              <a:rPr lang="cs-CZ" sz="2000" dirty="0" smtClean="0"/>
              <a:t>           2000 = 55y</a:t>
            </a:r>
          </a:p>
          <a:p>
            <a:r>
              <a:rPr lang="cs-CZ" sz="2000" u="sng" dirty="0"/>
              <a:t> </a:t>
            </a:r>
            <a:r>
              <a:rPr lang="cs-CZ" sz="2000" u="sng" dirty="0" smtClean="0"/>
              <a:t>                 y = 36,36 l (kg)</a:t>
            </a:r>
          </a:p>
          <a:p>
            <a:r>
              <a:rPr lang="cs-CZ" sz="2000" dirty="0" smtClean="0"/>
              <a:t>    x + 36,36 = 80</a:t>
            </a:r>
          </a:p>
          <a:p>
            <a:r>
              <a:rPr lang="cs-CZ" sz="2000" u="sng" dirty="0"/>
              <a:t> </a:t>
            </a:r>
            <a:r>
              <a:rPr lang="cs-CZ" sz="2000" u="sng" dirty="0" smtClean="0"/>
              <a:t>                 x = 43,64 l (kg)</a:t>
            </a:r>
          </a:p>
          <a:p>
            <a:r>
              <a:rPr lang="cs-CZ" sz="2000" dirty="0" smtClean="0"/>
              <a:t>Q=</a:t>
            </a:r>
            <a:r>
              <a:rPr lang="cs-CZ" sz="2000" dirty="0" err="1" smtClean="0"/>
              <a:t>m.c</a:t>
            </a:r>
            <a:r>
              <a:rPr lang="cs-CZ" sz="2000" dirty="0" smtClean="0"/>
              <a:t>.</a:t>
            </a:r>
            <a:r>
              <a:rPr lang="el-GR" sz="2000" dirty="0"/>
              <a:t>Δ</a:t>
            </a:r>
            <a:r>
              <a:rPr lang="cs-CZ" sz="2000" dirty="0"/>
              <a:t>t </a:t>
            </a:r>
            <a:endParaRPr lang="cs-CZ" sz="2000" dirty="0" smtClean="0"/>
          </a:p>
          <a:p>
            <a:r>
              <a:rPr lang="cs-CZ" sz="2000" dirty="0" err="1" smtClean="0"/>
              <a:t>Qp</a:t>
            </a:r>
            <a:r>
              <a:rPr lang="cs-CZ" sz="2000" dirty="0" smtClean="0"/>
              <a:t> = 43,64 . c . 25 J = 1091c J</a:t>
            </a:r>
          </a:p>
          <a:p>
            <a:r>
              <a:rPr lang="cs-CZ" sz="2000" u="sng" dirty="0" err="1" smtClean="0"/>
              <a:t>Qo</a:t>
            </a:r>
            <a:r>
              <a:rPr lang="cs-CZ" sz="2000" u="sng" dirty="0" smtClean="0"/>
              <a:t> = 36,36 . c . 30 J = 1091c J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Chladnější vody budeme potřebovat 43,64 </a:t>
            </a:r>
            <a:r>
              <a:rPr lang="cs-CZ" sz="2000" dirty="0"/>
              <a:t>l a horké 36,36 l.</a:t>
            </a:r>
          </a:p>
          <a:p>
            <a:endParaRPr lang="cs-CZ" sz="2000" dirty="0"/>
          </a:p>
          <a:p>
            <a:endParaRPr lang="cs-CZ" dirty="0" smtClean="0"/>
          </a:p>
        </p:txBody>
      </p:sp>
      <p:cxnSp>
        <p:nvCxnSpPr>
          <p:cNvPr id="3" name="Přímá spojnice 2"/>
          <p:cNvCxnSpPr/>
          <p:nvPr/>
        </p:nvCxnSpPr>
        <p:spPr>
          <a:xfrm>
            <a:off x="3851920" y="1124744"/>
            <a:ext cx="17281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6012160" y="404664"/>
            <a:ext cx="1019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x</a:t>
            </a:r>
            <a:r>
              <a:rPr lang="cs-CZ" dirty="0" smtClean="0"/>
              <a:t> = 80 - y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4572000" y="773996"/>
            <a:ext cx="1440160" cy="2067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751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282</Words>
  <Application>Microsoft Office PowerPoint</Application>
  <PresentationFormat>Předvádění na obrazovce (4:3)</PresentationFormat>
  <Paragraphs>56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VY_42_INOVACE_51_Úlohy o směsích 1</vt:lpstr>
      <vt:lpstr>Úlohy o směsích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Úlohy o směsích</dc:title>
  <dc:creator>Vagnerova</dc:creator>
  <cp:lastModifiedBy>Vagnerova</cp:lastModifiedBy>
  <cp:revision>11</cp:revision>
  <dcterms:created xsi:type="dcterms:W3CDTF">2011-03-04T08:53:58Z</dcterms:created>
  <dcterms:modified xsi:type="dcterms:W3CDTF">2011-06-20T20:27:10Z</dcterms:modified>
</cp:coreProperties>
</file>