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4" r:id="rId2"/>
    <p:sldId id="265" r:id="rId3"/>
    <p:sldId id="266" r:id="rId4"/>
    <p:sldId id="267" r:id="rId5"/>
    <p:sldId id="268" r:id="rId6"/>
    <p:sldId id="26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28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VY_22_INOVACE_01_15 </a:t>
          </a:r>
          <a:r>
            <a:rPr lang="cs-CZ" sz="2000" baseline="0" dirty="0" smtClean="0"/>
            <a:t>Anglický jazyk 2. stupeň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Nedvědice, okres Brno-venkov,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Petr Punčochář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baseline="0" dirty="0" smtClean="0"/>
            <a:t>Anglický jazyk 2. stupeň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2674/21/7.1.4/2011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3058DC-7B4F-4255-8C4B-33EF8A8EABE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784F4BB-75A6-4B7C-BAD5-C95F11EA7071}" type="presOf" srcId="{757F3AB3-0718-4624-B441-E567A8F0AB56}" destId="{333A1088-737F-45CB-B68E-254E46348037}" srcOrd="0" destOrd="0" presId="urn:microsoft.com/office/officeart/2005/8/layout/target3"/>
    <dgm:cxn modelId="{D0F4AE0F-D036-4475-B26A-01AA1B7C7397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0786A22-94D6-43D9-8E5D-390A46AA0DFF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46E376D-2FD5-4D5F-A15D-FD825731CB07}" type="presOf" srcId="{D1B46980-6531-4606-95E6-44980827E919}" destId="{2BE915AB-18AA-4053-B92C-3BFC9ED204BB}" srcOrd="1" destOrd="0" presId="urn:microsoft.com/office/officeart/2005/8/layout/target3"/>
    <dgm:cxn modelId="{366BC956-B545-4BEF-9410-20384FE55EA1}" type="presOf" srcId="{B651F6E3-6281-48DB-9319-2AEAFDAE7572}" destId="{6BB5E863-4638-4E1D-BFDE-399D028AC4ED}" srcOrd="1" destOrd="0" presId="urn:microsoft.com/office/officeart/2005/8/layout/target3"/>
    <dgm:cxn modelId="{B0C81198-C5D9-4BEE-8BC5-6CD4C403CA25}" type="presOf" srcId="{4C35D32F-0EAB-4CD7-82EE-45574DC2A586}" destId="{890E4F0B-2866-4A3F-A3C7-2A14B1797930}" srcOrd="1" destOrd="0" presId="urn:microsoft.com/office/officeart/2005/8/layout/target3"/>
    <dgm:cxn modelId="{F3E66027-0996-4E96-A82B-C796E376517E}" type="presOf" srcId="{D1D4F407-5343-4D3F-B5B9-D407B03CAEB4}" destId="{AED2198E-93D5-4001-81B4-73124B309672}" srcOrd="1" destOrd="0" presId="urn:microsoft.com/office/officeart/2005/8/layout/target3"/>
    <dgm:cxn modelId="{510FF525-4594-450C-B50D-43074F5EEC24}" type="presOf" srcId="{D1B46980-6531-4606-95E6-44980827E919}" destId="{6140AFEC-043D-4C43-A2F9-D0F5331DF3A3}" srcOrd="0" destOrd="0" presId="urn:microsoft.com/office/officeart/2005/8/layout/target3"/>
    <dgm:cxn modelId="{F5137C94-5B39-41FA-A229-C480C5A077A1}" type="presOf" srcId="{D1D4F407-5343-4D3F-B5B9-D407B03CAEB4}" destId="{D005CE8C-CC26-4C3E-AC11-E15060ECD759}" srcOrd="0" destOrd="0" presId="urn:microsoft.com/office/officeart/2005/8/layout/target3"/>
    <dgm:cxn modelId="{7528CBBD-C3A9-495E-BCC8-AD3041187A86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E1D607E-E32A-4936-813B-093AC1D5088D}" type="presParOf" srcId="{333A1088-737F-45CB-B68E-254E46348037}" destId="{F5ABB229-8D3B-4694-996A-96F23CF14429}" srcOrd="0" destOrd="0" presId="urn:microsoft.com/office/officeart/2005/8/layout/target3"/>
    <dgm:cxn modelId="{B65AAA68-BF5D-4FEC-BA26-7418093808E3}" type="presParOf" srcId="{333A1088-737F-45CB-B68E-254E46348037}" destId="{F41139FD-01EE-4571-8B17-4FB00FC51163}" srcOrd="1" destOrd="0" presId="urn:microsoft.com/office/officeart/2005/8/layout/target3"/>
    <dgm:cxn modelId="{F903E28E-5CB7-4CD8-98A8-E0B7878CF855}" type="presParOf" srcId="{333A1088-737F-45CB-B68E-254E46348037}" destId="{D005CE8C-CC26-4C3E-AC11-E15060ECD759}" srcOrd="2" destOrd="0" presId="urn:microsoft.com/office/officeart/2005/8/layout/target3"/>
    <dgm:cxn modelId="{A1A56A10-B2F7-4FC7-B5B0-1636CC3A4B3D}" type="presParOf" srcId="{333A1088-737F-45CB-B68E-254E46348037}" destId="{2C702D82-9B77-49B7-9568-BB8EB47C3372}" srcOrd="3" destOrd="0" presId="urn:microsoft.com/office/officeart/2005/8/layout/target3"/>
    <dgm:cxn modelId="{E1ECD33B-FB51-42EF-959E-4C2E9F8F4F71}" type="presParOf" srcId="{333A1088-737F-45CB-B68E-254E46348037}" destId="{A52A0455-90FF-4808-ABD0-F02540D31D5A}" srcOrd="4" destOrd="0" presId="urn:microsoft.com/office/officeart/2005/8/layout/target3"/>
    <dgm:cxn modelId="{D09AB77E-930C-4750-9B8F-C392DBD4D4F2}" type="presParOf" srcId="{333A1088-737F-45CB-B68E-254E46348037}" destId="{6140AFEC-043D-4C43-A2F9-D0F5331DF3A3}" srcOrd="5" destOrd="0" presId="urn:microsoft.com/office/officeart/2005/8/layout/target3"/>
    <dgm:cxn modelId="{00AAB9EF-E747-452A-9866-FCE363F20B20}" type="presParOf" srcId="{333A1088-737F-45CB-B68E-254E46348037}" destId="{9358AC05-5D7D-4327-9F80-1AD486AEA664}" srcOrd="6" destOrd="0" presId="urn:microsoft.com/office/officeart/2005/8/layout/target3"/>
    <dgm:cxn modelId="{5162E26D-D7BD-41CB-AD97-9D05FC63CF5D}" type="presParOf" srcId="{333A1088-737F-45CB-B68E-254E46348037}" destId="{313FC574-E1CD-4FB4-B054-0B805CE0447D}" srcOrd="7" destOrd="0" presId="urn:microsoft.com/office/officeart/2005/8/layout/target3"/>
    <dgm:cxn modelId="{8741D2D6-0372-4F72-A902-52CB7F566831}" type="presParOf" srcId="{333A1088-737F-45CB-B68E-254E46348037}" destId="{619D679B-A015-4ECF-8348-D1034C574F40}" srcOrd="8" destOrd="0" presId="urn:microsoft.com/office/officeart/2005/8/layout/target3"/>
    <dgm:cxn modelId="{29C20234-06EA-4911-9789-84A18BE6243D}" type="presParOf" srcId="{333A1088-737F-45CB-B68E-254E46348037}" destId="{322283A8-4A27-4CDA-BAE3-F381106A9174}" srcOrd="9" destOrd="0" presId="urn:microsoft.com/office/officeart/2005/8/layout/target3"/>
    <dgm:cxn modelId="{986A00AD-5464-431B-9DD9-0C042E70EF21}" type="presParOf" srcId="{333A1088-737F-45CB-B68E-254E46348037}" destId="{FFC9F71D-1B4F-4AD9-A4A6-86ADEFC8AF5C}" srcOrd="10" destOrd="0" presId="urn:microsoft.com/office/officeart/2005/8/layout/target3"/>
    <dgm:cxn modelId="{391B2F14-2E25-44E6-A604-1474C795890C}" type="presParOf" srcId="{333A1088-737F-45CB-B68E-254E46348037}" destId="{25B08C86-7E15-44DC-BE7F-FFB55DD49D12}" srcOrd="11" destOrd="0" presId="urn:microsoft.com/office/officeart/2005/8/layout/target3"/>
    <dgm:cxn modelId="{DCB02702-AA19-4E7E-9C70-81AF2B9C45C5}" type="presParOf" srcId="{333A1088-737F-45CB-B68E-254E46348037}" destId="{76644BE8-9D7C-4C09-B250-3D10AF48CBB7}" srcOrd="12" destOrd="0" presId="urn:microsoft.com/office/officeart/2005/8/layout/target3"/>
    <dgm:cxn modelId="{C8059C22-2AEB-431D-99F4-CD22EE9FBF5F}" type="presParOf" srcId="{333A1088-737F-45CB-B68E-254E46348037}" destId="{EE85B701-7295-41C0-BA7A-34D3756A2AE6}" srcOrd="13" destOrd="0" presId="urn:microsoft.com/office/officeart/2005/8/layout/target3"/>
    <dgm:cxn modelId="{65997FB1-CFF1-42D1-92BE-E45191840404}" type="presParOf" srcId="{333A1088-737F-45CB-B68E-254E46348037}" destId="{8BEBB6EC-1DAA-4CAC-8A25-BC0FCBD5DBD5}" srcOrd="14" destOrd="0" presId="urn:microsoft.com/office/officeart/2005/8/layout/target3"/>
    <dgm:cxn modelId="{A94FD55B-6FCC-4396-BD25-407DDD30248C}" type="presParOf" srcId="{333A1088-737F-45CB-B68E-254E46348037}" destId="{AED2198E-93D5-4001-81B4-73124B309672}" srcOrd="15" destOrd="0" presId="urn:microsoft.com/office/officeart/2005/8/layout/target3"/>
    <dgm:cxn modelId="{7810130D-B0AD-4ECB-9C49-01BA65F9D79F}" type="presParOf" srcId="{333A1088-737F-45CB-B68E-254E46348037}" destId="{2BE915AB-18AA-4053-B92C-3BFC9ED204BB}" srcOrd="16" destOrd="0" presId="urn:microsoft.com/office/officeart/2005/8/layout/target3"/>
    <dgm:cxn modelId="{17D668DB-971C-4FD4-A93A-7BAB7646AB8A}" type="presParOf" srcId="{333A1088-737F-45CB-B68E-254E46348037}" destId="{6BB5E863-4638-4E1D-BFDE-399D028AC4ED}" srcOrd="17" destOrd="0" presId="urn:microsoft.com/office/officeart/2005/8/layout/target3"/>
    <dgm:cxn modelId="{C9DF0F3E-CB54-43A9-91FF-F27C71523E26}" type="presParOf" srcId="{333A1088-737F-45CB-B68E-254E46348037}" destId="{5A5FFA88-C948-4069-8E93-59FA12366E83}" srcOrd="18" destOrd="0" presId="urn:microsoft.com/office/officeart/2005/8/layout/target3"/>
    <dgm:cxn modelId="{E4253CC9-7F57-4762-8948-DAC7B8901E4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Nedvědice, okres Brno-venkov,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Petr Punčochář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VY_22_INOVACE_01_15 </a:t>
          </a:r>
          <a:r>
            <a:rPr lang="cs-CZ" sz="2000" kern="1200" baseline="0" dirty="0" smtClean="0"/>
            <a:t>Anglický jazyk 2. stupeň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baseline="0" dirty="0" smtClean="0"/>
            <a:t>Anglický jazyk 2. stupeň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2674/21/7.1.4/2011 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28.8.2012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008775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0892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895998"/>
          </a:xfrm>
        </p:spPr>
        <p:txBody>
          <a:bodyPr>
            <a:normAutofit fontScale="92500"/>
          </a:bodyPr>
          <a:lstStyle/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Výukový materiál je určen žákům 6. ročníku základní školy. Materiál obsahuje animace, pomocí kterých jsou žáci seznamováni s tvořením minulého času slovesa to </a:t>
            </a:r>
            <a:r>
              <a:rPr lang="cs-CZ" sz="2200" dirty="0" err="1" smtClean="0"/>
              <a:t>be</a:t>
            </a:r>
            <a:r>
              <a:rPr lang="cs-CZ" sz="2200" dirty="0" smtClean="0"/>
              <a:t> v jednotlivých typech vět. Animace také zpřístupní správné řešení. 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Autor: Mgr. Petr Punčochář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Jazyk: anglický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Očekávaný výstup: žák vytváří věty se slovesem být v minulém čase prostém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Klíčová slova: anglický jazyk, slovesa</a:t>
            </a:r>
            <a:r>
              <a:rPr lang="cs-CZ" sz="2200" dirty="0"/>
              <a:t>, </a:t>
            </a:r>
            <a:r>
              <a:rPr lang="cs-CZ" sz="2200" dirty="0" smtClean="0"/>
              <a:t>minulý čas, sloveso být</a:t>
            </a:r>
          </a:p>
          <a:p>
            <a:pPr>
              <a:lnSpc>
                <a:spcPct val="110000"/>
              </a:lnSpc>
              <a:buFont typeface="Wingdings" pitchFamily="2" charset="2"/>
              <a:buChar char="v"/>
              <a:defRPr/>
            </a:pPr>
            <a:r>
              <a:rPr lang="cs-CZ" sz="2200" dirty="0" smtClean="0"/>
              <a:t>Druh učebního materiálu: prezentace – využití interaktivní tabule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Klíčové kompetence: kompetence k učení, řešení problémů, komunikativní</a:t>
            </a:r>
          </a:p>
          <a:p>
            <a:pPr eaLnBrk="1" fontAlgn="auto" hangingPunct="1">
              <a:lnSpc>
                <a:spcPct val="110000"/>
              </a:lnSpc>
              <a:spcAft>
                <a:spcPts val="0"/>
              </a:spcAft>
              <a:buFont typeface="Wingdings" pitchFamily="2" charset="2"/>
              <a:buChar char="v"/>
              <a:defRPr/>
            </a:pPr>
            <a:r>
              <a:rPr lang="cs-CZ" sz="2200" dirty="0" smtClean="0"/>
              <a:t>Na výukový materiál reagovali žáci podle očekávání 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540817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dirty="0" smtClean="0"/>
              <a:t>PAST TENSE – TO BE</a:t>
            </a:r>
            <a:br>
              <a:rPr lang="cs-CZ" dirty="0" smtClean="0"/>
            </a:br>
            <a:r>
              <a:rPr lang="cs-CZ" dirty="0" smtClean="0"/>
              <a:t>MINULÝ ČAS SLOVESA BÝT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2261146" y="3535633"/>
            <a:ext cx="1101905" cy="76944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4400" b="1" dirty="0" err="1" smtClean="0"/>
              <a:t>was</a:t>
            </a:r>
            <a:endParaRPr lang="cs-CZ" sz="4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025643" y="3501008"/>
            <a:ext cx="1361719" cy="76944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4400" b="1" dirty="0" err="1" smtClean="0"/>
              <a:t>were</a:t>
            </a:r>
            <a:endParaRPr lang="cs-CZ" sz="4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7504" y="1484784"/>
            <a:ext cx="90364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Sloveso to </a:t>
            </a:r>
            <a:r>
              <a:rPr lang="cs-CZ" sz="2400" dirty="0" err="1" smtClean="0"/>
              <a:t>be</a:t>
            </a:r>
            <a:r>
              <a:rPr lang="cs-CZ" sz="2400" dirty="0" smtClean="0"/>
              <a:t> má stejně jako v přítomném čase vlastní časování.</a:t>
            </a:r>
          </a:p>
          <a:p>
            <a:r>
              <a:rPr lang="cs-CZ" sz="2400" dirty="0" smtClean="0"/>
              <a:t>Pro vyjádření minulosti má dva tvary.</a:t>
            </a:r>
            <a:endParaRPr lang="cs-CZ" sz="2400" dirty="0"/>
          </a:p>
        </p:txBody>
      </p:sp>
      <p:grpSp>
        <p:nvGrpSpPr>
          <p:cNvPr id="6" name="Skupina 5"/>
          <p:cNvGrpSpPr/>
          <p:nvPr/>
        </p:nvGrpSpPr>
        <p:grpSpPr>
          <a:xfrm>
            <a:off x="899592" y="2996952"/>
            <a:ext cx="936104" cy="2062103"/>
            <a:chOff x="755576" y="2780928"/>
            <a:chExt cx="936104" cy="2062103"/>
          </a:xfrm>
        </p:grpSpPr>
        <p:sp>
          <p:nvSpPr>
            <p:cNvPr id="5" name="Obdélník 4"/>
            <p:cNvSpPr/>
            <p:nvPr/>
          </p:nvSpPr>
          <p:spPr>
            <a:xfrm>
              <a:off x="755576" y="2780928"/>
              <a:ext cx="936104" cy="206210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755576" y="2780928"/>
              <a:ext cx="864096" cy="206210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I</a:t>
              </a:r>
            </a:p>
            <a:p>
              <a:pPr algn="ctr"/>
              <a:r>
                <a:rPr lang="cs-CZ" sz="3200" dirty="0" smtClean="0"/>
                <a:t>he</a:t>
              </a:r>
            </a:p>
            <a:p>
              <a:pPr algn="ctr"/>
              <a:r>
                <a:rPr lang="cs-CZ" sz="3200" dirty="0" err="1" smtClean="0"/>
                <a:t>she</a:t>
              </a:r>
              <a:endParaRPr lang="cs-CZ" sz="3200" dirty="0" smtClean="0"/>
            </a:p>
            <a:p>
              <a:pPr algn="ctr"/>
              <a:r>
                <a:rPr lang="cs-CZ" sz="3200" dirty="0" err="1" smtClean="0"/>
                <a:t>it</a:t>
              </a:r>
              <a:endParaRPr lang="cs-CZ" sz="3200" dirty="0" smtClean="0"/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4427984" y="3222695"/>
            <a:ext cx="1202958" cy="1610616"/>
            <a:chOff x="755576" y="2780928"/>
            <a:chExt cx="936104" cy="2062103"/>
          </a:xfrm>
        </p:grpSpPr>
        <p:sp>
          <p:nvSpPr>
            <p:cNvPr id="43" name="Obdélník 42"/>
            <p:cNvSpPr/>
            <p:nvPr/>
          </p:nvSpPr>
          <p:spPr>
            <a:xfrm>
              <a:off x="755576" y="2780928"/>
              <a:ext cx="936104" cy="206210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755576" y="2780928"/>
              <a:ext cx="936104" cy="206210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err="1" smtClean="0"/>
                <a:t>we</a:t>
              </a:r>
              <a:endParaRPr lang="cs-CZ" sz="3200" dirty="0" smtClean="0"/>
            </a:p>
            <a:p>
              <a:pPr algn="ctr"/>
              <a:r>
                <a:rPr lang="cs-CZ" sz="3200" dirty="0" err="1" smtClean="0"/>
                <a:t>you</a:t>
              </a:r>
              <a:endParaRPr lang="cs-CZ" sz="3200" dirty="0" smtClean="0"/>
            </a:p>
            <a:p>
              <a:pPr algn="ctr"/>
              <a:r>
                <a:rPr lang="cs-CZ" sz="3200" dirty="0" err="1" smtClean="0"/>
                <a:t>they</a:t>
              </a:r>
              <a:endParaRPr lang="cs-CZ" sz="3200" dirty="0" smtClean="0"/>
            </a:p>
          </p:txBody>
        </p:sp>
      </p:grpSp>
      <p:sp>
        <p:nvSpPr>
          <p:cNvPr id="53" name="TextovéPole 11"/>
          <p:cNvSpPr txBox="1">
            <a:spLocks noChangeArrowheads="1"/>
          </p:cNvSpPr>
          <p:nvPr/>
        </p:nvSpPr>
        <p:spPr bwMode="auto">
          <a:xfrm>
            <a:off x="1835696" y="3593628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/>
              <a:t>+</a:t>
            </a:r>
          </a:p>
        </p:txBody>
      </p:sp>
      <p:sp>
        <p:nvSpPr>
          <p:cNvPr id="54" name="TextovéPole 11"/>
          <p:cNvSpPr txBox="1">
            <a:spLocks noChangeArrowheads="1"/>
          </p:cNvSpPr>
          <p:nvPr/>
        </p:nvSpPr>
        <p:spPr bwMode="auto">
          <a:xfrm>
            <a:off x="5630942" y="3593628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/>
              <a:t>+</a:t>
            </a:r>
          </a:p>
        </p:txBody>
      </p:sp>
    </p:spTree>
    <p:extLst>
      <p:ext uri="{BB962C8B-B14F-4D97-AF65-F5344CB8AC3E}">
        <p14:creationId xmlns:p14="http://schemas.microsoft.com/office/powerpoint/2010/main" val="2235383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0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0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0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35" grpId="0" animBg="1"/>
      <p:bldP spid="36" grpId="0" animBg="1"/>
      <p:bldP spid="2" grpId="0"/>
      <p:bldP spid="53" grpId="0"/>
      <p:bldP spid="5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87220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dirty="0" smtClean="0"/>
              <a:t>PAST TENSE – TO BE</a:t>
            </a:r>
            <a:br>
              <a:rPr lang="cs-CZ" dirty="0" smtClean="0"/>
            </a:br>
            <a:r>
              <a:rPr lang="cs-CZ" dirty="0" smtClean="0"/>
              <a:t>MINULÝ ČAS SLOVESA BÝT</a:t>
            </a:r>
            <a:br>
              <a:rPr lang="cs-CZ" dirty="0" smtClean="0"/>
            </a:br>
            <a:r>
              <a:rPr lang="cs-CZ" dirty="0" smtClean="0"/>
              <a:t>- otázka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740892" y="4393048"/>
            <a:ext cx="1101905" cy="76944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4400" b="1" dirty="0" err="1" smtClean="0"/>
              <a:t>was</a:t>
            </a:r>
            <a:endParaRPr lang="cs-CZ" sz="4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283968" y="4393048"/>
            <a:ext cx="1361719" cy="76944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4400" b="1" dirty="0" err="1" smtClean="0"/>
              <a:t>were</a:t>
            </a:r>
            <a:endParaRPr lang="cs-CZ" sz="44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467544" y="2309021"/>
            <a:ext cx="84969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Otázka u slovesa to </a:t>
            </a:r>
            <a:r>
              <a:rPr lang="cs-CZ" sz="2400" dirty="0" err="1" smtClean="0"/>
              <a:t>be</a:t>
            </a:r>
            <a:r>
              <a:rPr lang="cs-CZ" sz="2400" dirty="0" smtClean="0"/>
              <a:t> se stejně jako v přítomném čase vytváří přehozením pořadí slov. Nejprve minulý tvar slovesa být, a pak podmět.</a:t>
            </a:r>
            <a:endParaRPr lang="cs-CZ" sz="2400" dirty="0"/>
          </a:p>
        </p:txBody>
      </p:sp>
      <p:grpSp>
        <p:nvGrpSpPr>
          <p:cNvPr id="6" name="Skupina 5"/>
          <p:cNvGrpSpPr/>
          <p:nvPr/>
        </p:nvGrpSpPr>
        <p:grpSpPr>
          <a:xfrm>
            <a:off x="2630991" y="3904005"/>
            <a:ext cx="936104" cy="2062103"/>
            <a:chOff x="755576" y="2780928"/>
            <a:chExt cx="936104" cy="2062103"/>
          </a:xfrm>
        </p:grpSpPr>
        <p:sp>
          <p:nvSpPr>
            <p:cNvPr id="5" name="Obdélník 4"/>
            <p:cNvSpPr/>
            <p:nvPr/>
          </p:nvSpPr>
          <p:spPr>
            <a:xfrm>
              <a:off x="755576" y="2780928"/>
              <a:ext cx="936104" cy="206210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755576" y="2780928"/>
              <a:ext cx="864096" cy="206210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I</a:t>
              </a:r>
            </a:p>
            <a:p>
              <a:pPr algn="ctr"/>
              <a:r>
                <a:rPr lang="cs-CZ" sz="3200" dirty="0" smtClean="0"/>
                <a:t>he</a:t>
              </a:r>
            </a:p>
            <a:p>
              <a:pPr algn="ctr"/>
              <a:r>
                <a:rPr lang="cs-CZ" sz="3200" dirty="0" err="1" smtClean="0"/>
                <a:t>she</a:t>
              </a:r>
              <a:endParaRPr lang="cs-CZ" sz="3200" dirty="0" smtClean="0"/>
            </a:p>
            <a:p>
              <a:pPr algn="ctr"/>
              <a:r>
                <a:rPr lang="cs-CZ" sz="3200" dirty="0" err="1" smtClean="0"/>
                <a:t>it</a:t>
              </a:r>
              <a:endParaRPr lang="cs-CZ" sz="3200" dirty="0" smtClean="0"/>
            </a:p>
          </p:txBody>
        </p:sp>
      </p:grpSp>
      <p:grpSp>
        <p:nvGrpSpPr>
          <p:cNvPr id="42" name="Skupina 41"/>
          <p:cNvGrpSpPr/>
          <p:nvPr/>
        </p:nvGrpSpPr>
        <p:grpSpPr>
          <a:xfrm>
            <a:off x="6372200" y="3972461"/>
            <a:ext cx="1202958" cy="1610616"/>
            <a:chOff x="755576" y="2780928"/>
            <a:chExt cx="936104" cy="2062103"/>
          </a:xfrm>
        </p:grpSpPr>
        <p:sp>
          <p:nvSpPr>
            <p:cNvPr id="43" name="Obdélník 42"/>
            <p:cNvSpPr/>
            <p:nvPr/>
          </p:nvSpPr>
          <p:spPr>
            <a:xfrm>
              <a:off x="755576" y="2780928"/>
              <a:ext cx="936104" cy="206210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44" name="TextovéPole 43"/>
            <p:cNvSpPr txBox="1"/>
            <p:nvPr/>
          </p:nvSpPr>
          <p:spPr>
            <a:xfrm>
              <a:off x="755576" y="2780928"/>
              <a:ext cx="936104" cy="206210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err="1" smtClean="0"/>
                <a:t>we</a:t>
              </a:r>
              <a:endParaRPr lang="cs-CZ" sz="3200" dirty="0" smtClean="0"/>
            </a:p>
            <a:p>
              <a:pPr algn="ctr"/>
              <a:r>
                <a:rPr lang="cs-CZ" sz="3200" dirty="0" err="1" smtClean="0"/>
                <a:t>you</a:t>
              </a:r>
              <a:endParaRPr lang="cs-CZ" sz="3200" dirty="0" smtClean="0"/>
            </a:p>
            <a:p>
              <a:pPr algn="ctr"/>
              <a:r>
                <a:rPr lang="cs-CZ" sz="3200" dirty="0" err="1" smtClean="0"/>
                <a:t>they</a:t>
              </a:r>
              <a:endParaRPr lang="cs-CZ" sz="3200" dirty="0" smtClean="0"/>
            </a:p>
          </p:txBody>
        </p:sp>
      </p:grpSp>
      <p:sp>
        <p:nvSpPr>
          <p:cNvPr id="53" name="TextovéPole 11"/>
          <p:cNvSpPr txBox="1">
            <a:spLocks noChangeArrowheads="1"/>
          </p:cNvSpPr>
          <p:nvPr/>
        </p:nvSpPr>
        <p:spPr bwMode="auto">
          <a:xfrm>
            <a:off x="2004120" y="4485669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/>
              <a:t>+</a:t>
            </a:r>
          </a:p>
        </p:txBody>
      </p:sp>
      <p:sp>
        <p:nvSpPr>
          <p:cNvPr id="54" name="TextovéPole 11"/>
          <p:cNvSpPr txBox="1">
            <a:spLocks noChangeArrowheads="1"/>
          </p:cNvSpPr>
          <p:nvPr/>
        </p:nvSpPr>
        <p:spPr bwMode="auto">
          <a:xfrm>
            <a:off x="5756732" y="4485669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/>
              <a:t>+</a:t>
            </a:r>
          </a:p>
        </p:txBody>
      </p:sp>
    </p:spTree>
    <p:extLst>
      <p:ext uri="{BB962C8B-B14F-4D97-AF65-F5344CB8AC3E}">
        <p14:creationId xmlns:p14="http://schemas.microsoft.com/office/powerpoint/2010/main" val="2235383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0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5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0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35" grpId="0" animBg="1"/>
      <p:bldP spid="36" grpId="0" animBg="1"/>
      <p:bldP spid="2" grpId="0"/>
      <p:bldP spid="53" grpId="0"/>
      <p:bldP spid="5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87220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dirty="0" smtClean="0"/>
              <a:t>PAST TENSE – TO BE</a:t>
            </a:r>
            <a:br>
              <a:rPr lang="cs-CZ" dirty="0" smtClean="0"/>
            </a:br>
            <a:r>
              <a:rPr lang="cs-CZ" dirty="0" smtClean="0"/>
              <a:t>MINULÝ ČAS SLOVESA BÝT</a:t>
            </a:r>
            <a:br>
              <a:rPr lang="cs-CZ" dirty="0" smtClean="0"/>
            </a:br>
            <a:r>
              <a:rPr lang="cs-CZ" dirty="0" smtClean="0"/>
              <a:t>- zápor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467544" y="2309021"/>
            <a:ext cx="84969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Zápor u slovesa to </a:t>
            </a:r>
            <a:r>
              <a:rPr lang="cs-CZ" sz="2400" dirty="0" err="1" smtClean="0"/>
              <a:t>be</a:t>
            </a:r>
            <a:r>
              <a:rPr lang="cs-CZ" sz="2400" dirty="0" smtClean="0"/>
              <a:t> se stejně jako v přítomném čase vytváří připojením záporky not. Často se však používají zkrácené tvary.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835696" y="4374588"/>
            <a:ext cx="1770356" cy="76944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4400" b="1" dirty="0" err="1" smtClean="0"/>
              <a:t>wasn´t</a:t>
            </a:r>
            <a:endParaRPr lang="cs-CZ" sz="4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804248" y="4339962"/>
            <a:ext cx="2030171" cy="769441"/>
          </a:xfrm>
          <a:prstGeom prst="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4400" b="1" dirty="0" err="1" smtClean="0"/>
              <a:t>weren´t</a:t>
            </a:r>
            <a:endParaRPr lang="cs-CZ" sz="4400" b="1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474142" y="3835907"/>
            <a:ext cx="936104" cy="2062103"/>
            <a:chOff x="755576" y="2780928"/>
            <a:chExt cx="936104" cy="2062103"/>
          </a:xfrm>
        </p:grpSpPr>
        <p:sp>
          <p:nvSpPr>
            <p:cNvPr id="17" name="Obdélník 16"/>
            <p:cNvSpPr/>
            <p:nvPr/>
          </p:nvSpPr>
          <p:spPr>
            <a:xfrm>
              <a:off x="755576" y="2780928"/>
              <a:ext cx="936104" cy="206210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TextovéPole 17"/>
            <p:cNvSpPr txBox="1"/>
            <p:nvPr/>
          </p:nvSpPr>
          <p:spPr>
            <a:xfrm>
              <a:off x="755576" y="2780928"/>
              <a:ext cx="864096" cy="206210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I</a:t>
              </a:r>
            </a:p>
            <a:p>
              <a:pPr algn="ctr"/>
              <a:r>
                <a:rPr lang="cs-CZ" sz="3200" dirty="0" smtClean="0"/>
                <a:t>he</a:t>
              </a:r>
            </a:p>
            <a:p>
              <a:pPr algn="ctr"/>
              <a:r>
                <a:rPr lang="cs-CZ" sz="3200" dirty="0" err="1" smtClean="0"/>
                <a:t>she</a:t>
              </a:r>
              <a:endParaRPr lang="cs-CZ" sz="3200" dirty="0" smtClean="0"/>
            </a:p>
            <a:p>
              <a:pPr algn="ctr"/>
              <a:r>
                <a:rPr lang="cs-CZ" sz="3200" dirty="0" err="1" smtClean="0"/>
                <a:t>it</a:t>
              </a:r>
              <a:endParaRPr lang="cs-CZ" sz="3200" dirty="0" smtClean="0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5206589" y="4061649"/>
            <a:ext cx="1202958" cy="1610616"/>
            <a:chOff x="755576" y="2780928"/>
            <a:chExt cx="936104" cy="2062103"/>
          </a:xfrm>
        </p:grpSpPr>
        <p:sp>
          <p:nvSpPr>
            <p:cNvPr id="20" name="Obdélník 19"/>
            <p:cNvSpPr/>
            <p:nvPr/>
          </p:nvSpPr>
          <p:spPr>
            <a:xfrm>
              <a:off x="755576" y="2780928"/>
              <a:ext cx="936104" cy="2062103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TextovéPole 20"/>
            <p:cNvSpPr txBox="1"/>
            <p:nvPr/>
          </p:nvSpPr>
          <p:spPr>
            <a:xfrm>
              <a:off x="755576" y="2780928"/>
              <a:ext cx="936104" cy="206210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err="1" smtClean="0"/>
                <a:t>we</a:t>
              </a:r>
              <a:endParaRPr lang="cs-CZ" sz="3200" dirty="0" smtClean="0"/>
            </a:p>
            <a:p>
              <a:pPr algn="ctr"/>
              <a:r>
                <a:rPr lang="cs-CZ" sz="3200" dirty="0" err="1" smtClean="0"/>
                <a:t>you</a:t>
              </a:r>
              <a:endParaRPr lang="cs-CZ" sz="3200" dirty="0" smtClean="0"/>
            </a:p>
            <a:p>
              <a:pPr algn="ctr"/>
              <a:r>
                <a:rPr lang="cs-CZ" sz="3200" dirty="0" err="1" smtClean="0"/>
                <a:t>they</a:t>
              </a:r>
              <a:endParaRPr lang="cs-CZ" sz="3200" dirty="0" smtClean="0"/>
            </a:p>
          </p:txBody>
        </p:sp>
      </p:grpSp>
      <p:sp>
        <p:nvSpPr>
          <p:cNvPr id="22" name="TextovéPole 11"/>
          <p:cNvSpPr txBox="1">
            <a:spLocks noChangeArrowheads="1"/>
          </p:cNvSpPr>
          <p:nvPr/>
        </p:nvSpPr>
        <p:spPr bwMode="auto">
          <a:xfrm>
            <a:off x="1410246" y="4432583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/>
              <a:t>+</a:t>
            </a:r>
          </a:p>
        </p:txBody>
      </p:sp>
      <p:sp>
        <p:nvSpPr>
          <p:cNvPr id="23" name="TextovéPole 11"/>
          <p:cNvSpPr txBox="1">
            <a:spLocks noChangeArrowheads="1"/>
          </p:cNvSpPr>
          <p:nvPr/>
        </p:nvSpPr>
        <p:spPr bwMode="auto">
          <a:xfrm>
            <a:off x="6409547" y="4432582"/>
            <a:ext cx="425450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/>
              <a:t>+</a:t>
            </a:r>
          </a:p>
        </p:txBody>
      </p:sp>
    </p:spTree>
    <p:extLst>
      <p:ext uri="{BB962C8B-B14F-4D97-AF65-F5344CB8AC3E}">
        <p14:creationId xmlns:p14="http://schemas.microsoft.com/office/powerpoint/2010/main" val="1943473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discrete" valueType="clr">
                                      <p:cBhvr override="childStyle">
                                        <p:cTn id="7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anim calcmode="discrete" valueType="clr">
                                      <p:cBhvr>
                                        <p:cTn id="8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clrVal>
                                              <a:schemeClr val="accent2"/>
                                            </p:clrVal>
                                          </p:val>
                                        </p:tav>
                                        <p:tav tm="50000">
                                          <p:val>
                                            <p:clrVal>
                                              <a:schemeClr val="hlink"/>
                                            </p:clrVal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80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5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" grpId="0"/>
      <p:bldP spid="14" grpId="0" animBg="1"/>
      <p:bldP spid="15" grpId="0" animBg="1"/>
      <p:bldP spid="22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3"/>
            <a:ext cx="8229600" cy="5112568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 </a:t>
            </a:r>
            <a:r>
              <a:rPr lang="cs-CZ" dirty="0" err="1" smtClean="0"/>
              <a:t>Where</a:t>
            </a:r>
            <a:r>
              <a:rPr lang="cs-CZ" dirty="0" smtClean="0"/>
              <a:t> ……………………..on </a:t>
            </a:r>
            <a:r>
              <a:rPr lang="cs-CZ" dirty="0" err="1" smtClean="0"/>
              <a:t>holiday</a:t>
            </a:r>
            <a:r>
              <a:rPr lang="cs-CZ" dirty="0" smtClean="0"/>
              <a:t>? (</a:t>
            </a:r>
            <a:r>
              <a:rPr lang="cs-CZ" dirty="0" err="1" smtClean="0"/>
              <a:t>you</a:t>
            </a:r>
            <a:r>
              <a:rPr lang="cs-CZ" dirty="0" smtClean="0"/>
              <a:t>)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……………………..  in </a:t>
            </a:r>
            <a:r>
              <a:rPr lang="cs-CZ" dirty="0" err="1" smtClean="0"/>
              <a:t>Croatia</a:t>
            </a:r>
            <a:r>
              <a:rPr lang="cs-CZ" dirty="0" smtClean="0"/>
              <a:t>. (I)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……………………..  in </a:t>
            </a:r>
            <a:r>
              <a:rPr lang="cs-CZ" dirty="0" err="1" smtClean="0"/>
              <a:t>England</a:t>
            </a:r>
            <a:r>
              <a:rPr lang="cs-CZ" dirty="0" smtClean="0"/>
              <a:t>. (I / not 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…………………….. in his </a:t>
            </a:r>
            <a:r>
              <a:rPr lang="cs-CZ" dirty="0" err="1" smtClean="0"/>
              <a:t>bedroom</a:t>
            </a:r>
            <a:r>
              <a:rPr lang="cs-CZ" dirty="0" smtClean="0"/>
              <a:t>? (Ben)</a:t>
            </a:r>
            <a:endParaRPr lang="cs-CZ" dirty="0"/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……………………..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. (He / not)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cs-CZ" dirty="0" smtClean="0"/>
              <a:t>……………………..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theater</a:t>
            </a:r>
            <a:r>
              <a:rPr lang="cs-CZ" dirty="0" smtClean="0"/>
              <a:t>. (Tom and Jane)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195736" y="645631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>
                <a:solidFill>
                  <a:srgbClr val="FF0000"/>
                </a:solidFill>
              </a:rPr>
              <a:t>w</a:t>
            </a:r>
            <a:r>
              <a:rPr lang="cs-CZ" sz="2400" dirty="0" err="1" smtClean="0">
                <a:solidFill>
                  <a:srgbClr val="FF0000"/>
                </a:solidFill>
              </a:rPr>
              <a:t>ere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err="1" smtClean="0">
                <a:solidFill>
                  <a:srgbClr val="FF0000"/>
                </a:solidFill>
              </a:rPr>
              <a:t>you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48377" y="143886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I </a:t>
            </a:r>
            <a:r>
              <a:rPr lang="cs-CZ" sz="2400" dirty="0" err="1" smtClean="0">
                <a:solidFill>
                  <a:srgbClr val="FF0000"/>
                </a:solidFill>
              </a:rPr>
              <a:t>was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2204864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I </a:t>
            </a:r>
            <a:r>
              <a:rPr lang="cs-CZ" sz="2400" dirty="0" err="1" smtClean="0">
                <a:solidFill>
                  <a:srgbClr val="FF0000"/>
                </a:solidFill>
              </a:rPr>
              <a:t>wasn´t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83568" y="3068960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FF0000"/>
                </a:solidFill>
              </a:rPr>
              <a:t>Was</a:t>
            </a:r>
            <a:r>
              <a:rPr lang="cs-CZ" sz="2400" dirty="0" smtClean="0">
                <a:solidFill>
                  <a:srgbClr val="FF0000"/>
                </a:solidFill>
              </a:rPr>
              <a:t> Ben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007604" y="393305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H</a:t>
            </a:r>
            <a:r>
              <a:rPr lang="cs-CZ" sz="2400" dirty="0" smtClean="0">
                <a:solidFill>
                  <a:srgbClr val="FF0000"/>
                </a:solidFill>
              </a:rPr>
              <a:t>e </a:t>
            </a:r>
            <a:r>
              <a:rPr lang="cs-CZ" sz="2400" dirty="0" err="1" smtClean="0">
                <a:solidFill>
                  <a:srgbClr val="FF0000"/>
                </a:solidFill>
              </a:rPr>
              <a:t>wasn´t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7544" y="4725144"/>
            <a:ext cx="26642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Tom and Jane </a:t>
            </a:r>
            <a:r>
              <a:rPr lang="cs-CZ" sz="2400" dirty="0" err="1" smtClean="0">
                <a:solidFill>
                  <a:srgbClr val="FF0000"/>
                </a:solidFill>
              </a:rPr>
              <a:t>were</a:t>
            </a:r>
            <a:endParaRPr lang="cs-CZ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160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3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</TotalTime>
  <Words>324</Words>
  <Application>Microsoft Office PowerPoint</Application>
  <PresentationFormat>Předvádění na obrazovce (4:3)</PresentationFormat>
  <Paragraphs>67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PAST TENSE – TO BE MINULÝ ČAS SLOVESA BÝT</vt:lpstr>
      <vt:lpstr>PAST TENSE – TO BE MINULÝ ČAS SLOVESA BÝT - otázka</vt:lpstr>
      <vt:lpstr>PAST TENSE – TO BE MINULÝ ČAS SLOVESA BÝT - zápor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user</cp:lastModifiedBy>
  <cp:revision>24</cp:revision>
  <dcterms:created xsi:type="dcterms:W3CDTF">2011-06-20T10:40:08Z</dcterms:created>
  <dcterms:modified xsi:type="dcterms:W3CDTF">2012-08-28T08:38:13Z</dcterms:modified>
</cp:coreProperties>
</file>