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64" r:id="rId2"/>
    <p:sldId id="265" r:id="rId3"/>
    <p:sldId id="266" r:id="rId4"/>
    <p:sldId id="261" r:id="rId5"/>
    <p:sldId id="267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016" y="3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VY_22_INOVACE_01_20 </a:t>
          </a:r>
          <a:r>
            <a:rPr lang="cs-CZ" sz="2000" baseline="0" dirty="0" smtClean="0"/>
            <a:t>Anglický jazyk 2. stupeň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800" dirty="0" smtClean="0"/>
            <a:t>NÁZEV ŠKOLY: Základní škola a Mateřská škola Nedvědice, okres Brno-venkov, příspěvková organizace</a:t>
          </a:r>
          <a:endParaRPr lang="cs-CZ" sz="18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Petr Punčochář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baseline="0" dirty="0" smtClean="0"/>
            <a:t>Anglický jazyk 2. stupeň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2674/21/7.1.4/2011 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D3058DC-7B4F-4255-8C4B-33EF8A8EABE6}" type="presOf" srcId="{4C35D32F-0EAB-4CD7-82EE-45574DC2A586}" destId="{8BEBB6EC-1DAA-4CAC-8A25-BC0FCBD5DBD5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8784F4BB-75A6-4B7C-BAD5-C95F11EA7071}" type="presOf" srcId="{757F3AB3-0718-4624-B441-E567A8F0AB56}" destId="{333A1088-737F-45CB-B68E-254E46348037}" srcOrd="0" destOrd="0" presId="urn:microsoft.com/office/officeart/2005/8/layout/target3"/>
    <dgm:cxn modelId="{D0F4AE0F-D036-4475-B26A-01AA1B7C7397}" type="presOf" srcId="{D8197B8C-B260-4A16-BDF4-0947B075E274}" destId="{5A5FFA88-C948-4069-8E93-59FA12366E83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B0786A22-94D6-43D9-8E5D-390A46AA0DFF}" type="presOf" srcId="{D8197B8C-B260-4A16-BDF4-0947B075E274}" destId="{25B08C86-7E15-44DC-BE7F-FFB55DD49D12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46E376D-2FD5-4D5F-A15D-FD825731CB07}" type="presOf" srcId="{D1B46980-6531-4606-95E6-44980827E919}" destId="{2BE915AB-18AA-4053-B92C-3BFC9ED204BB}" srcOrd="1" destOrd="0" presId="urn:microsoft.com/office/officeart/2005/8/layout/target3"/>
    <dgm:cxn modelId="{366BC956-B545-4BEF-9410-20384FE55EA1}" type="presOf" srcId="{B651F6E3-6281-48DB-9319-2AEAFDAE7572}" destId="{6BB5E863-4638-4E1D-BFDE-399D028AC4ED}" srcOrd="1" destOrd="0" presId="urn:microsoft.com/office/officeart/2005/8/layout/target3"/>
    <dgm:cxn modelId="{B0C81198-C5D9-4BEE-8BC5-6CD4C403CA25}" type="presOf" srcId="{4C35D32F-0EAB-4CD7-82EE-45574DC2A586}" destId="{890E4F0B-2866-4A3F-A3C7-2A14B1797930}" srcOrd="1" destOrd="0" presId="urn:microsoft.com/office/officeart/2005/8/layout/target3"/>
    <dgm:cxn modelId="{F3E66027-0996-4E96-A82B-C796E376517E}" type="presOf" srcId="{D1D4F407-5343-4D3F-B5B9-D407B03CAEB4}" destId="{AED2198E-93D5-4001-81B4-73124B309672}" srcOrd="1" destOrd="0" presId="urn:microsoft.com/office/officeart/2005/8/layout/target3"/>
    <dgm:cxn modelId="{510FF525-4594-450C-B50D-43074F5EEC24}" type="presOf" srcId="{D1B46980-6531-4606-95E6-44980827E919}" destId="{6140AFEC-043D-4C43-A2F9-D0F5331DF3A3}" srcOrd="0" destOrd="0" presId="urn:microsoft.com/office/officeart/2005/8/layout/target3"/>
    <dgm:cxn modelId="{F5137C94-5B39-41FA-A229-C480C5A077A1}" type="presOf" srcId="{D1D4F407-5343-4D3F-B5B9-D407B03CAEB4}" destId="{D005CE8C-CC26-4C3E-AC11-E15060ECD759}" srcOrd="0" destOrd="0" presId="urn:microsoft.com/office/officeart/2005/8/layout/target3"/>
    <dgm:cxn modelId="{7528CBBD-C3A9-495E-BCC8-AD3041187A86}" type="presOf" srcId="{B651F6E3-6281-48DB-9319-2AEAFDAE7572}" destId="{619D679B-A015-4ECF-8348-D1034C574F40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6E1D607E-E32A-4936-813B-093AC1D5088D}" type="presParOf" srcId="{333A1088-737F-45CB-B68E-254E46348037}" destId="{F5ABB229-8D3B-4694-996A-96F23CF14429}" srcOrd="0" destOrd="0" presId="urn:microsoft.com/office/officeart/2005/8/layout/target3"/>
    <dgm:cxn modelId="{B65AAA68-BF5D-4FEC-BA26-7418093808E3}" type="presParOf" srcId="{333A1088-737F-45CB-B68E-254E46348037}" destId="{F41139FD-01EE-4571-8B17-4FB00FC51163}" srcOrd="1" destOrd="0" presId="urn:microsoft.com/office/officeart/2005/8/layout/target3"/>
    <dgm:cxn modelId="{F903E28E-5CB7-4CD8-98A8-E0B7878CF855}" type="presParOf" srcId="{333A1088-737F-45CB-B68E-254E46348037}" destId="{D005CE8C-CC26-4C3E-AC11-E15060ECD759}" srcOrd="2" destOrd="0" presId="urn:microsoft.com/office/officeart/2005/8/layout/target3"/>
    <dgm:cxn modelId="{A1A56A10-B2F7-4FC7-B5B0-1636CC3A4B3D}" type="presParOf" srcId="{333A1088-737F-45CB-B68E-254E46348037}" destId="{2C702D82-9B77-49B7-9568-BB8EB47C3372}" srcOrd="3" destOrd="0" presId="urn:microsoft.com/office/officeart/2005/8/layout/target3"/>
    <dgm:cxn modelId="{E1ECD33B-FB51-42EF-959E-4C2E9F8F4F71}" type="presParOf" srcId="{333A1088-737F-45CB-B68E-254E46348037}" destId="{A52A0455-90FF-4808-ABD0-F02540D31D5A}" srcOrd="4" destOrd="0" presId="urn:microsoft.com/office/officeart/2005/8/layout/target3"/>
    <dgm:cxn modelId="{D09AB77E-930C-4750-9B8F-C392DBD4D4F2}" type="presParOf" srcId="{333A1088-737F-45CB-B68E-254E46348037}" destId="{6140AFEC-043D-4C43-A2F9-D0F5331DF3A3}" srcOrd="5" destOrd="0" presId="urn:microsoft.com/office/officeart/2005/8/layout/target3"/>
    <dgm:cxn modelId="{00AAB9EF-E747-452A-9866-FCE363F20B20}" type="presParOf" srcId="{333A1088-737F-45CB-B68E-254E46348037}" destId="{9358AC05-5D7D-4327-9F80-1AD486AEA664}" srcOrd="6" destOrd="0" presId="urn:microsoft.com/office/officeart/2005/8/layout/target3"/>
    <dgm:cxn modelId="{5162E26D-D7BD-41CB-AD97-9D05FC63CF5D}" type="presParOf" srcId="{333A1088-737F-45CB-B68E-254E46348037}" destId="{313FC574-E1CD-4FB4-B054-0B805CE0447D}" srcOrd="7" destOrd="0" presId="urn:microsoft.com/office/officeart/2005/8/layout/target3"/>
    <dgm:cxn modelId="{8741D2D6-0372-4F72-A902-52CB7F566831}" type="presParOf" srcId="{333A1088-737F-45CB-B68E-254E46348037}" destId="{619D679B-A015-4ECF-8348-D1034C574F40}" srcOrd="8" destOrd="0" presId="urn:microsoft.com/office/officeart/2005/8/layout/target3"/>
    <dgm:cxn modelId="{29C20234-06EA-4911-9789-84A18BE6243D}" type="presParOf" srcId="{333A1088-737F-45CB-B68E-254E46348037}" destId="{322283A8-4A27-4CDA-BAE3-F381106A9174}" srcOrd="9" destOrd="0" presId="urn:microsoft.com/office/officeart/2005/8/layout/target3"/>
    <dgm:cxn modelId="{986A00AD-5464-431B-9DD9-0C042E70EF21}" type="presParOf" srcId="{333A1088-737F-45CB-B68E-254E46348037}" destId="{FFC9F71D-1B4F-4AD9-A4A6-86ADEFC8AF5C}" srcOrd="10" destOrd="0" presId="urn:microsoft.com/office/officeart/2005/8/layout/target3"/>
    <dgm:cxn modelId="{391B2F14-2E25-44E6-A604-1474C795890C}" type="presParOf" srcId="{333A1088-737F-45CB-B68E-254E46348037}" destId="{25B08C86-7E15-44DC-BE7F-FFB55DD49D12}" srcOrd="11" destOrd="0" presId="urn:microsoft.com/office/officeart/2005/8/layout/target3"/>
    <dgm:cxn modelId="{DCB02702-AA19-4E7E-9C70-81AF2B9C45C5}" type="presParOf" srcId="{333A1088-737F-45CB-B68E-254E46348037}" destId="{76644BE8-9D7C-4C09-B250-3D10AF48CBB7}" srcOrd="12" destOrd="0" presId="urn:microsoft.com/office/officeart/2005/8/layout/target3"/>
    <dgm:cxn modelId="{C8059C22-2AEB-431D-99F4-CD22EE9FBF5F}" type="presParOf" srcId="{333A1088-737F-45CB-B68E-254E46348037}" destId="{EE85B701-7295-41C0-BA7A-34D3756A2AE6}" srcOrd="13" destOrd="0" presId="urn:microsoft.com/office/officeart/2005/8/layout/target3"/>
    <dgm:cxn modelId="{65997FB1-CFF1-42D1-92BE-E45191840404}" type="presParOf" srcId="{333A1088-737F-45CB-B68E-254E46348037}" destId="{8BEBB6EC-1DAA-4CAC-8A25-BC0FCBD5DBD5}" srcOrd="14" destOrd="0" presId="urn:microsoft.com/office/officeart/2005/8/layout/target3"/>
    <dgm:cxn modelId="{A94FD55B-6FCC-4396-BD25-407DDD30248C}" type="presParOf" srcId="{333A1088-737F-45CB-B68E-254E46348037}" destId="{AED2198E-93D5-4001-81B4-73124B309672}" srcOrd="15" destOrd="0" presId="urn:microsoft.com/office/officeart/2005/8/layout/target3"/>
    <dgm:cxn modelId="{7810130D-B0AD-4ECB-9C49-01BA65F9D79F}" type="presParOf" srcId="{333A1088-737F-45CB-B68E-254E46348037}" destId="{2BE915AB-18AA-4053-B92C-3BFC9ED204BB}" srcOrd="16" destOrd="0" presId="urn:microsoft.com/office/officeart/2005/8/layout/target3"/>
    <dgm:cxn modelId="{17D668DB-971C-4FD4-A93A-7BAB7646AB8A}" type="presParOf" srcId="{333A1088-737F-45CB-B68E-254E46348037}" destId="{6BB5E863-4638-4E1D-BFDE-399D028AC4ED}" srcOrd="17" destOrd="0" presId="urn:microsoft.com/office/officeart/2005/8/layout/target3"/>
    <dgm:cxn modelId="{C9DF0F3E-CB54-43A9-91FF-F27C71523E26}" type="presParOf" srcId="{333A1088-737F-45CB-B68E-254E46348037}" destId="{5A5FFA88-C948-4069-8E93-59FA12366E83}" srcOrd="18" destOrd="0" presId="urn:microsoft.com/office/officeart/2005/8/layout/target3"/>
    <dgm:cxn modelId="{E4253CC9-7F57-4762-8948-DAC7B8901E48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 ŠKOLY: Základní škola a Mateřská škola Nedvědice, okres Brno-venkov, příspěvková organizace</a:t>
          </a:r>
          <a:endParaRPr lang="cs-CZ" sz="18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Petr Punčochář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VY_22_INOVACE_01_20 </a:t>
          </a:r>
          <a:r>
            <a:rPr lang="cs-CZ" sz="2000" kern="1200" baseline="0" dirty="0" smtClean="0"/>
            <a:t>Anglický jazyk 2. stupeň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baseline="0" dirty="0" smtClean="0"/>
            <a:t>Anglický jazyk 2. stupeň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2674/21/7.1.4/2011 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t>20.12.2012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20.12.2012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051361428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892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6" name="Zástupný symbol pro obsah 2"/>
          <p:cNvSpPr>
            <a:spLocks noGrp="1"/>
          </p:cNvSpPr>
          <p:nvPr>
            <p:ph idx="1"/>
          </p:nvPr>
        </p:nvSpPr>
        <p:spPr>
          <a:xfrm>
            <a:off x="468313" y="1557338"/>
            <a:ext cx="8229600" cy="5040014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  <a:buFont typeface="Wingdings" pitchFamily="2" charset="2"/>
              <a:buChar char="v"/>
              <a:defRPr/>
            </a:pPr>
            <a:r>
              <a:rPr lang="cs-CZ" sz="2200" dirty="0" smtClean="0"/>
              <a:t>Výukový materiál je určen žákům 6. ročníku základní školy. Materiál obsahuje animace, které žákům umožňují pochopit a odvodit strukturu záporu v minulém času prostém na základě srovnání s přítomným časem prostým. Animace také zpřístupní správné řešení. </a:t>
            </a:r>
          </a:p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sz="2200" dirty="0" smtClean="0"/>
              <a:t>Autor: Mgr. Petr Punčochář</a:t>
            </a:r>
          </a:p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sz="2200" dirty="0" smtClean="0"/>
              <a:t>Jazyk: anglický</a:t>
            </a:r>
          </a:p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sz="2200" dirty="0" smtClean="0"/>
              <a:t>Očekávaný výstup: žák vytváří záporné věty v minulém čase prostém</a:t>
            </a:r>
          </a:p>
          <a:p>
            <a:pPr>
              <a:lnSpc>
                <a:spcPct val="110000"/>
              </a:lnSpc>
              <a:buFont typeface="Wingdings" pitchFamily="2" charset="2"/>
              <a:buChar char="v"/>
              <a:defRPr/>
            </a:pPr>
            <a:r>
              <a:rPr lang="cs-CZ" sz="2200" dirty="0" smtClean="0"/>
              <a:t>Klíčová slova: anglický jazyk, slovesa</a:t>
            </a:r>
            <a:r>
              <a:rPr lang="cs-CZ" sz="2200" dirty="0"/>
              <a:t>, </a:t>
            </a:r>
            <a:r>
              <a:rPr lang="cs-CZ" sz="2200" dirty="0" smtClean="0"/>
              <a:t>minulý čas prostý, zápor</a:t>
            </a:r>
          </a:p>
          <a:p>
            <a:pPr>
              <a:lnSpc>
                <a:spcPct val="110000"/>
              </a:lnSpc>
              <a:buFont typeface="Wingdings" pitchFamily="2" charset="2"/>
              <a:buChar char="v"/>
              <a:defRPr/>
            </a:pPr>
            <a:r>
              <a:rPr lang="cs-CZ" sz="2200" dirty="0" smtClean="0"/>
              <a:t>Druh učebního materiálu: prezentace – využití interaktivní tabule</a:t>
            </a:r>
          </a:p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sz="2200" dirty="0" smtClean="0"/>
              <a:t>Klíčové kompetence: kompetence k učení, řešení problémů, komunikativní</a:t>
            </a:r>
          </a:p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sz="2200" dirty="0" smtClean="0"/>
              <a:t>Na výukový materiál reagovali žáci podle očekávání 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1540817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152400" y="274638"/>
            <a:ext cx="88392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cs-CZ" smtClean="0"/>
              <a:t>PAST SIMPLE</a:t>
            </a:r>
            <a:r>
              <a:rPr lang="cs-CZ" smtClean="0">
                <a:latin typeface="Times New Roman" charset="0"/>
              </a:rPr>
              <a:t> - </a:t>
            </a:r>
            <a:r>
              <a:rPr lang="cs-CZ" smtClean="0"/>
              <a:t>NEGATIVE</a:t>
            </a:r>
            <a:br>
              <a:rPr lang="cs-CZ" smtClean="0"/>
            </a:br>
            <a:r>
              <a:rPr lang="cs-CZ" smtClean="0"/>
              <a:t>MINULÝ ČAS PROSTÝ</a:t>
            </a:r>
            <a:r>
              <a:rPr lang="cs-CZ" smtClean="0">
                <a:latin typeface="Times New Roman" charset="0"/>
              </a:rPr>
              <a:t> </a:t>
            </a:r>
            <a:r>
              <a:rPr lang="cs-CZ" smtClean="0"/>
              <a:t>- ZÁPOR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846138" y="4887913"/>
            <a:ext cx="971550" cy="39211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cs-CZ" dirty="0"/>
              <a:t>podmět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3529013" y="4768850"/>
            <a:ext cx="746125" cy="3698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cs-CZ" dirty="0" err="1"/>
              <a:t>didn´t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862638" y="4746625"/>
            <a:ext cx="984250" cy="39211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cs-CZ" dirty="0"/>
              <a:t>sloveso</a:t>
            </a:r>
          </a:p>
        </p:txBody>
      </p:sp>
      <p:sp>
        <p:nvSpPr>
          <p:cNvPr id="16" name="TextovéPole 11"/>
          <p:cNvSpPr txBox="1">
            <a:spLocks noChangeArrowheads="1"/>
          </p:cNvSpPr>
          <p:nvPr/>
        </p:nvSpPr>
        <p:spPr bwMode="auto">
          <a:xfrm>
            <a:off x="2433638" y="4675188"/>
            <a:ext cx="42227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3200"/>
              <a:t>+</a:t>
            </a:r>
          </a:p>
        </p:txBody>
      </p:sp>
      <p:sp>
        <p:nvSpPr>
          <p:cNvPr id="17" name="TextovéPole 11"/>
          <p:cNvSpPr txBox="1">
            <a:spLocks noChangeArrowheads="1"/>
          </p:cNvSpPr>
          <p:nvPr/>
        </p:nvSpPr>
        <p:spPr bwMode="auto">
          <a:xfrm>
            <a:off x="5076825" y="4675188"/>
            <a:ext cx="42227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3200"/>
              <a:t>+</a:t>
            </a:r>
          </a:p>
        </p:txBody>
      </p:sp>
      <p:sp>
        <p:nvSpPr>
          <p:cNvPr id="45" name="TextovéPole 44"/>
          <p:cNvSpPr txBox="1">
            <a:spLocks noChangeArrowheads="1"/>
          </p:cNvSpPr>
          <p:nvPr/>
        </p:nvSpPr>
        <p:spPr bwMode="auto">
          <a:xfrm>
            <a:off x="762000" y="5562600"/>
            <a:ext cx="33099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/>
              <a:t>I didn´t go to school yesterday.</a:t>
            </a:r>
          </a:p>
        </p:txBody>
      </p:sp>
      <p:sp>
        <p:nvSpPr>
          <p:cNvPr id="2076" name="Text Box 28"/>
          <p:cNvSpPr txBox="1">
            <a:spLocks noChangeArrowheads="1"/>
          </p:cNvSpPr>
          <p:nvPr/>
        </p:nvSpPr>
        <p:spPr bwMode="auto">
          <a:xfrm>
            <a:off x="822325" y="2095500"/>
            <a:ext cx="7788275" cy="91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>
                <a:latin typeface="Times New Roman" charset="0"/>
              </a:rPr>
              <a:t>Minulý čas prostý je odvozen od přítomného času prostého. Složení záporu je stejné pouze pomocné sloveso </a:t>
            </a:r>
            <a:r>
              <a:rPr lang="cs-CZ" b="1">
                <a:latin typeface="Times New Roman" charset="0"/>
              </a:rPr>
              <a:t>don´ t</a:t>
            </a:r>
            <a:r>
              <a:rPr lang="cs-CZ">
                <a:latin typeface="Times New Roman" charset="0"/>
              </a:rPr>
              <a:t> je nahrazeno jeho minulým tvarem – </a:t>
            </a:r>
            <a:r>
              <a:rPr lang="cs-CZ" b="1">
                <a:latin typeface="Times New Roman" charset="0"/>
              </a:rPr>
              <a:t>didn´t</a:t>
            </a:r>
            <a:r>
              <a:rPr lang="cs-CZ">
                <a:latin typeface="Times New Roman" charset="0"/>
              </a:rPr>
              <a:t>.</a:t>
            </a:r>
          </a:p>
          <a:p>
            <a:pPr eaLnBrk="1" hangingPunct="1"/>
            <a:r>
              <a:rPr lang="cs-CZ">
                <a:latin typeface="Times New Roman" charset="0"/>
              </a:rPr>
              <a:t>Ve 3. os. č. j. se nepřidává žádná koncovka.</a:t>
            </a:r>
          </a:p>
        </p:txBody>
      </p:sp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533400" y="3124200"/>
            <a:ext cx="29908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b="1">
                <a:latin typeface="Times New Roman" charset="0"/>
              </a:rPr>
              <a:t>Přítomný čas prostý - otázka</a:t>
            </a:r>
          </a:p>
        </p:txBody>
      </p:sp>
      <p:sp>
        <p:nvSpPr>
          <p:cNvPr id="2" name="TextovéPole 12"/>
          <p:cNvSpPr txBox="1"/>
          <p:nvPr/>
        </p:nvSpPr>
        <p:spPr>
          <a:xfrm>
            <a:off x="692150" y="3679825"/>
            <a:ext cx="971550" cy="39211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cs-CZ" dirty="0"/>
              <a:t>podmět</a:t>
            </a:r>
          </a:p>
        </p:txBody>
      </p:sp>
      <p:sp>
        <p:nvSpPr>
          <p:cNvPr id="3" name="TextovéPole 13"/>
          <p:cNvSpPr txBox="1"/>
          <p:nvPr/>
        </p:nvSpPr>
        <p:spPr>
          <a:xfrm>
            <a:off x="3473450" y="3679825"/>
            <a:ext cx="1604963" cy="3698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cs-CZ" dirty="0" err="1"/>
              <a:t>don´t</a:t>
            </a:r>
            <a:r>
              <a:rPr lang="cs-CZ" dirty="0"/>
              <a:t> / </a:t>
            </a:r>
            <a:r>
              <a:rPr lang="cs-CZ" dirty="0" err="1"/>
              <a:t>doesn´t</a:t>
            </a:r>
            <a:endParaRPr lang="cs-CZ" dirty="0"/>
          </a:p>
        </p:txBody>
      </p:sp>
      <p:sp>
        <p:nvSpPr>
          <p:cNvPr id="4" name="TextovéPole 14"/>
          <p:cNvSpPr txBox="1"/>
          <p:nvPr/>
        </p:nvSpPr>
        <p:spPr>
          <a:xfrm>
            <a:off x="5862638" y="3657600"/>
            <a:ext cx="984250" cy="39211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cs-CZ" dirty="0"/>
              <a:t>sloveso</a:t>
            </a:r>
          </a:p>
        </p:txBody>
      </p:sp>
      <p:sp>
        <p:nvSpPr>
          <p:cNvPr id="5" name="TextovéPole 11"/>
          <p:cNvSpPr txBox="1">
            <a:spLocks noChangeArrowheads="1"/>
          </p:cNvSpPr>
          <p:nvPr/>
        </p:nvSpPr>
        <p:spPr bwMode="auto">
          <a:xfrm>
            <a:off x="2433638" y="3586163"/>
            <a:ext cx="42227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3200"/>
              <a:t>+</a:t>
            </a:r>
          </a:p>
        </p:txBody>
      </p:sp>
      <p:sp>
        <p:nvSpPr>
          <p:cNvPr id="6" name="TextovéPole 11"/>
          <p:cNvSpPr txBox="1">
            <a:spLocks noChangeArrowheads="1"/>
          </p:cNvSpPr>
          <p:nvPr/>
        </p:nvSpPr>
        <p:spPr bwMode="auto">
          <a:xfrm>
            <a:off x="5076825" y="3586163"/>
            <a:ext cx="42227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3200"/>
              <a:t>+</a:t>
            </a:r>
          </a:p>
        </p:txBody>
      </p:sp>
      <p:sp>
        <p:nvSpPr>
          <p:cNvPr id="2083" name="Text Box 35"/>
          <p:cNvSpPr txBox="1">
            <a:spLocks noChangeArrowheads="1"/>
          </p:cNvSpPr>
          <p:nvPr/>
        </p:nvSpPr>
        <p:spPr bwMode="auto">
          <a:xfrm>
            <a:off x="609600" y="4191000"/>
            <a:ext cx="27749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b="1">
                <a:latin typeface="Times New Roman" charset="0"/>
              </a:rPr>
              <a:t>Minulý čas prostý - otázka</a:t>
            </a:r>
          </a:p>
        </p:txBody>
      </p:sp>
    </p:spTree>
    <p:extLst>
      <p:ext uri="{BB962C8B-B14F-4D97-AF65-F5344CB8AC3E}">
        <p14:creationId xmlns:p14="http://schemas.microsoft.com/office/powerpoint/2010/main" val="791340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2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1000"/>
                                        <p:tgtEl>
                                          <p:spTgt spid="2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2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2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 autoUpdateAnimBg="0"/>
      <p:bldP spid="13" grpId="0" animBg="1" autoUpdateAnimBg="0"/>
      <p:bldP spid="14" grpId="0" animBg="1" autoUpdateAnimBg="0"/>
      <p:bldP spid="15" grpId="0" animBg="1" autoUpdateAnimBg="0"/>
      <p:bldP spid="16" grpId="0" autoUpdateAnimBg="0"/>
      <p:bldP spid="17" grpId="0" autoUpdateAnimBg="0"/>
      <p:bldP spid="45" grpId="0" autoUpdateAnimBg="0"/>
      <p:bldP spid="2076" grpId="0" autoUpdateAnimBg="0"/>
      <p:bldP spid="2077" grpId="0" autoUpdateAnimBg="0"/>
      <p:bldP spid="2" grpId="0" animBg="1" autoUpdateAnimBg="0"/>
      <p:bldP spid="3" grpId="0" animBg="1" autoUpdateAnimBg="0"/>
      <p:bldP spid="4" grpId="0" animBg="1" autoUpdateAnimBg="0"/>
      <p:bldP spid="5" grpId="0" autoUpdateAnimBg="0"/>
      <p:bldP spid="6" grpId="0" autoUpdateAnimBg="0"/>
      <p:bldP spid="2083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206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I </a:t>
            </a:r>
            <a:r>
              <a:rPr lang="cs-CZ" dirty="0" err="1" smtClean="0"/>
              <a:t>don´t</a:t>
            </a:r>
            <a:r>
              <a:rPr lang="cs-CZ" dirty="0" smtClean="0"/>
              <a:t> live in Prague</a:t>
            </a:r>
            <a:endParaRPr lang="cs-CZ" dirty="0"/>
          </a:p>
          <a:p>
            <a:pPr marL="0" indent="0">
              <a:lnSpc>
                <a:spcPct val="200000"/>
              </a:lnSpc>
              <a:buNone/>
            </a:pPr>
            <a:r>
              <a:rPr lang="cs-CZ" dirty="0" smtClean="0"/>
              <a:t>Jack </a:t>
            </a:r>
            <a:r>
              <a:rPr lang="cs-CZ" dirty="0" err="1" smtClean="0"/>
              <a:t>doesn´t</a:t>
            </a:r>
            <a:r>
              <a:rPr lang="cs-CZ" dirty="0" smtClean="0"/>
              <a:t> do his </a:t>
            </a:r>
            <a:r>
              <a:rPr lang="cs-CZ" dirty="0" err="1" smtClean="0"/>
              <a:t>homework</a:t>
            </a:r>
            <a:r>
              <a:rPr lang="cs-CZ" dirty="0" smtClean="0"/>
              <a:t>.</a:t>
            </a:r>
            <a:endParaRPr lang="cs-CZ" dirty="0"/>
          </a:p>
          <a:p>
            <a:pPr marL="0" indent="0">
              <a:lnSpc>
                <a:spcPct val="200000"/>
              </a:lnSpc>
              <a:buNone/>
            </a:pP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don´t</a:t>
            </a:r>
            <a:r>
              <a:rPr lang="cs-CZ" dirty="0" smtClean="0"/>
              <a:t> </a:t>
            </a:r>
            <a:r>
              <a:rPr lang="cs-CZ" smtClean="0"/>
              <a:t>take </a:t>
            </a:r>
            <a:r>
              <a:rPr lang="cs-CZ" dirty="0" err="1" smtClean="0"/>
              <a:t>those</a:t>
            </a:r>
            <a:r>
              <a:rPr lang="cs-CZ" dirty="0" smtClean="0"/>
              <a:t> </a:t>
            </a:r>
            <a:r>
              <a:rPr lang="cs-CZ" dirty="0" err="1" smtClean="0"/>
              <a:t>photos</a:t>
            </a:r>
            <a:r>
              <a:rPr lang="cs-CZ" dirty="0" smtClean="0"/>
              <a:t>.</a:t>
            </a:r>
            <a:endParaRPr lang="cs-CZ" dirty="0"/>
          </a:p>
          <a:p>
            <a:pPr marL="0" indent="0">
              <a:lnSpc>
                <a:spcPct val="200000"/>
              </a:lnSpc>
              <a:buNone/>
            </a:pPr>
            <a:r>
              <a:rPr lang="cs-CZ" dirty="0" smtClean="0"/>
              <a:t>Dan and Emma </a:t>
            </a:r>
            <a:r>
              <a:rPr lang="cs-CZ" dirty="0" err="1" smtClean="0"/>
              <a:t>don´t</a:t>
            </a:r>
            <a:r>
              <a:rPr lang="cs-CZ" dirty="0" smtClean="0"/>
              <a:t> </a:t>
            </a:r>
            <a:r>
              <a:rPr lang="cs-CZ" dirty="0" err="1" smtClean="0"/>
              <a:t>wash</a:t>
            </a:r>
            <a:r>
              <a:rPr lang="cs-CZ" dirty="0" smtClean="0"/>
              <a:t> up.</a:t>
            </a:r>
            <a:endParaRPr lang="cs-CZ" dirty="0"/>
          </a:p>
          <a:p>
            <a:pPr marL="0" indent="0">
              <a:lnSpc>
                <a:spcPct val="200000"/>
              </a:lnSpc>
              <a:buNone/>
            </a:pPr>
            <a:r>
              <a:rPr lang="cs-CZ" dirty="0" smtClean="0"/>
              <a:t>Mr. Smith </a:t>
            </a:r>
            <a:r>
              <a:rPr lang="cs-CZ" dirty="0" err="1" smtClean="0"/>
              <a:t>doesn´t</a:t>
            </a:r>
            <a:r>
              <a:rPr lang="cs-CZ" dirty="0" smtClean="0"/>
              <a:t> </a:t>
            </a:r>
            <a:r>
              <a:rPr lang="cs-CZ" dirty="0" err="1" smtClean="0"/>
              <a:t>watch</a:t>
            </a:r>
            <a:r>
              <a:rPr lang="cs-CZ" dirty="0" smtClean="0"/>
              <a:t> TV.</a:t>
            </a:r>
            <a:endParaRPr lang="cs-CZ" dirty="0"/>
          </a:p>
          <a:p>
            <a:pPr marL="0" indent="0">
              <a:lnSpc>
                <a:spcPct val="200000"/>
              </a:lnSpc>
              <a:buNone/>
            </a:pPr>
            <a:r>
              <a:rPr lang="cs-CZ" dirty="0" smtClean="0"/>
              <a:t>I </a:t>
            </a:r>
            <a:r>
              <a:rPr lang="cs-CZ" dirty="0" err="1" smtClean="0"/>
              <a:t>don´t</a:t>
            </a:r>
            <a:r>
              <a:rPr lang="cs-CZ" dirty="0" smtClean="0"/>
              <a:t> play </a:t>
            </a:r>
            <a:r>
              <a:rPr lang="cs-CZ" dirty="0" err="1" smtClean="0"/>
              <a:t>football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539552" y="499057"/>
            <a:ext cx="8229600" cy="612068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200000"/>
              </a:lnSpc>
              <a:buFont typeface="Arial" pitchFamily="34" charset="0"/>
              <a:buNone/>
            </a:pPr>
            <a:r>
              <a:rPr lang="cs-CZ" dirty="0" smtClean="0">
                <a:solidFill>
                  <a:srgbClr val="FF0000"/>
                </a:solidFill>
              </a:rPr>
              <a:t>I </a:t>
            </a:r>
            <a:r>
              <a:rPr lang="cs-CZ" dirty="0" err="1" smtClean="0">
                <a:solidFill>
                  <a:srgbClr val="FF0000"/>
                </a:solidFill>
              </a:rPr>
              <a:t>didn´t</a:t>
            </a:r>
            <a:r>
              <a:rPr lang="cs-CZ" dirty="0" smtClean="0">
                <a:solidFill>
                  <a:srgbClr val="FF0000"/>
                </a:solidFill>
              </a:rPr>
              <a:t> live in Prague.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cs-CZ" dirty="0">
                <a:solidFill>
                  <a:srgbClr val="FF0000"/>
                </a:solidFill>
              </a:rPr>
              <a:t>Jack </a:t>
            </a:r>
            <a:r>
              <a:rPr lang="cs-CZ" dirty="0" err="1">
                <a:solidFill>
                  <a:srgbClr val="FF0000"/>
                </a:solidFill>
              </a:rPr>
              <a:t>didn´t</a:t>
            </a:r>
            <a:r>
              <a:rPr lang="cs-CZ" dirty="0">
                <a:solidFill>
                  <a:srgbClr val="FF0000"/>
                </a:solidFill>
              </a:rPr>
              <a:t> do </a:t>
            </a:r>
            <a:r>
              <a:rPr lang="cs-CZ" dirty="0" smtClean="0">
                <a:solidFill>
                  <a:srgbClr val="FF0000"/>
                </a:solidFill>
              </a:rPr>
              <a:t>his </a:t>
            </a:r>
            <a:r>
              <a:rPr lang="cs-CZ" dirty="0" err="1" smtClean="0">
                <a:solidFill>
                  <a:srgbClr val="FF0000"/>
                </a:solidFill>
              </a:rPr>
              <a:t>homework</a:t>
            </a:r>
            <a:endParaRPr lang="cs-CZ" dirty="0" smtClean="0">
              <a:solidFill>
                <a:srgbClr val="FF0000"/>
              </a:solidFill>
            </a:endParaRPr>
          </a:p>
          <a:p>
            <a:pPr marL="0" indent="0">
              <a:lnSpc>
                <a:spcPct val="200000"/>
              </a:lnSpc>
              <a:buNone/>
            </a:pPr>
            <a:r>
              <a:rPr lang="cs-CZ" dirty="0" err="1" smtClean="0">
                <a:solidFill>
                  <a:srgbClr val="FF0000"/>
                </a:solidFill>
              </a:rPr>
              <a:t>They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didn´t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take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those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photos</a:t>
            </a:r>
            <a:r>
              <a:rPr lang="cs-CZ" dirty="0">
                <a:solidFill>
                  <a:srgbClr val="FF0000"/>
                </a:solidFill>
              </a:rPr>
              <a:t>.</a:t>
            </a:r>
            <a:endParaRPr lang="cs-CZ" dirty="0" smtClean="0">
              <a:solidFill>
                <a:srgbClr val="FF0000"/>
              </a:solidFill>
            </a:endParaRPr>
          </a:p>
          <a:p>
            <a:pPr marL="0" indent="0">
              <a:lnSpc>
                <a:spcPct val="200000"/>
              </a:lnSpc>
              <a:buNone/>
            </a:pPr>
            <a:r>
              <a:rPr lang="cs-CZ" dirty="0" smtClean="0">
                <a:solidFill>
                  <a:srgbClr val="FF0000"/>
                </a:solidFill>
              </a:rPr>
              <a:t>Dan and Emma </a:t>
            </a:r>
            <a:r>
              <a:rPr lang="cs-CZ" dirty="0" err="1">
                <a:solidFill>
                  <a:srgbClr val="FF0000"/>
                </a:solidFill>
              </a:rPr>
              <a:t>didn´t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wash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up.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cs-CZ" dirty="0" smtClean="0">
                <a:solidFill>
                  <a:srgbClr val="FF0000"/>
                </a:solidFill>
              </a:rPr>
              <a:t>Mr. Smith </a:t>
            </a:r>
            <a:r>
              <a:rPr lang="cs-CZ" dirty="0" err="1">
                <a:solidFill>
                  <a:srgbClr val="FF0000"/>
                </a:solidFill>
              </a:rPr>
              <a:t>didn´t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watch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TV.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cs-CZ" dirty="0">
                <a:solidFill>
                  <a:srgbClr val="FF0000"/>
                </a:solidFill>
              </a:rPr>
              <a:t>I </a:t>
            </a:r>
            <a:r>
              <a:rPr lang="cs-CZ" dirty="0" err="1">
                <a:solidFill>
                  <a:srgbClr val="FF0000"/>
                </a:solidFill>
              </a:rPr>
              <a:t>didn´t</a:t>
            </a:r>
            <a:r>
              <a:rPr lang="cs-CZ" dirty="0">
                <a:solidFill>
                  <a:srgbClr val="FF0000"/>
                </a:solidFill>
              </a:rPr>
              <a:t> play </a:t>
            </a:r>
            <a:r>
              <a:rPr lang="cs-CZ" dirty="0" err="1" smtClean="0">
                <a:solidFill>
                  <a:srgbClr val="FF0000"/>
                </a:solidFill>
              </a:rPr>
              <a:t>football</a:t>
            </a:r>
            <a:r>
              <a:rPr lang="cs-CZ" dirty="0">
                <a:solidFill>
                  <a:srgbClr val="FF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80703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836713"/>
            <a:ext cx="8229600" cy="5112568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cs-CZ" dirty="0" smtClean="0"/>
              <a:t>…………………….. in Brno. (Ben / not live)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dirty="0" smtClean="0"/>
              <a:t>……………………..  basketball. (I / not play)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dirty="0" smtClean="0"/>
              <a:t>……………………..  to </a:t>
            </a:r>
            <a:r>
              <a:rPr lang="cs-CZ" dirty="0" err="1" smtClean="0"/>
              <a:t>England</a:t>
            </a:r>
            <a:r>
              <a:rPr lang="cs-CZ" dirty="0" smtClean="0"/>
              <a:t>. (I / not go)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dirty="0" smtClean="0"/>
              <a:t>…………………….. her </a:t>
            </a:r>
            <a:r>
              <a:rPr lang="cs-CZ" dirty="0" err="1" smtClean="0"/>
              <a:t>bedroom</a:t>
            </a:r>
            <a:r>
              <a:rPr lang="cs-CZ" dirty="0" smtClean="0"/>
              <a:t> (Jane/ not </a:t>
            </a:r>
            <a:r>
              <a:rPr lang="cs-CZ" dirty="0" err="1" smtClean="0"/>
              <a:t>tidy</a:t>
            </a:r>
            <a:r>
              <a:rPr lang="cs-CZ" dirty="0" smtClean="0"/>
              <a:t> up)</a:t>
            </a:r>
            <a:endParaRPr lang="cs-CZ" dirty="0"/>
          </a:p>
          <a:p>
            <a:pPr marL="0" indent="0">
              <a:lnSpc>
                <a:spcPct val="150000"/>
              </a:lnSpc>
              <a:buNone/>
            </a:pPr>
            <a:r>
              <a:rPr lang="cs-CZ" dirty="0" smtClean="0"/>
              <a:t>…………………….. </a:t>
            </a:r>
            <a:r>
              <a:rPr lang="cs-CZ" dirty="0" err="1"/>
              <a:t>i</a:t>
            </a:r>
            <a:r>
              <a:rPr lang="cs-CZ" dirty="0" err="1" smtClean="0"/>
              <a:t>t</a:t>
            </a:r>
            <a:r>
              <a:rPr lang="cs-CZ" dirty="0" smtClean="0"/>
              <a:t> </a:t>
            </a:r>
            <a:r>
              <a:rPr lang="cs-CZ" dirty="0" err="1" smtClean="0"/>
              <a:t>yesterday</a:t>
            </a:r>
            <a:r>
              <a:rPr lang="cs-CZ" dirty="0" smtClean="0"/>
              <a:t>. (He / </a:t>
            </a:r>
            <a:r>
              <a:rPr lang="cs-CZ" dirty="0" err="1" smtClean="0"/>
              <a:t>break</a:t>
            </a:r>
            <a:r>
              <a:rPr lang="cs-CZ" dirty="0" smtClean="0"/>
              <a:t>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dirty="0" smtClean="0"/>
              <a:t>…………………….. </a:t>
            </a:r>
            <a:r>
              <a:rPr lang="cs-CZ" dirty="0" err="1"/>
              <a:t>f</a:t>
            </a:r>
            <a:r>
              <a:rPr lang="cs-CZ" dirty="0" err="1" smtClean="0"/>
              <a:t>rom</a:t>
            </a:r>
            <a:r>
              <a:rPr lang="cs-CZ" dirty="0" smtClean="0"/>
              <a:t> </a:t>
            </a:r>
            <a:r>
              <a:rPr lang="cs-CZ" dirty="0" err="1" smtClean="0"/>
              <a:t>Austria</a:t>
            </a:r>
            <a:r>
              <a:rPr lang="cs-CZ" dirty="0" smtClean="0"/>
              <a:t>. (He / not </a:t>
            </a:r>
            <a:r>
              <a:rPr lang="cs-CZ" dirty="0" err="1" smtClean="0"/>
              <a:t>come</a:t>
            </a:r>
            <a:r>
              <a:rPr lang="cs-CZ" dirty="0" smtClean="0"/>
              <a:t>)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683568" y="548680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Ben </a:t>
            </a:r>
            <a:r>
              <a:rPr lang="cs-CZ" sz="2400" dirty="0" err="1" smtClean="0">
                <a:solidFill>
                  <a:srgbClr val="FF0000"/>
                </a:solidFill>
              </a:rPr>
              <a:t>didn´t</a:t>
            </a:r>
            <a:r>
              <a:rPr lang="cs-CZ" sz="2400" dirty="0" smtClean="0">
                <a:solidFill>
                  <a:srgbClr val="FF0000"/>
                </a:solidFill>
              </a:rPr>
              <a:t> live 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55576" y="1438860"/>
            <a:ext cx="1976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I </a:t>
            </a:r>
            <a:r>
              <a:rPr lang="cs-CZ" sz="2400" dirty="0" err="1">
                <a:solidFill>
                  <a:srgbClr val="FF0000"/>
                </a:solidFill>
              </a:rPr>
              <a:t>didn´t</a:t>
            </a:r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play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55576" y="2255193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I </a:t>
            </a:r>
            <a:r>
              <a:rPr lang="cs-CZ" sz="2400" dirty="0" err="1" smtClean="0">
                <a:solidFill>
                  <a:srgbClr val="FF0000"/>
                </a:solidFill>
              </a:rPr>
              <a:t>didn´t</a:t>
            </a:r>
            <a:r>
              <a:rPr lang="cs-CZ" sz="2400" dirty="0" smtClean="0">
                <a:solidFill>
                  <a:srgbClr val="FF0000"/>
                </a:solidFill>
              </a:rPr>
              <a:t> go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39552" y="3068960"/>
            <a:ext cx="2592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Jane </a:t>
            </a:r>
            <a:r>
              <a:rPr lang="cs-CZ" sz="2400" dirty="0" err="1" smtClean="0">
                <a:solidFill>
                  <a:srgbClr val="FF0000"/>
                </a:solidFill>
              </a:rPr>
              <a:t>didn´t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tidy</a:t>
            </a:r>
            <a:r>
              <a:rPr lang="cs-CZ" sz="2400" dirty="0" smtClean="0">
                <a:solidFill>
                  <a:srgbClr val="FF0000"/>
                </a:solidFill>
              </a:rPr>
              <a:t> up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55576" y="3933056"/>
            <a:ext cx="2160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H</a:t>
            </a:r>
            <a:r>
              <a:rPr lang="cs-CZ" sz="2400" dirty="0" smtClean="0">
                <a:solidFill>
                  <a:srgbClr val="FF0000"/>
                </a:solidFill>
              </a:rPr>
              <a:t>e </a:t>
            </a:r>
            <a:r>
              <a:rPr lang="cs-CZ" sz="2400" dirty="0" err="1">
                <a:solidFill>
                  <a:srgbClr val="FF0000"/>
                </a:solidFill>
              </a:rPr>
              <a:t>didn´t</a:t>
            </a:r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break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83568" y="4725144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He </a:t>
            </a:r>
            <a:r>
              <a:rPr lang="cs-CZ" sz="2400" dirty="0" err="1" smtClean="0">
                <a:solidFill>
                  <a:srgbClr val="FF0000"/>
                </a:solidFill>
              </a:rPr>
              <a:t>didn´t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come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8875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</TotalTime>
  <Words>367</Words>
  <Application>Microsoft Office PowerPoint</Application>
  <PresentationFormat>Předvádění na obrazovce (4:3)</PresentationFormat>
  <Paragraphs>55</Paragraphs>
  <Slides>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ANOTACE</vt:lpstr>
      <vt:lpstr>PAST SIMPLE - NEGATIVE MINULÝ ČAS PROSTÝ - ZÁPOR</vt:lpstr>
      <vt:lpstr>Prezentace aplikace PowerPoint</vt:lpstr>
      <vt:lpstr>Prezentace aplikace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pepe</dc:creator>
  <cp:lastModifiedBy>Dana</cp:lastModifiedBy>
  <cp:revision>27</cp:revision>
  <dcterms:created xsi:type="dcterms:W3CDTF">2011-06-20T10:40:08Z</dcterms:created>
  <dcterms:modified xsi:type="dcterms:W3CDTF">2012-12-20T18:28:52Z</dcterms:modified>
</cp:coreProperties>
</file>