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66" r:id="rId2"/>
    <p:sldId id="267" r:id="rId3"/>
    <p:sldId id="260" r:id="rId4"/>
    <p:sldId id="264" r:id="rId5"/>
    <p:sldId id="262" r:id="rId6"/>
    <p:sldId id="265" r:id="rId7"/>
    <p:sldId id="263"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0" d="100"/>
          <a:sy n="70" d="100"/>
        </p:scale>
        <p:origin x="-432"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2000" dirty="0" smtClean="0"/>
            <a:t>NÁZEV</a:t>
          </a:r>
          <a:r>
            <a:rPr lang="cs-CZ" sz="2000" smtClean="0"/>
            <a:t>:</a:t>
          </a:r>
          <a:r>
            <a:rPr lang="cs-CZ" sz="2000" baseline="0" smtClean="0"/>
            <a:t> </a:t>
          </a:r>
          <a:r>
            <a:rPr lang="cs-CZ" sz="2000" baseline="0" smtClean="0"/>
            <a:t>VY_22_INOVACE_01_13 </a:t>
          </a:r>
          <a:r>
            <a:rPr lang="cs-CZ" sz="2000" baseline="0" dirty="0" smtClean="0"/>
            <a:t>Anglický jazyk 2. stupeň</a:t>
          </a:r>
          <a:endParaRPr lang="cs-CZ" sz="20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1800" dirty="0" smtClean="0"/>
            <a:t>NÁZEV ŠKOLY: Základní škola a Mateřská škola Nedvědice, okres Brno-venkov, příspěvková organizace</a:t>
          </a:r>
          <a:endParaRPr lang="cs-CZ" sz="18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Mgr. Petr Punčochář</a:t>
          </a:r>
          <a:endParaRPr lang="cs-CZ" sz="20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smtClean="0"/>
            <a:t>TEMA: </a:t>
          </a:r>
          <a:r>
            <a:rPr lang="cs-CZ" sz="2000" baseline="0" dirty="0" smtClean="0"/>
            <a:t>Anglický jazyk 2. stupeň</a:t>
          </a:r>
          <a:endParaRPr lang="cs-CZ" sz="20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t>ČÍSLO PROJEKTU: 2674/21/7.1.4/2011  </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53C44E50-4E48-42BF-9BBB-017B8D15EE28}" type="presOf" srcId="{757F3AB3-0718-4624-B441-E567A8F0AB56}" destId="{333A1088-737F-45CB-B68E-254E46348037}"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B7821861-7580-41B5-998A-80F40E02AF06}" type="presOf" srcId="{B651F6E3-6281-48DB-9319-2AEAFDAE7572}" destId="{6BB5E863-4638-4E1D-BFDE-399D028AC4ED}" srcOrd="1"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A9A9BAF6-DC8E-4605-AADA-1B639D613541}" type="presOf" srcId="{D8197B8C-B260-4A16-BDF4-0947B075E274}" destId="{5A5FFA88-C948-4069-8E93-59FA12366E83}"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77A9A11B-E3EB-4A5E-88A3-BB7DA1BDFDE1}" type="presOf" srcId="{4C35D32F-0EAB-4CD7-82EE-45574DC2A586}" destId="{8BEBB6EC-1DAA-4CAC-8A25-BC0FCBD5DBD5}" srcOrd="0" destOrd="0" presId="urn:microsoft.com/office/officeart/2005/8/layout/target3"/>
    <dgm:cxn modelId="{E987406C-C15F-4CA9-A00A-94B3278E379A}" type="presOf" srcId="{B651F6E3-6281-48DB-9319-2AEAFDAE7572}" destId="{619D679B-A015-4ECF-8348-D1034C574F40}" srcOrd="0" destOrd="0" presId="urn:microsoft.com/office/officeart/2005/8/layout/target3"/>
    <dgm:cxn modelId="{4414270F-3732-44D4-8128-FC5BFA17CC60}" type="presOf" srcId="{4C35D32F-0EAB-4CD7-82EE-45574DC2A586}" destId="{890E4F0B-2866-4A3F-A3C7-2A14B1797930}" srcOrd="1" destOrd="0" presId="urn:microsoft.com/office/officeart/2005/8/layout/target3"/>
    <dgm:cxn modelId="{93619B38-D423-4F5D-832C-E242E84A0E12}" type="presOf" srcId="{D1B46980-6531-4606-95E6-44980827E919}" destId="{6140AFEC-043D-4C43-A2F9-D0F5331DF3A3}" srcOrd="0" destOrd="0" presId="urn:microsoft.com/office/officeart/2005/8/layout/target3"/>
    <dgm:cxn modelId="{B1265A3A-71EB-4554-A400-6F68D369CF5B}" type="presOf" srcId="{D1D4F407-5343-4D3F-B5B9-D407B03CAEB4}" destId="{D005CE8C-CC26-4C3E-AC11-E15060ECD759}" srcOrd="0" destOrd="0" presId="urn:microsoft.com/office/officeart/2005/8/layout/target3"/>
    <dgm:cxn modelId="{C78AD11F-3614-4FF8-BB5B-CDBC26951174}" type="presOf" srcId="{D8197B8C-B260-4A16-BDF4-0947B075E274}" destId="{25B08C86-7E15-44DC-BE7F-FFB55DD49D12}" srcOrd="0" destOrd="0" presId="urn:microsoft.com/office/officeart/2005/8/layout/target3"/>
    <dgm:cxn modelId="{B86C8867-7ABC-44EA-B069-B145DC232E5B}" type="presOf" srcId="{D1D4F407-5343-4D3F-B5B9-D407B03CAEB4}" destId="{AED2198E-93D5-4001-81B4-73124B309672}"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AB906E97-3CD9-4E05-91AE-864F8E394536}" srcId="{757F3AB3-0718-4624-B441-E567A8F0AB56}" destId="{D1B46980-6531-4606-95E6-44980827E919}" srcOrd="1" destOrd="0" parTransId="{4F7B2CF5-A270-4D61-A510-1C1C5A4DCD3B}" sibTransId="{CFF69701-2866-4EF5-BFB5-F3F9B72EB817}"/>
    <dgm:cxn modelId="{85F396DB-B8B7-49E0-955D-3E201EB0D760}" type="presOf" srcId="{D1B46980-6531-4606-95E6-44980827E919}" destId="{2BE915AB-18AA-4053-B92C-3BFC9ED204BB}" srcOrd="1" destOrd="0" presId="urn:microsoft.com/office/officeart/2005/8/layout/target3"/>
    <dgm:cxn modelId="{1AD3338B-A826-408A-939E-7A232F990C2F}" type="presParOf" srcId="{333A1088-737F-45CB-B68E-254E46348037}" destId="{F5ABB229-8D3B-4694-996A-96F23CF14429}" srcOrd="0" destOrd="0" presId="urn:microsoft.com/office/officeart/2005/8/layout/target3"/>
    <dgm:cxn modelId="{26ED8EDF-D1E3-4846-BEEC-D0E3ED4DC421}" type="presParOf" srcId="{333A1088-737F-45CB-B68E-254E46348037}" destId="{F41139FD-01EE-4571-8B17-4FB00FC51163}" srcOrd="1" destOrd="0" presId="urn:microsoft.com/office/officeart/2005/8/layout/target3"/>
    <dgm:cxn modelId="{D2B3E780-1097-481A-AEB6-0717597FEF23}" type="presParOf" srcId="{333A1088-737F-45CB-B68E-254E46348037}" destId="{D005CE8C-CC26-4C3E-AC11-E15060ECD759}" srcOrd="2" destOrd="0" presId="urn:microsoft.com/office/officeart/2005/8/layout/target3"/>
    <dgm:cxn modelId="{4E7FF800-0534-462F-83B1-07C1447AFC63}" type="presParOf" srcId="{333A1088-737F-45CB-B68E-254E46348037}" destId="{2C702D82-9B77-49B7-9568-BB8EB47C3372}" srcOrd="3" destOrd="0" presId="urn:microsoft.com/office/officeart/2005/8/layout/target3"/>
    <dgm:cxn modelId="{36D2CA8C-BA01-4AC3-9AF8-F86C692AC5FD}" type="presParOf" srcId="{333A1088-737F-45CB-B68E-254E46348037}" destId="{A52A0455-90FF-4808-ABD0-F02540D31D5A}" srcOrd="4" destOrd="0" presId="urn:microsoft.com/office/officeart/2005/8/layout/target3"/>
    <dgm:cxn modelId="{03CBEA01-BA89-4322-BD80-5264E4889104}" type="presParOf" srcId="{333A1088-737F-45CB-B68E-254E46348037}" destId="{6140AFEC-043D-4C43-A2F9-D0F5331DF3A3}" srcOrd="5" destOrd="0" presId="urn:microsoft.com/office/officeart/2005/8/layout/target3"/>
    <dgm:cxn modelId="{340ACE01-E1E2-4128-B147-CA7A1EEF2FAD}" type="presParOf" srcId="{333A1088-737F-45CB-B68E-254E46348037}" destId="{9358AC05-5D7D-4327-9F80-1AD486AEA664}" srcOrd="6" destOrd="0" presId="urn:microsoft.com/office/officeart/2005/8/layout/target3"/>
    <dgm:cxn modelId="{432681A7-5113-47C4-B867-BDE280B414AE}" type="presParOf" srcId="{333A1088-737F-45CB-B68E-254E46348037}" destId="{313FC574-E1CD-4FB4-B054-0B805CE0447D}" srcOrd="7" destOrd="0" presId="urn:microsoft.com/office/officeart/2005/8/layout/target3"/>
    <dgm:cxn modelId="{FCF3CEA2-AB19-4CAF-8F51-54D197D34B1D}" type="presParOf" srcId="{333A1088-737F-45CB-B68E-254E46348037}" destId="{619D679B-A015-4ECF-8348-D1034C574F40}" srcOrd="8" destOrd="0" presId="urn:microsoft.com/office/officeart/2005/8/layout/target3"/>
    <dgm:cxn modelId="{624E5461-9456-4717-A647-CB23FD5C891E}" type="presParOf" srcId="{333A1088-737F-45CB-B68E-254E46348037}" destId="{322283A8-4A27-4CDA-BAE3-F381106A9174}" srcOrd="9" destOrd="0" presId="urn:microsoft.com/office/officeart/2005/8/layout/target3"/>
    <dgm:cxn modelId="{33863C23-1631-471D-8E33-17F8E10470FB}" type="presParOf" srcId="{333A1088-737F-45CB-B68E-254E46348037}" destId="{FFC9F71D-1B4F-4AD9-A4A6-86ADEFC8AF5C}" srcOrd="10" destOrd="0" presId="urn:microsoft.com/office/officeart/2005/8/layout/target3"/>
    <dgm:cxn modelId="{4F6717E9-CBC3-4BA0-81AF-8C6B654C4863}" type="presParOf" srcId="{333A1088-737F-45CB-B68E-254E46348037}" destId="{25B08C86-7E15-44DC-BE7F-FFB55DD49D12}" srcOrd="11" destOrd="0" presId="urn:microsoft.com/office/officeart/2005/8/layout/target3"/>
    <dgm:cxn modelId="{B1D79E96-ACF4-436B-B7DA-61CEBB97B5E4}" type="presParOf" srcId="{333A1088-737F-45CB-B68E-254E46348037}" destId="{76644BE8-9D7C-4C09-B250-3D10AF48CBB7}" srcOrd="12" destOrd="0" presId="urn:microsoft.com/office/officeart/2005/8/layout/target3"/>
    <dgm:cxn modelId="{8F766E12-21A8-4D52-97F4-352036EAAC6A}" type="presParOf" srcId="{333A1088-737F-45CB-B68E-254E46348037}" destId="{EE85B701-7295-41C0-BA7A-34D3756A2AE6}" srcOrd="13" destOrd="0" presId="urn:microsoft.com/office/officeart/2005/8/layout/target3"/>
    <dgm:cxn modelId="{2631E914-93BE-4DC2-A8E3-7DC0EBBF4638}" type="presParOf" srcId="{333A1088-737F-45CB-B68E-254E46348037}" destId="{8BEBB6EC-1DAA-4CAC-8A25-BC0FCBD5DBD5}" srcOrd="14" destOrd="0" presId="urn:microsoft.com/office/officeart/2005/8/layout/target3"/>
    <dgm:cxn modelId="{46B343AD-193D-41A0-8F43-B36C0FF27347}" type="presParOf" srcId="{333A1088-737F-45CB-B68E-254E46348037}" destId="{AED2198E-93D5-4001-81B4-73124B309672}" srcOrd="15" destOrd="0" presId="urn:microsoft.com/office/officeart/2005/8/layout/target3"/>
    <dgm:cxn modelId="{48EDB996-ADEF-4405-88ED-1606A7ED2A7F}" type="presParOf" srcId="{333A1088-737F-45CB-B68E-254E46348037}" destId="{2BE915AB-18AA-4053-B92C-3BFC9ED204BB}" srcOrd="16" destOrd="0" presId="urn:microsoft.com/office/officeart/2005/8/layout/target3"/>
    <dgm:cxn modelId="{D2FC5FD8-7926-4C66-BA04-8AB2F1950DA2}" type="presParOf" srcId="{333A1088-737F-45CB-B68E-254E46348037}" destId="{6BB5E863-4638-4E1D-BFDE-399D028AC4ED}" srcOrd="17" destOrd="0" presId="urn:microsoft.com/office/officeart/2005/8/layout/target3"/>
    <dgm:cxn modelId="{5B156C05-10D6-4515-BB0A-383773F5C500}" type="presParOf" srcId="{333A1088-737F-45CB-B68E-254E46348037}" destId="{5A5FFA88-C948-4069-8E93-59FA12366E83}" srcOrd="18" destOrd="0" presId="urn:microsoft.com/office/officeart/2005/8/layout/target3"/>
    <dgm:cxn modelId="{2C3EF672-C3CA-43AF-A88E-47BC832FB7F7}"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cs-CZ" sz="1800" kern="1200" dirty="0" smtClean="0"/>
            <a:t>NÁZEV ŠKOLY: Základní škola a Mateřská škola Nedvědice, okres Brno-venkov, příspěvková organizace</a:t>
          </a:r>
          <a:endParaRPr lang="cs-CZ" sz="18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Mgr. Petr Punčochář</a:t>
          </a:r>
          <a:endParaRPr lang="cs-CZ" sz="2000" kern="1200" dirty="0"/>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815268"/>
          <a:ext cx="6498543" cy="147767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a:t>
          </a:r>
          <a:r>
            <a:rPr lang="cs-CZ" sz="2000" kern="1200" smtClean="0"/>
            <a:t>:</a:t>
          </a:r>
          <a:r>
            <a:rPr lang="cs-CZ" sz="2000" kern="1200" baseline="0" smtClean="0"/>
            <a:t> </a:t>
          </a:r>
          <a:r>
            <a:rPr lang="cs-CZ" sz="2000" kern="1200" baseline="0" smtClean="0"/>
            <a:t>VY_22_INOVACE_01_13 </a:t>
          </a:r>
          <a:r>
            <a:rPr lang="cs-CZ" sz="2000" kern="1200" baseline="0" dirty="0" smtClean="0"/>
            <a:t>Anglický jazyk 2. stupeň</a:t>
          </a:r>
          <a:endParaRPr lang="cs-CZ" sz="2000" kern="1200" dirty="0"/>
        </a:p>
      </dsp:txBody>
      <dsp:txXfrm>
        <a:off x="1273857" y="815268"/>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73857" y="1222902"/>
          <a:ext cx="6498543" cy="94265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TEMA: </a:t>
          </a:r>
          <a:r>
            <a:rPr lang="cs-CZ" sz="2000" kern="1200" baseline="0" dirty="0" smtClean="0"/>
            <a:t>Anglický jazyk 2. stupeň</a:t>
          </a:r>
          <a:endParaRPr lang="cs-CZ" sz="2000" kern="1200" dirty="0"/>
        </a:p>
      </dsp:txBody>
      <dsp:txXfrm>
        <a:off x="1273857" y="1222902"/>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73857" y="1630536"/>
          <a:ext cx="6498543" cy="40763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2674/21/7.1.4/2011  </a:t>
          </a:r>
          <a:endParaRPr lang="cs-CZ" sz="2000" kern="1200" dirty="0"/>
        </a:p>
      </dsp:txBody>
      <dsp:txXfrm>
        <a:off x="1273857" y="1630536"/>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AB197DC-20B0-46B2-97E9-16AE43A7FB28}" type="datetimeFigureOut">
              <a:rPr lang="cs-CZ" smtClean="0"/>
              <a:t>28.8.2012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79B8CE6-6F5B-4E33-A7F2-CB486F89EC21}" type="slidenum">
              <a:rPr lang="cs-CZ" smtClean="0"/>
              <a:t>‹#›</a:t>
            </a:fld>
            <a:endParaRPr lang="cs-CZ"/>
          </a:p>
        </p:txBody>
      </p:sp>
    </p:spTree>
    <p:extLst>
      <p:ext uri="{BB962C8B-B14F-4D97-AF65-F5344CB8AC3E}">
        <p14:creationId xmlns:p14="http://schemas.microsoft.com/office/powerpoint/2010/main" val="5327988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a:t>
            </a:fld>
            <a:endParaRPr lang="cs-CZ"/>
          </a:p>
        </p:txBody>
      </p:sp>
    </p:spTree>
    <p:extLst>
      <p:ext uri="{BB962C8B-B14F-4D97-AF65-F5344CB8AC3E}">
        <p14:creationId xmlns:p14="http://schemas.microsoft.com/office/powerpoint/2010/main" val="2778340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t>28.8.2012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2011046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t>28.8.2012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2927930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8FE4659-7985-49B0-AFB9-855F1780E650}" type="datetimeFigureOut">
              <a:rPr lang="cs-CZ" smtClean="0"/>
              <a:t>28.8.2012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2401153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FE4659-7985-49B0-AFB9-855F1780E650}" type="datetimeFigureOut">
              <a:rPr lang="cs-CZ" smtClean="0"/>
              <a:t>28.8.2012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250737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FE4659-7985-49B0-AFB9-855F1780E650}" type="datetimeFigureOut">
              <a:rPr lang="cs-CZ" smtClean="0"/>
              <a:t>28.8.2012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748203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18FE4659-7985-49B0-AFB9-855F1780E650}" type="datetimeFigureOut">
              <a:rPr lang="cs-CZ" smtClean="0"/>
              <a:t>28.8.2012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41804090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FE4659-7985-49B0-AFB9-855F1780E650}" type="datetimeFigureOut">
              <a:rPr lang="cs-CZ" smtClean="0"/>
              <a:t>28.8.2012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656903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8FE4659-7985-49B0-AFB9-855F1780E650}" type="datetimeFigureOut">
              <a:rPr lang="cs-CZ" smtClean="0"/>
              <a:t>28.8.2012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1267879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8FE4659-7985-49B0-AFB9-855F1780E650}" type="datetimeFigureOut">
              <a:rPr lang="cs-CZ" smtClean="0"/>
              <a:t>28.8.2012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3354419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t>28.8.2012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29411214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t>28.8.2012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2292563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FE4659-7985-49B0-AFB9-855F1780E650}" type="datetimeFigureOut">
              <a:rPr lang="cs-CZ" smtClean="0"/>
              <a:t>28.8.2012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214142-B12E-4194-81CB-58D4EC9C796F}" type="slidenum">
              <a:rPr lang="cs-CZ" smtClean="0"/>
              <a:t>‹#›</a:t>
            </a:fld>
            <a:endParaRPr lang="cs-CZ"/>
          </a:p>
        </p:txBody>
      </p:sp>
    </p:spTree>
    <p:extLst>
      <p:ext uri="{BB962C8B-B14F-4D97-AF65-F5344CB8AC3E}">
        <p14:creationId xmlns:p14="http://schemas.microsoft.com/office/powerpoint/2010/main" val="2518346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132948698"/>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Obrázek 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spTree>
    <p:extLst>
      <p:ext uri="{BB962C8B-B14F-4D97-AF65-F5344CB8AC3E}">
        <p14:creationId xmlns:p14="http://schemas.microsoft.com/office/powerpoint/2010/main" val="33448459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6" name="Zástupný symbol pro obsah 2"/>
          <p:cNvSpPr>
            <a:spLocks noGrp="1"/>
          </p:cNvSpPr>
          <p:nvPr>
            <p:ph idx="1"/>
          </p:nvPr>
        </p:nvSpPr>
        <p:spPr>
          <a:xfrm>
            <a:off x="468313" y="1268760"/>
            <a:ext cx="8229600" cy="5184576"/>
          </a:xfrm>
        </p:spPr>
        <p:txBody>
          <a:bodyPr>
            <a:normAutofit fontScale="92500" lnSpcReduction="20000"/>
          </a:bodyPr>
          <a:lstStyle/>
          <a:p>
            <a:pPr eaLnBrk="1" fontAlgn="auto" hangingPunct="1">
              <a:lnSpc>
                <a:spcPct val="110000"/>
              </a:lnSpc>
              <a:spcAft>
                <a:spcPts val="0"/>
              </a:spcAft>
              <a:buFont typeface="Wingdings" pitchFamily="2" charset="2"/>
              <a:buChar char="v"/>
              <a:defRPr/>
            </a:pPr>
            <a:r>
              <a:rPr lang="cs-CZ" sz="2200" dirty="0" smtClean="0"/>
              <a:t>Výukový materiál je určen žákům 8. ročníku základní školy. V první části si žáci zopakují strukturou obou jim už známých minulých časů. Snímek číslo 3 je možné využít jako pracovní list, který si žáci rozstříhají a správně seřadí, nebo je také možné přesouvat jednotlivé pojmy na interaktivní tabuli, pokud nespustíme prezentaci. Další snímek slouží jako kontrola správnosti řešení. Na následujících snímcích je žákům vysvětlen rozdíl mezi jednotlivými minulými časy. Na závěr je několik vět k procvičení.</a:t>
            </a:r>
          </a:p>
          <a:p>
            <a:pPr eaLnBrk="1" fontAlgn="auto" hangingPunct="1">
              <a:lnSpc>
                <a:spcPct val="110000"/>
              </a:lnSpc>
              <a:spcAft>
                <a:spcPts val="0"/>
              </a:spcAft>
              <a:buFont typeface="Wingdings" pitchFamily="2" charset="2"/>
              <a:buChar char="v"/>
              <a:defRPr/>
            </a:pPr>
            <a:r>
              <a:rPr lang="cs-CZ" sz="2200" dirty="0" smtClean="0"/>
              <a:t>Autor: Mgr. Petr Punčochář</a:t>
            </a:r>
          </a:p>
          <a:p>
            <a:pPr eaLnBrk="1" fontAlgn="auto" hangingPunct="1">
              <a:lnSpc>
                <a:spcPct val="110000"/>
              </a:lnSpc>
              <a:spcAft>
                <a:spcPts val="0"/>
              </a:spcAft>
              <a:buFont typeface="Wingdings" pitchFamily="2" charset="2"/>
              <a:buChar char="v"/>
              <a:defRPr/>
            </a:pPr>
            <a:r>
              <a:rPr lang="cs-CZ" sz="2200" dirty="0" smtClean="0"/>
              <a:t>Jazyk: anglický</a:t>
            </a:r>
          </a:p>
          <a:p>
            <a:pPr eaLnBrk="1" fontAlgn="auto" hangingPunct="1">
              <a:lnSpc>
                <a:spcPct val="110000"/>
              </a:lnSpc>
              <a:spcAft>
                <a:spcPts val="0"/>
              </a:spcAft>
              <a:buFont typeface="Wingdings" pitchFamily="2" charset="2"/>
              <a:buChar char="v"/>
              <a:defRPr/>
            </a:pPr>
            <a:r>
              <a:rPr lang="cs-CZ" sz="2200" dirty="0" smtClean="0"/>
              <a:t>Očekávaný výstup: žák rozlišuje použití minulého času prostého a průběhového</a:t>
            </a:r>
          </a:p>
          <a:p>
            <a:pPr>
              <a:lnSpc>
                <a:spcPct val="110000"/>
              </a:lnSpc>
              <a:buFont typeface="Wingdings" pitchFamily="2" charset="2"/>
              <a:buChar char="v"/>
              <a:defRPr/>
            </a:pPr>
            <a:r>
              <a:rPr lang="cs-CZ" sz="2200" dirty="0" smtClean="0"/>
              <a:t>Klíčová slova: anglický jazyk, slovesa</a:t>
            </a:r>
            <a:r>
              <a:rPr lang="cs-CZ" sz="2200" dirty="0"/>
              <a:t>, </a:t>
            </a:r>
            <a:r>
              <a:rPr lang="cs-CZ" sz="2200" dirty="0" smtClean="0"/>
              <a:t>minulé časy, minulý čas prostý a průběhový</a:t>
            </a:r>
          </a:p>
          <a:p>
            <a:pPr>
              <a:lnSpc>
                <a:spcPct val="110000"/>
              </a:lnSpc>
              <a:buFont typeface="Wingdings" pitchFamily="2" charset="2"/>
              <a:buChar char="v"/>
              <a:defRPr/>
            </a:pPr>
            <a:r>
              <a:rPr lang="cs-CZ" sz="2200" dirty="0" smtClean="0"/>
              <a:t>Druh učebního materiálu: prezentace – využití interaktivní tabule</a:t>
            </a:r>
          </a:p>
          <a:p>
            <a:pPr eaLnBrk="1" fontAlgn="auto" hangingPunct="1">
              <a:lnSpc>
                <a:spcPct val="110000"/>
              </a:lnSpc>
              <a:spcAft>
                <a:spcPts val="0"/>
              </a:spcAft>
              <a:buFont typeface="Wingdings" pitchFamily="2" charset="2"/>
              <a:buChar char="v"/>
              <a:defRPr/>
            </a:pPr>
            <a:r>
              <a:rPr lang="cs-CZ" sz="2200" dirty="0" smtClean="0"/>
              <a:t>Klíčové kompetence: kompetence k učení, řešení problémů, komunikativní</a:t>
            </a:r>
          </a:p>
          <a:p>
            <a:pPr eaLnBrk="1" fontAlgn="auto" hangingPunct="1">
              <a:lnSpc>
                <a:spcPct val="110000"/>
              </a:lnSpc>
              <a:spcAft>
                <a:spcPts val="0"/>
              </a:spcAft>
              <a:buFont typeface="Wingdings" pitchFamily="2" charset="2"/>
              <a:buChar char="v"/>
              <a:defRPr/>
            </a:pPr>
            <a:r>
              <a:rPr lang="cs-CZ" sz="2200" dirty="0" smtClean="0"/>
              <a:t>Na výukový materiál reagovali žáci podle očekávání </a:t>
            </a:r>
            <a:endParaRPr lang="cs-CZ" sz="2200" dirty="0"/>
          </a:p>
        </p:txBody>
      </p:sp>
    </p:spTree>
    <p:extLst>
      <p:ext uri="{BB962C8B-B14F-4D97-AF65-F5344CB8AC3E}">
        <p14:creationId xmlns:p14="http://schemas.microsoft.com/office/powerpoint/2010/main" val="277211727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Nadpis 3"/>
          <p:cNvSpPr>
            <a:spLocks noGrp="1"/>
          </p:cNvSpPr>
          <p:nvPr>
            <p:ph type="title"/>
          </p:nvPr>
        </p:nvSpPr>
        <p:spPr>
          <a:xfrm>
            <a:off x="457200" y="274638"/>
            <a:ext cx="4186808" cy="1143000"/>
          </a:xfrm>
        </p:spPr>
        <p:txBody>
          <a:bodyPr>
            <a:normAutofit/>
          </a:bodyPr>
          <a:lstStyle/>
          <a:p>
            <a:pPr algn="l" eaLnBrk="1" hangingPunct="1"/>
            <a:r>
              <a:rPr lang="cs-CZ" sz="2400" dirty="0" smtClean="0"/>
              <a:t>PAST CONTINUOUS</a:t>
            </a:r>
            <a:br>
              <a:rPr lang="cs-CZ" sz="2400" dirty="0" smtClean="0"/>
            </a:br>
            <a:r>
              <a:rPr lang="cs-CZ" sz="2400" dirty="0" smtClean="0"/>
              <a:t>MINULÝ ČAS PRŮBĚHOVÝ</a:t>
            </a:r>
          </a:p>
        </p:txBody>
      </p:sp>
      <p:sp>
        <p:nvSpPr>
          <p:cNvPr id="2051" name="TextovéPole 5"/>
          <p:cNvSpPr txBox="1">
            <a:spLocks noChangeArrowheads="1"/>
          </p:cNvSpPr>
          <p:nvPr/>
        </p:nvSpPr>
        <p:spPr bwMode="auto">
          <a:xfrm>
            <a:off x="642938" y="1500188"/>
            <a:ext cx="24288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cs-CZ" u="sng" dirty="0" smtClean="0">
                <a:solidFill>
                  <a:prstClr val="black"/>
                </a:solidFill>
              </a:rPr>
              <a:t>Oznamovací věta</a:t>
            </a:r>
          </a:p>
        </p:txBody>
      </p:sp>
      <p:sp>
        <p:nvSpPr>
          <p:cNvPr id="8" name="TextovéPole 7"/>
          <p:cNvSpPr txBox="1"/>
          <p:nvPr/>
        </p:nvSpPr>
        <p:spPr>
          <a:xfrm>
            <a:off x="333375" y="5641646"/>
            <a:ext cx="925512"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podmět</a:t>
            </a:r>
          </a:p>
        </p:txBody>
      </p:sp>
      <p:sp>
        <p:nvSpPr>
          <p:cNvPr id="10" name="TextovéPole 9"/>
          <p:cNvSpPr txBox="1"/>
          <p:nvPr/>
        </p:nvSpPr>
        <p:spPr>
          <a:xfrm>
            <a:off x="3324224" y="5704295"/>
            <a:ext cx="877888"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sloveso</a:t>
            </a:r>
          </a:p>
        </p:txBody>
      </p:sp>
      <p:sp>
        <p:nvSpPr>
          <p:cNvPr id="12" name="TextovéPole 11"/>
          <p:cNvSpPr txBox="1">
            <a:spLocks noChangeArrowheads="1"/>
          </p:cNvSpPr>
          <p:nvPr/>
        </p:nvSpPr>
        <p:spPr bwMode="auto">
          <a:xfrm>
            <a:off x="721519" y="2605881"/>
            <a:ext cx="9159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cs-CZ" u="sng" dirty="0" smtClean="0">
                <a:solidFill>
                  <a:prstClr val="black"/>
                </a:solidFill>
              </a:rPr>
              <a:t>Otázka</a:t>
            </a:r>
          </a:p>
        </p:txBody>
      </p:sp>
      <p:sp>
        <p:nvSpPr>
          <p:cNvPr id="13" name="TextovéPole 12"/>
          <p:cNvSpPr txBox="1"/>
          <p:nvPr/>
        </p:nvSpPr>
        <p:spPr>
          <a:xfrm>
            <a:off x="1394617" y="5271759"/>
            <a:ext cx="925513"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podmět</a:t>
            </a:r>
          </a:p>
        </p:txBody>
      </p:sp>
      <p:sp>
        <p:nvSpPr>
          <p:cNvPr id="15" name="TextovéPole 14"/>
          <p:cNvSpPr txBox="1"/>
          <p:nvPr/>
        </p:nvSpPr>
        <p:spPr>
          <a:xfrm>
            <a:off x="4234375" y="5244885"/>
            <a:ext cx="877888"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sloveso</a:t>
            </a:r>
          </a:p>
        </p:txBody>
      </p:sp>
      <p:sp>
        <p:nvSpPr>
          <p:cNvPr id="41" name="TextovéPole 40"/>
          <p:cNvSpPr txBox="1"/>
          <p:nvPr/>
        </p:nvSpPr>
        <p:spPr>
          <a:xfrm>
            <a:off x="8371130" y="4768380"/>
            <a:ext cx="647700" cy="369887"/>
          </a:xfrm>
          <a:prstGeom prst="rect">
            <a:avLst/>
          </a:prstGeom>
        </p:spPr>
        <p:style>
          <a:lnRef idx="2">
            <a:schemeClr val="dk1"/>
          </a:lnRef>
          <a:fillRef idx="1">
            <a:schemeClr val="lt1"/>
          </a:fillRef>
          <a:effectRef idx="0">
            <a:schemeClr val="dk1"/>
          </a:effectRef>
          <a:fontRef idx="minor">
            <a:schemeClr val="dk1"/>
          </a:fontRef>
        </p:style>
        <p:txBody>
          <a:bodyPr>
            <a:spAutoFit/>
          </a:bodyPr>
          <a:lstStyle/>
          <a:p>
            <a:pPr fontAlgn="base">
              <a:spcBef>
                <a:spcPct val="0"/>
              </a:spcBef>
              <a:spcAft>
                <a:spcPct val="0"/>
              </a:spcAft>
              <a:defRPr/>
            </a:pPr>
            <a:r>
              <a:rPr lang="cs-CZ" dirty="0">
                <a:solidFill>
                  <a:prstClr val="black"/>
                </a:solidFill>
              </a:rPr>
              <a:t>-</a:t>
            </a:r>
            <a:r>
              <a:rPr lang="cs-CZ" dirty="0" err="1">
                <a:solidFill>
                  <a:prstClr val="black"/>
                </a:solidFill>
              </a:rPr>
              <a:t>ing</a:t>
            </a:r>
            <a:endParaRPr lang="cs-CZ" dirty="0">
              <a:solidFill>
                <a:prstClr val="black"/>
              </a:solidFill>
            </a:endParaRPr>
          </a:p>
        </p:txBody>
      </p:sp>
      <p:sp>
        <p:nvSpPr>
          <p:cNvPr id="46" name="TextovéPole 45"/>
          <p:cNvSpPr txBox="1">
            <a:spLocks noChangeArrowheads="1"/>
          </p:cNvSpPr>
          <p:nvPr/>
        </p:nvSpPr>
        <p:spPr bwMode="auto">
          <a:xfrm>
            <a:off x="720891" y="3645024"/>
            <a:ext cx="787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cs-CZ" u="sng" dirty="0" smtClean="0">
                <a:solidFill>
                  <a:prstClr val="black"/>
                </a:solidFill>
              </a:rPr>
              <a:t>Zápor</a:t>
            </a:r>
          </a:p>
        </p:txBody>
      </p:sp>
      <p:sp>
        <p:nvSpPr>
          <p:cNvPr id="47" name="TextovéPole 46"/>
          <p:cNvSpPr txBox="1"/>
          <p:nvPr/>
        </p:nvSpPr>
        <p:spPr>
          <a:xfrm>
            <a:off x="333375" y="5244884"/>
            <a:ext cx="925512"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podmět</a:t>
            </a:r>
          </a:p>
        </p:txBody>
      </p:sp>
      <p:sp>
        <p:nvSpPr>
          <p:cNvPr id="49" name="TextovéPole 48"/>
          <p:cNvSpPr txBox="1"/>
          <p:nvPr/>
        </p:nvSpPr>
        <p:spPr>
          <a:xfrm>
            <a:off x="3340893" y="5263934"/>
            <a:ext cx="877887"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sloveso</a:t>
            </a:r>
          </a:p>
        </p:txBody>
      </p:sp>
      <p:sp>
        <p:nvSpPr>
          <p:cNvPr id="24" name="TextovéPole 23"/>
          <p:cNvSpPr txBox="1"/>
          <p:nvPr/>
        </p:nvSpPr>
        <p:spPr>
          <a:xfrm>
            <a:off x="6156175" y="5293540"/>
            <a:ext cx="1161280" cy="369332"/>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err="1" smtClean="0">
                <a:solidFill>
                  <a:prstClr val="black"/>
                </a:solidFill>
              </a:rPr>
              <a:t>was</a:t>
            </a:r>
            <a:r>
              <a:rPr lang="cs-CZ" dirty="0" smtClean="0">
                <a:solidFill>
                  <a:prstClr val="black"/>
                </a:solidFill>
              </a:rPr>
              <a:t> /</a:t>
            </a:r>
            <a:r>
              <a:rPr lang="cs-CZ" dirty="0" err="1" smtClean="0">
                <a:solidFill>
                  <a:prstClr val="black"/>
                </a:solidFill>
              </a:rPr>
              <a:t>were</a:t>
            </a:r>
            <a:endParaRPr lang="cs-CZ" dirty="0">
              <a:solidFill>
                <a:prstClr val="black"/>
              </a:solidFill>
            </a:endParaRPr>
          </a:p>
        </p:txBody>
      </p:sp>
      <p:sp>
        <p:nvSpPr>
          <p:cNvPr id="25" name="TextovéPole 24"/>
          <p:cNvSpPr txBox="1"/>
          <p:nvPr/>
        </p:nvSpPr>
        <p:spPr>
          <a:xfrm>
            <a:off x="8371130" y="5663426"/>
            <a:ext cx="647700" cy="369887"/>
          </a:xfrm>
          <a:prstGeom prst="rect">
            <a:avLst/>
          </a:prstGeom>
        </p:spPr>
        <p:style>
          <a:lnRef idx="2">
            <a:schemeClr val="dk1"/>
          </a:lnRef>
          <a:fillRef idx="1">
            <a:schemeClr val="lt1"/>
          </a:fillRef>
          <a:effectRef idx="0">
            <a:schemeClr val="dk1"/>
          </a:effectRef>
          <a:fontRef idx="minor">
            <a:schemeClr val="dk1"/>
          </a:fontRef>
        </p:style>
        <p:txBody>
          <a:bodyPr>
            <a:spAutoFit/>
          </a:bodyPr>
          <a:lstStyle/>
          <a:p>
            <a:pPr fontAlgn="base">
              <a:spcBef>
                <a:spcPct val="0"/>
              </a:spcBef>
              <a:spcAft>
                <a:spcPct val="0"/>
              </a:spcAft>
              <a:defRPr/>
            </a:pPr>
            <a:r>
              <a:rPr lang="cs-CZ" dirty="0">
                <a:solidFill>
                  <a:prstClr val="black"/>
                </a:solidFill>
              </a:rPr>
              <a:t>-</a:t>
            </a:r>
            <a:r>
              <a:rPr lang="cs-CZ" dirty="0" err="1">
                <a:solidFill>
                  <a:prstClr val="black"/>
                </a:solidFill>
              </a:rPr>
              <a:t>ing</a:t>
            </a:r>
            <a:endParaRPr lang="cs-CZ" dirty="0">
              <a:solidFill>
                <a:prstClr val="black"/>
              </a:solidFill>
            </a:endParaRPr>
          </a:p>
        </p:txBody>
      </p:sp>
      <p:sp>
        <p:nvSpPr>
          <p:cNvPr id="26" name="TextovéPole 25"/>
          <p:cNvSpPr txBox="1"/>
          <p:nvPr/>
        </p:nvSpPr>
        <p:spPr>
          <a:xfrm>
            <a:off x="7728423" y="4787517"/>
            <a:ext cx="504825"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not</a:t>
            </a:r>
          </a:p>
        </p:txBody>
      </p:sp>
      <p:sp>
        <p:nvSpPr>
          <p:cNvPr id="27" name="TextovéPole 26"/>
          <p:cNvSpPr txBox="1"/>
          <p:nvPr/>
        </p:nvSpPr>
        <p:spPr>
          <a:xfrm>
            <a:off x="8371130" y="5217504"/>
            <a:ext cx="647700" cy="369888"/>
          </a:xfrm>
          <a:prstGeom prst="rect">
            <a:avLst/>
          </a:prstGeom>
        </p:spPr>
        <p:style>
          <a:lnRef idx="2">
            <a:schemeClr val="dk1"/>
          </a:lnRef>
          <a:fillRef idx="1">
            <a:schemeClr val="lt1"/>
          </a:fillRef>
          <a:effectRef idx="0">
            <a:schemeClr val="dk1"/>
          </a:effectRef>
          <a:fontRef idx="minor">
            <a:schemeClr val="dk1"/>
          </a:fontRef>
        </p:style>
        <p:txBody>
          <a:bodyPr>
            <a:spAutoFit/>
          </a:bodyPr>
          <a:lstStyle/>
          <a:p>
            <a:pPr fontAlgn="base">
              <a:spcBef>
                <a:spcPct val="0"/>
              </a:spcBef>
              <a:spcAft>
                <a:spcPct val="0"/>
              </a:spcAft>
              <a:defRPr/>
            </a:pPr>
            <a:r>
              <a:rPr lang="cs-CZ" dirty="0">
                <a:solidFill>
                  <a:prstClr val="black"/>
                </a:solidFill>
              </a:rPr>
              <a:t>-</a:t>
            </a:r>
            <a:r>
              <a:rPr lang="cs-CZ" dirty="0" err="1">
                <a:solidFill>
                  <a:prstClr val="black"/>
                </a:solidFill>
              </a:rPr>
              <a:t>ing</a:t>
            </a:r>
            <a:endParaRPr lang="cs-CZ" dirty="0">
              <a:solidFill>
                <a:prstClr val="black"/>
              </a:solidFill>
            </a:endParaRPr>
          </a:p>
        </p:txBody>
      </p:sp>
      <p:sp>
        <p:nvSpPr>
          <p:cNvPr id="35" name="Nadpis 3"/>
          <p:cNvSpPr txBox="1">
            <a:spLocks/>
          </p:cNvSpPr>
          <p:nvPr/>
        </p:nvSpPr>
        <p:spPr>
          <a:xfrm>
            <a:off x="5435844" y="260648"/>
            <a:ext cx="3259137"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r"/>
            <a:r>
              <a:rPr lang="cs-CZ" sz="2400" dirty="0" smtClean="0"/>
              <a:t>PAST SIMPLE</a:t>
            </a:r>
            <a:br>
              <a:rPr lang="cs-CZ" sz="2400" dirty="0" smtClean="0"/>
            </a:br>
            <a:r>
              <a:rPr lang="cs-CZ" sz="2400" dirty="0" smtClean="0"/>
              <a:t>MINULÝ ČAS PROSTÝ</a:t>
            </a:r>
          </a:p>
        </p:txBody>
      </p:sp>
      <p:sp>
        <p:nvSpPr>
          <p:cNvPr id="36" name="TextovéPole 35"/>
          <p:cNvSpPr txBox="1"/>
          <p:nvPr/>
        </p:nvSpPr>
        <p:spPr>
          <a:xfrm>
            <a:off x="1392237" y="5641646"/>
            <a:ext cx="925512"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a:defRPr/>
            </a:pPr>
            <a:r>
              <a:rPr lang="cs-CZ" dirty="0"/>
              <a:t>podmět</a:t>
            </a:r>
          </a:p>
        </p:txBody>
      </p:sp>
      <p:sp>
        <p:nvSpPr>
          <p:cNvPr id="37" name="TextovéPole 36"/>
          <p:cNvSpPr txBox="1"/>
          <p:nvPr/>
        </p:nvSpPr>
        <p:spPr>
          <a:xfrm>
            <a:off x="2380358" y="5244884"/>
            <a:ext cx="925512"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a:defRPr/>
            </a:pPr>
            <a:r>
              <a:rPr lang="cs-CZ" dirty="0"/>
              <a:t>podmět</a:t>
            </a:r>
          </a:p>
        </p:txBody>
      </p:sp>
      <p:sp>
        <p:nvSpPr>
          <p:cNvPr id="38" name="TextovéPole 37"/>
          <p:cNvSpPr txBox="1"/>
          <p:nvPr/>
        </p:nvSpPr>
        <p:spPr>
          <a:xfrm>
            <a:off x="2388683" y="5671714"/>
            <a:ext cx="925512"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a:defRPr/>
            </a:pPr>
            <a:r>
              <a:rPr lang="cs-CZ" dirty="0"/>
              <a:t>podmět</a:t>
            </a:r>
          </a:p>
        </p:txBody>
      </p:sp>
      <p:sp>
        <p:nvSpPr>
          <p:cNvPr id="39" name="TextovéPole 38"/>
          <p:cNvSpPr txBox="1"/>
          <p:nvPr/>
        </p:nvSpPr>
        <p:spPr>
          <a:xfrm>
            <a:off x="5156358" y="5642257"/>
            <a:ext cx="1244059" cy="369332"/>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m</a:t>
            </a:r>
            <a:r>
              <a:rPr lang="cs-CZ" dirty="0" smtClean="0">
                <a:solidFill>
                  <a:prstClr val="black"/>
                </a:solidFill>
              </a:rPr>
              <a:t>inulý tvar</a:t>
            </a:r>
            <a:endParaRPr lang="cs-CZ" dirty="0">
              <a:solidFill>
                <a:prstClr val="black"/>
              </a:solidFill>
            </a:endParaRPr>
          </a:p>
        </p:txBody>
      </p:sp>
      <p:sp>
        <p:nvSpPr>
          <p:cNvPr id="40" name="TextovéPole 39"/>
          <p:cNvSpPr txBox="1"/>
          <p:nvPr/>
        </p:nvSpPr>
        <p:spPr>
          <a:xfrm>
            <a:off x="4278470" y="5663427"/>
            <a:ext cx="877888"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sloveso</a:t>
            </a:r>
          </a:p>
        </p:txBody>
      </p:sp>
      <p:sp>
        <p:nvSpPr>
          <p:cNvPr id="42" name="TextovéPole 41"/>
          <p:cNvSpPr txBox="1"/>
          <p:nvPr/>
        </p:nvSpPr>
        <p:spPr>
          <a:xfrm>
            <a:off x="5156358" y="5244884"/>
            <a:ext cx="877888"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sloveso</a:t>
            </a:r>
          </a:p>
        </p:txBody>
      </p:sp>
      <p:sp>
        <p:nvSpPr>
          <p:cNvPr id="44" name="TextovéPole 43"/>
          <p:cNvSpPr txBox="1"/>
          <p:nvPr/>
        </p:nvSpPr>
        <p:spPr>
          <a:xfrm>
            <a:off x="7752026" y="5671714"/>
            <a:ext cx="481222" cy="369332"/>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a:defRPr/>
            </a:pPr>
            <a:r>
              <a:rPr lang="cs-CZ" dirty="0" err="1" smtClean="0"/>
              <a:t>did</a:t>
            </a:r>
            <a:endParaRPr lang="cs-CZ" dirty="0"/>
          </a:p>
        </p:txBody>
      </p:sp>
      <p:sp>
        <p:nvSpPr>
          <p:cNvPr id="54" name="TextovéPole 53"/>
          <p:cNvSpPr txBox="1"/>
          <p:nvPr/>
        </p:nvSpPr>
        <p:spPr>
          <a:xfrm>
            <a:off x="7435032" y="5264490"/>
            <a:ext cx="747320" cy="369332"/>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a:defRPr/>
            </a:pPr>
            <a:r>
              <a:rPr lang="cs-CZ" dirty="0" err="1" smtClean="0"/>
              <a:t>didn´t</a:t>
            </a:r>
            <a:endParaRPr lang="cs-CZ" dirty="0"/>
          </a:p>
        </p:txBody>
      </p:sp>
      <p:sp>
        <p:nvSpPr>
          <p:cNvPr id="2" name="Zaoblený obdélník 1">
            <a:hlinkClick r:id="" action="ppaction://hlinkshowjump?jump=nextslide"/>
          </p:cNvPr>
          <p:cNvSpPr/>
          <p:nvPr/>
        </p:nvSpPr>
        <p:spPr>
          <a:xfrm>
            <a:off x="7236296" y="6309320"/>
            <a:ext cx="1458684" cy="432048"/>
          </a:xfrm>
          <a:prstGeom prst="roundRect">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cs-CZ" b="1" dirty="0" smtClean="0">
                <a:solidFill>
                  <a:srgbClr val="FF0000"/>
                </a:solidFill>
              </a:rPr>
              <a:t>KONTROLA</a:t>
            </a:r>
            <a:endParaRPr lang="cs-CZ" b="1" dirty="0">
              <a:solidFill>
                <a:srgbClr val="FF0000"/>
              </a:solidFill>
            </a:endParaRPr>
          </a:p>
        </p:txBody>
      </p:sp>
      <p:sp>
        <p:nvSpPr>
          <p:cNvPr id="30" name="TextovéPole 29"/>
          <p:cNvSpPr txBox="1"/>
          <p:nvPr/>
        </p:nvSpPr>
        <p:spPr>
          <a:xfrm>
            <a:off x="6529203" y="5704850"/>
            <a:ext cx="1161280" cy="369332"/>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err="1" smtClean="0">
                <a:solidFill>
                  <a:prstClr val="black"/>
                </a:solidFill>
              </a:rPr>
              <a:t>was</a:t>
            </a:r>
            <a:r>
              <a:rPr lang="cs-CZ" dirty="0" smtClean="0">
                <a:solidFill>
                  <a:prstClr val="black"/>
                </a:solidFill>
              </a:rPr>
              <a:t> /</a:t>
            </a:r>
            <a:r>
              <a:rPr lang="cs-CZ" dirty="0" err="1" smtClean="0">
                <a:solidFill>
                  <a:prstClr val="black"/>
                </a:solidFill>
              </a:rPr>
              <a:t>were</a:t>
            </a:r>
            <a:endParaRPr lang="cs-CZ" dirty="0">
              <a:solidFill>
                <a:prstClr val="black"/>
              </a:solidFill>
            </a:endParaRPr>
          </a:p>
        </p:txBody>
      </p:sp>
      <p:sp>
        <p:nvSpPr>
          <p:cNvPr id="31" name="TextovéPole 30"/>
          <p:cNvSpPr txBox="1"/>
          <p:nvPr/>
        </p:nvSpPr>
        <p:spPr>
          <a:xfrm>
            <a:off x="6529203" y="4790831"/>
            <a:ext cx="1161280" cy="369332"/>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err="1" smtClean="0">
                <a:solidFill>
                  <a:prstClr val="black"/>
                </a:solidFill>
              </a:rPr>
              <a:t>was</a:t>
            </a:r>
            <a:r>
              <a:rPr lang="cs-CZ" dirty="0" smtClean="0">
                <a:solidFill>
                  <a:prstClr val="black"/>
                </a:solidFill>
              </a:rPr>
              <a:t> /</a:t>
            </a:r>
            <a:r>
              <a:rPr lang="cs-CZ" dirty="0" err="1" smtClean="0">
                <a:solidFill>
                  <a:prstClr val="black"/>
                </a:solidFill>
              </a:rPr>
              <a:t>were</a:t>
            </a:r>
            <a:endParaRPr lang="cs-CZ" dirty="0">
              <a:solidFill>
                <a:prstClr val="black"/>
              </a:solidFill>
            </a:endParaRPr>
          </a:p>
        </p:txBody>
      </p:sp>
    </p:spTree>
    <p:extLst>
      <p:ext uri="{BB962C8B-B14F-4D97-AF65-F5344CB8AC3E}">
        <p14:creationId xmlns:p14="http://schemas.microsoft.com/office/powerpoint/2010/main" val="31330946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Nadpis 3"/>
          <p:cNvSpPr>
            <a:spLocks noGrp="1"/>
          </p:cNvSpPr>
          <p:nvPr>
            <p:ph type="title"/>
          </p:nvPr>
        </p:nvSpPr>
        <p:spPr>
          <a:xfrm>
            <a:off x="457200" y="274638"/>
            <a:ext cx="4186808" cy="1143000"/>
          </a:xfrm>
        </p:spPr>
        <p:txBody>
          <a:bodyPr>
            <a:normAutofit/>
          </a:bodyPr>
          <a:lstStyle/>
          <a:p>
            <a:pPr algn="l" eaLnBrk="1" hangingPunct="1"/>
            <a:r>
              <a:rPr lang="cs-CZ" sz="2400" dirty="0" smtClean="0"/>
              <a:t>PAST CONTINUOUS</a:t>
            </a:r>
            <a:br>
              <a:rPr lang="cs-CZ" sz="2400" dirty="0" smtClean="0"/>
            </a:br>
            <a:r>
              <a:rPr lang="cs-CZ" sz="2400" dirty="0" smtClean="0"/>
              <a:t>MINULÝ ČAS PRŮBĚHOVÝ</a:t>
            </a:r>
          </a:p>
        </p:txBody>
      </p:sp>
      <p:sp>
        <p:nvSpPr>
          <p:cNvPr id="2051" name="TextovéPole 5"/>
          <p:cNvSpPr txBox="1">
            <a:spLocks noChangeArrowheads="1"/>
          </p:cNvSpPr>
          <p:nvPr/>
        </p:nvSpPr>
        <p:spPr bwMode="auto">
          <a:xfrm>
            <a:off x="642938" y="1500188"/>
            <a:ext cx="24288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cs-CZ" u="sng" dirty="0" smtClean="0">
                <a:solidFill>
                  <a:prstClr val="black"/>
                </a:solidFill>
              </a:rPr>
              <a:t>Oznamovací věta</a:t>
            </a:r>
          </a:p>
        </p:txBody>
      </p:sp>
      <p:sp>
        <p:nvSpPr>
          <p:cNvPr id="8" name="TextovéPole 7"/>
          <p:cNvSpPr txBox="1"/>
          <p:nvPr/>
        </p:nvSpPr>
        <p:spPr>
          <a:xfrm>
            <a:off x="5447620" y="4030585"/>
            <a:ext cx="925512"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podmět</a:t>
            </a:r>
          </a:p>
        </p:txBody>
      </p:sp>
      <p:sp>
        <p:nvSpPr>
          <p:cNvPr id="10" name="TextovéPole 9"/>
          <p:cNvSpPr txBox="1"/>
          <p:nvPr/>
        </p:nvSpPr>
        <p:spPr>
          <a:xfrm>
            <a:off x="2648364" y="3139944"/>
            <a:ext cx="877888"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sloveso</a:t>
            </a:r>
          </a:p>
        </p:txBody>
      </p:sp>
      <p:sp>
        <p:nvSpPr>
          <p:cNvPr id="12" name="TextovéPole 11"/>
          <p:cNvSpPr txBox="1">
            <a:spLocks noChangeArrowheads="1"/>
          </p:cNvSpPr>
          <p:nvPr/>
        </p:nvSpPr>
        <p:spPr bwMode="auto">
          <a:xfrm>
            <a:off x="721519" y="2605881"/>
            <a:ext cx="9159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cs-CZ" u="sng" dirty="0" smtClean="0">
                <a:solidFill>
                  <a:prstClr val="black"/>
                </a:solidFill>
              </a:rPr>
              <a:t>Otázka</a:t>
            </a:r>
          </a:p>
        </p:txBody>
      </p:sp>
      <p:sp>
        <p:nvSpPr>
          <p:cNvPr id="13" name="TextovéPole 12"/>
          <p:cNvSpPr txBox="1"/>
          <p:nvPr/>
        </p:nvSpPr>
        <p:spPr>
          <a:xfrm>
            <a:off x="721519" y="1988840"/>
            <a:ext cx="925513"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podmět</a:t>
            </a:r>
          </a:p>
        </p:txBody>
      </p:sp>
      <p:sp>
        <p:nvSpPr>
          <p:cNvPr id="15" name="TextovéPole 14"/>
          <p:cNvSpPr txBox="1"/>
          <p:nvPr/>
        </p:nvSpPr>
        <p:spPr>
          <a:xfrm>
            <a:off x="2993112" y="4020223"/>
            <a:ext cx="877888"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sloveso</a:t>
            </a:r>
          </a:p>
        </p:txBody>
      </p:sp>
      <p:sp>
        <p:nvSpPr>
          <p:cNvPr id="41" name="TextovéPole 40"/>
          <p:cNvSpPr txBox="1"/>
          <p:nvPr/>
        </p:nvSpPr>
        <p:spPr>
          <a:xfrm>
            <a:off x="3902194" y="4020223"/>
            <a:ext cx="647700" cy="369887"/>
          </a:xfrm>
          <a:prstGeom prst="rect">
            <a:avLst/>
          </a:prstGeom>
        </p:spPr>
        <p:style>
          <a:lnRef idx="2">
            <a:schemeClr val="dk1"/>
          </a:lnRef>
          <a:fillRef idx="1">
            <a:schemeClr val="lt1"/>
          </a:fillRef>
          <a:effectRef idx="0">
            <a:schemeClr val="dk1"/>
          </a:effectRef>
          <a:fontRef idx="minor">
            <a:schemeClr val="dk1"/>
          </a:fontRef>
        </p:style>
        <p:txBody>
          <a:bodyPr>
            <a:spAutoFit/>
          </a:bodyPr>
          <a:lstStyle/>
          <a:p>
            <a:pPr fontAlgn="base">
              <a:spcBef>
                <a:spcPct val="0"/>
              </a:spcBef>
              <a:spcAft>
                <a:spcPct val="0"/>
              </a:spcAft>
              <a:defRPr/>
            </a:pPr>
            <a:r>
              <a:rPr lang="cs-CZ" dirty="0">
                <a:solidFill>
                  <a:prstClr val="black"/>
                </a:solidFill>
              </a:rPr>
              <a:t>-</a:t>
            </a:r>
            <a:r>
              <a:rPr lang="cs-CZ" dirty="0" err="1">
                <a:solidFill>
                  <a:prstClr val="black"/>
                </a:solidFill>
              </a:rPr>
              <a:t>ing</a:t>
            </a:r>
            <a:endParaRPr lang="cs-CZ" dirty="0">
              <a:solidFill>
                <a:prstClr val="black"/>
              </a:solidFill>
            </a:endParaRPr>
          </a:p>
        </p:txBody>
      </p:sp>
      <p:sp>
        <p:nvSpPr>
          <p:cNvPr id="46" name="TextovéPole 45"/>
          <p:cNvSpPr txBox="1">
            <a:spLocks noChangeArrowheads="1"/>
          </p:cNvSpPr>
          <p:nvPr/>
        </p:nvSpPr>
        <p:spPr bwMode="auto">
          <a:xfrm>
            <a:off x="720891" y="3645024"/>
            <a:ext cx="787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cs-CZ" u="sng" dirty="0" smtClean="0">
                <a:solidFill>
                  <a:prstClr val="black"/>
                </a:solidFill>
              </a:rPr>
              <a:t>Zápor</a:t>
            </a:r>
          </a:p>
        </p:txBody>
      </p:sp>
      <p:sp>
        <p:nvSpPr>
          <p:cNvPr id="47" name="TextovéPole 46"/>
          <p:cNvSpPr txBox="1"/>
          <p:nvPr/>
        </p:nvSpPr>
        <p:spPr>
          <a:xfrm>
            <a:off x="6066447" y="3124780"/>
            <a:ext cx="925512"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podmět</a:t>
            </a:r>
          </a:p>
        </p:txBody>
      </p:sp>
      <p:sp>
        <p:nvSpPr>
          <p:cNvPr id="49" name="TextovéPole 48"/>
          <p:cNvSpPr txBox="1"/>
          <p:nvPr/>
        </p:nvSpPr>
        <p:spPr>
          <a:xfrm>
            <a:off x="2910633" y="1993540"/>
            <a:ext cx="877887"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sloveso</a:t>
            </a:r>
          </a:p>
        </p:txBody>
      </p:sp>
      <p:sp>
        <p:nvSpPr>
          <p:cNvPr id="24" name="TextovéPole 23"/>
          <p:cNvSpPr txBox="1"/>
          <p:nvPr/>
        </p:nvSpPr>
        <p:spPr>
          <a:xfrm>
            <a:off x="485752" y="3140968"/>
            <a:ext cx="1161280" cy="369332"/>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err="1" smtClean="0">
                <a:solidFill>
                  <a:prstClr val="black"/>
                </a:solidFill>
              </a:rPr>
              <a:t>was</a:t>
            </a:r>
            <a:r>
              <a:rPr lang="cs-CZ" dirty="0" smtClean="0">
                <a:solidFill>
                  <a:prstClr val="black"/>
                </a:solidFill>
              </a:rPr>
              <a:t> /</a:t>
            </a:r>
            <a:r>
              <a:rPr lang="cs-CZ" dirty="0" err="1" smtClean="0">
                <a:solidFill>
                  <a:prstClr val="black"/>
                </a:solidFill>
              </a:rPr>
              <a:t>were</a:t>
            </a:r>
            <a:endParaRPr lang="cs-CZ" dirty="0">
              <a:solidFill>
                <a:prstClr val="black"/>
              </a:solidFill>
            </a:endParaRPr>
          </a:p>
        </p:txBody>
      </p:sp>
      <p:sp>
        <p:nvSpPr>
          <p:cNvPr id="25" name="TextovéPole 24"/>
          <p:cNvSpPr txBox="1"/>
          <p:nvPr/>
        </p:nvSpPr>
        <p:spPr>
          <a:xfrm>
            <a:off x="3547150" y="3139943"/>
            <a:ext cx="647700" cy="369887"/>
          </a:xfrm>
          <a:prstGeom prst="rect">
            <a:avLst/>
          </a:prstGeom>
        </p:spPr>
        <p:style>
          <a:lnRef idx="2">
            <a:schemeClr val="dk1"/>
          </a:lnRef>
          <a:fillRef idx="1">
            <a:schemeClr val="lt1"/>
          </a:fillRef>
          <a:effectRef idx="0">
            <a:schemeClr val="dk1"/>
          </a:effectRef>
          <a:fontRef idx="minor">
            <a:schemeClr val="dk1"/>
          </a:fontRef>
        </p:style>
        <p:txBody>
          <a:bodyPr>
            <a:spAutoFit/>
          </a:bodyPr>
          <a:lstStyle/>
          <a:p>
            <a:pPr fontAlgn="base">
              <a:spcBef>
                <a:spcPct val="0"/>
              </a:spcBef>
              <a:spcAft>
                <a:spcPct val="0"/>
              </a:spcAft>
              <a:defRPr/>
            </a:pPr>
            <a:r>
              <a:rPr lang="cs-CZ" dirty="0">
                <a:solidFill>
                  <a:prstClr val="black"/>
                </a:solidFill>
              </a:rPr>
              <a:t>-</a:t>
            </a:r>
            <a:r>
              <a:rPr lang="cs-CZ" dirty="0" err="1">
                <a:solidFill>
                  <a:prstClr val="black"/>
                </a:solidFill>
              </a:rPr>
              <a:t>ing</a:t>
            </a:r>
            <a:endParaRPr lang="cs-CZ" dirty="0">
              <a:solidFill>
                <a:prstClr val="black"/>
              </a:solidFill>
            </a:endParaRPr>
          </a:p>
        </p:txBody>
      </p:sp>
      <p:sp>
        <p:nvSpPr>
          <p:cNvPr id="26" name="TextovéPole 25"/>
          <p:cNvSpPr txBox="1"/>
          <p:nvPr/>
        </p:nvSpPr>
        <p:spPr>
          <a:xfrm>
            <a:off x="2464761" y="4020222"/>
            <a:ext cx="504825"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not</a:t>
            </a:r>
          </a:p>
        </p:txBody>
      </p:sp>
      <p:sp>
        <p:nvSpPr>
          <p:cNvPr id="27" name="TextovéPole 26"/>
          <p:cNvSpPr txBox="1"/>
          <p:nvPr/>
        </p:nvSpPr>
        <p:spPr>
          <a:xfrm>
            <a:off x="3788520" y="1988839"/>
            <a:ext cx="647700" cy="369888"/>
          </a:xfrm>
          <a:prstGeom prst="rect">
            <a:avLst/>
          </a:prstGeom>
        </p:spPr>
        <p:style>
          <a:lnRef idx="2">
            <a:schemeClr val="dk1"/>
          </a:lnRef>
          <a:fillRef idx="1">
            <a:schemeClr val="lt1"/>
          </a:fillRef>
          <a:effectRef idx="0">
            <a:schemeClr val="dk1"/>
          </a:effectRef>
          <a:fontRef idx="minor">
            <a:schemeClr val="dk1"/>
          </a:fontRef>
        </p:style>
        <p:txBody>
          <a:bodyPr>
            <a:spAutoFit/>
          </a:bodyPr>
          <a:lstStyle/>
          <a:p>
            <a:pPr fontAlgn="base">
              <a:spcBef>
                <a:spcPct val="0"/>
              </a:spcBef>
              <a:spcAft>
                <a:spcPct val="0"/>
              </a:spcAft>
              <a:defRPr/>
            </a:pPr>
            <a:r>
              <a:rPr lang="cs-CZ" dirty="0">
                <a:solidFill>
                  <a:prstClr val="black"/>
                </a:solidFill>
              </a:rPr>
              <a:t>-</a:t>
            </a:r>
            <a:r>
              <a:rPr lang="cs-CZ" dirty="0" err="1">
                <a:solidFill>
                  <a:prstClr val="black"/>
                </a:solidFill>
              </a:rPr>
              <a:t>ing</a:t>
            </a:r>
            <a:endParaRPr lang="cs-CZ" dirty="0">
              <a:solidFill>
                <a:prstClr val="black"/>
              </a:solidFill>
            </a:endParaRPr>
          </a:p>
        </p:txBody>
      </p:sp>
      <p:sp>
        <p:nvSpPr>
          <p:cNvPr id="35" name="Nadpis 3"/>
          <p:cNvSpPr txBox="1">
            <a:spLocks/>
          </p:cNvSpPr>
          <p:nvPr/>
        </p:nvSpPr>
        <p:spPr>
          <a:xfrm>
            <a:off x="5435844" y="260648"/>
            <a:ext cx="3259137"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r"/>
            <a:r>
              <a:rPr lang="cs-CZ" sz="2400" dirty="0" smtClean="0"/>
              <a:t>PAST SIMPLE</a:t>
            </a:r>
            <a:br>
              <a:rPr lang="cs-CZ" sz="2400" dirty="0" smtClean="0"/>
            </a:br>
            <a:r>
              <a:rPr lang="cs-CZ" sz="2400" dirty="0" smtClean="0"/>
              <a:t>MINULÝ ČAS PROSTÝ</a:t>
            </a:r>
          </a:p>
        </p:txBody>
      </p:sp>
      <p:sp>
        <p:nvSpPr>
          <p:cNvPr id="36" name="TextovéPole 35"/>
          <p:cNvSpPr txBox="1"/>
          <p:nvPr/>
        </p:nvSpPr>
        <p:spPr>
          <a:xfrm>
            <a:off x="1700521" y="3140968"/>
            <a:ext cx="925512"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a:defRPr/>
            </a:pPr>
            <a:r>
              <a:rPr lang="cs-CZ" dirty="0"/>
              <a:t>podmět</a:t>
            </a:r>
          </a:p>
        </p:txBody>
      </p:sp>
      <p:sp>
        <p:nvSpPr>
          <p:cNvPr id="37" name="TextovéPole 36"/>
          <p:cNvSpPr txBox="1"/>
          <p:nvPr/>
        </p:nvSpPr>
        <p:spPr>
          <a:xfrm>
            <a:off x="189079" y="4014911"/>
            <a:ext cx="925512"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a:defRPr/>
            </a:pPr>
            <a:r>
              <a:rPr lang="cs-CZ" dirty="0"/>
              <a:t>podmět</a:t>
            </a:r>
          </a:p>
        </p:txBody>
      </p:sp>
      <p:sp>
        <p:nvSpPr>
          <p:cNvPr id="38" name="TextovéPole 37"/>
          <p:cNvSpPr txBox="1"/>
          <p:nvPr/>
        </p:nvSpPr>
        <p:spPr>
          <a:xfrm>
            <a:off x="5435844" y="1988840"/>
            <a:ext cx="925512"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a:defRPr/>
            </a:pPr>
            <a:r>
              <a:rPr lang="cs-CZ" dirty="0"/>
              <a:t>podmět</a:t>
            </a:r>
          </a:p>
        </p:txBody>
      </p:sp>
      <p:sp>
        <p:nvSpPr>
          <p:cNvPr id="39" name="TextovéPole 38"/>
          <p:cNvSpPr txBox="1"/>
          <p:nvPr/>
        </p:nvSpPr>
        <p:spPr>
          <a:xfrm>
            <a:off x="6369929" y="1994096"/>
            <a:ext cx="1244059" cy="369332"/>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m</a:t>
            </a:r>
            <a:r>
              <a:rPr lang="cs-CZ" dirty="0" smtClean="0">
                <a:solidFill>
                  <a:prstClr val="black"/>
                </a:solidFill>
              </a:rPr>
              <a:t>inulý tvar</a:t>
            </a:r>
            <a:endParaRPr lang="cs-CZ" dirty="0">
              <a:solidFill>
                <a:prstClr val="black"/>
              </a:solidFill>
            </a:endParaRPr>
          </a:p>
        </p:txBody>
      </p:sp>
      <p:sp>
        <p:nvSpPr>
          <p:cNvPr id="40" name="TextovéPole 39"/>
          <p:cNvSpPr txBox="1"/>
          <p:nvPr/>
        </p:nvSpPr>
        <p:spPr>
          <a:xfrm>
            <a:off x="7120452" y="4040687"/>
            <a:ext cx="877888"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sloveso</a:t>
            </a:r>
          </a:p>
        </p:txBody>
      </p:sp>
      <p:sp>
        <p:nvSpPr>
          <p:cNvPr id="42" name="TextovéPole 41"/>
          <p:cNvSpPr txBox="1"/>
          <p:nvPr/>
        </p:nvSpPr>
        <p:spPr>
          <a:xfrm>
            <a:off x="7008374" y="3139942"/>
            <a:ext cx="877888"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sloveso</a:t>
            </a:r>
          </a:p>
        </p:txBody>
      </p:sp>
      <p:sp>
        <p:nvSpPr>
          <p:cNvPr id="44" name="TextovéPole 43"/>
          <p:cNvSpPr txBox="1"/>
          <p:nvPr/>
        </p:nvSpPr>
        <p:spPr>
          <a:xfrm>
            <a:off x="5571490" y="3125336"/>
            <a:ext cx="481222" cy="369332"/>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a:defRPr/>
            </a:pPr>
            <a:r>
              <a:rPr lang="cs-CZ" dirty="0" err="1" smtClean="0"/>
              <a:t>did</a:t>
            </a:r>
            <a:endParaRPr lang="cs-CZ" dirty="0"/>
          </a:p>
        </p:txBody>
      </p:sp>
      <p:sp>
        <p:nvSpPr>
          <p:cNvPr id="54" name="TextovéPole 53"/>
          <p:cNvSpPr txBox="1"/>
          <p:nvPr/>
        </p:nvSpPr>
        <p:spPr>
          <a:xfrm>
            <a:off x="6373132" y="4040687"/>
            <a:ext cx="747320" cy="369332"/>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a:defRPr/>
            </a:pPr>
            <a:r>
              <a:rPr lang="cs-CZ" dirty="0" err="1" smtClean="0"/>
              <a:t>didn´t</a:t>
            </a:r>
            <a:endParaRPr lang="cs-CZ" dirty="0"/>
          </a:p>
        </p:txBody>
      </p:sp>
      <p:sp>
        <p:nvSpPr>
          <p:cNvPr id="30" name="TextovéPole 29"/>
          <p:cNvSpPr txBox="1"/>
          <p:nvPr/>
        </p:nvSpPr>
        <p:spPr>
          <a:xfrm>
            <a:off x="1249682" y="4009156"/>
            <a:ext cx="1161280" cy="369332"/>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err="1" smtClean="0">
                <a:solidFill>
                  <a:prstClr val="black"/>
                </a:solidFill>
              </a:rPr>
              <a:t>was</a:t>
            </a:r>
            <a:r>
              <a:rPr lang="cs-CZ" dirty="0" smtClean="0">
                <a:solidFill>
                  <a:prstClr val="black"/>
                </a:solidFill>
              </a:rPr>
              <a:t> /</a:t>
            </a:r>
            <a:r>
              <a:rPr lang="cs-CZ" dirty="0" err="1" smtClean="0">
                <a:solidFill>
                  <a:prstClr val="black"/>
                </a:solidFill>
              </a:rPr>
              <a:t>were</a:t>
            </a:r>
            <a:endParaRPr lang="cs-CZ" dirty="0">
              <a:solidFill>
                <a:prstClr val="black"/>
              </a:solidFill>
            </a:endParaRPr>
          </a:p>
        </p:txBody>
      </p:sp>
      <p:sp>
        <p:nvSpPr>
          <p:cNvPr id="31" name="TextovéPole 30"/>
          <p:cNvSpPr txBox="1"/>
          <p:nvPr/>
        </p:nvSpPr>
        <p:spPr>
          <a:xfrm>
            <a:off x="1721643" y="1989396"/>
            <a:ext cx="1161280" cy="369332"/>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err="1" smtClean="0">
                <a:solidFill>
                  <a:prstClr val="black"/>
                </a:solidFill>
              </a:rPr>
              <a:t>was</a:t>
            </a:r>
            <a:r>
              <a:rPr lang="cs-CZ" dirty="0" smtClean="0">
                <a:solidFill>
                  <a:prstClr val="black"/>
                </a:solidFill>
              </a:rPr>
              <a:t> /</a:t>
            </a:r>
            <a:r>
              <a:rPr lang="cs-CZ" dirty="0" err="1" smtClean="0">
                <a:solidFill>
                  <a:prstClr val="black"/>
                </a:solidFill>
              </a:rPr>
              <a:t>were</a:t>
            </a:r>
            <a:endParaRPr lang="cs-CZ" dirty="0">
              <a:solidFill>
                <a:prstClr val="black"/>
              </a:solidFill>
            </a:endParaRPr>
          </a:p>
        </p:txBody>
      </p:sp>
    </p:spTree>
    <p:extLst>
      <p:ext uri="{BB962C8B-B14F-4D97-AF65-F5344CB8AC3E}">
        <p14:creationId xmlns:p14="http://schemas.microsoft.com/office/powerpoint/2010/main" val="73273533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PAST TENSES</a:t>
            </a:r>
            <a:endParaRPr lang="cs-CZ" dirty="0"/>
          </a:p>
        </p:txBody>
      </p:sp>
      <p:sp>
        <p:nvSpPr>
          <p:cNvPr id="3" name="Zástupný symbol pro obsah 2"/>
          <p:cNvSpPr>
            <a:spLocks noGrp="1"/>
          </p:cNvSpPr>
          <p:nvPr>
            <p:ph idx="1"/>
          </p:nvPr>
        </p:nvSpPr>
        <p:spPr>
          <a:xfrm>
            <a:off x="457200" y="1412776"/>
            <a:ext cx="8229600" cy="4968552"/>
          </a:xfrm>
        </p:spPr>
        <p:txBody>
          <a:bodyPr>
            <a:normAutofit/>
          </a:bodyPr>
          <a:lstStyle/>
          <a:p>
            <a:pPr marL="0" indent="0">
              <a:buNone/>
            </a:pPr>
            <a:r>
              <a:rPr lang="cs-CZ" b="1" dirty="0" smtClean="0">
                <a:solidFill>
                  <a:srgbClr val="FF0000"/>
                </a:solidFill>
              </a:rPr>
              <a:t>Past </a:t>
            </a:r>
            <a:r>
              <a:rPr lang="cs-CZ" b="1" dirty="0" err="1" smtClean="0">
                <a:solidFill>
                  <a:srgbClr val="FF0000"/>
                </a:solidFill>
              </a:rPr>
              <a:t>simple</a:t>
            </a:r>
            <a:r>
              <a:rPr lang="cs-CZ" b="1" dirty="0" smtClean="0">
                <a:solidFill>
                  <a:srgbClr val="FF0000"/>
                </a:solidFill>
              </a:rPr>
              <a:t> </a:t>
            </a:r>
            <a:r>
              <a:rPr lang="cs-CZ" b="1" dirty="0" smtClean="0"/>
              <a:t>(minulý čas </a:t>
            </a:r>
            <a:r>
              <a:rPr lang="cs-CZ" b="1" dirty="0"/>
              <a:t>prostý)</a:t>
            </a:r>
            <a:endParaRPr lang="cs-CZ" dirty="0"/>
          </a:p>
          <a:p>
            <a:pPr marL="0" indent="0">
              <a:buNone/>
            </a:pPr>
            <a:r>
              <a:rPr lang="cs-CZ" dirty="0"/>
              <a:t>– používáme, pokud </a:t>
            </a:r>
            <a:r>
              <a:rPr lang="cs-CZ" dirty="0" smtClean="0"/>
              <a:t>hovoříme o určité době v minulosti (last </a:t>
            </a:r>
            <a:r>
              <a:rPr lang="cs-CZ" dirty="0" err="1" smtClean="0"/>
              <a:t>week</a:t>
            </a:r>
            <a:r>
              <a:rPr lang="cs-CZ" dirty="0" smtClean="0"/>
              <a:t>, </a:t>
            </a:r>
            <a:r>
              <a:rPr lang="cs-CZ" dirty="0" err="1" smtClean="0"/>
              <a:t>yesterday</a:t>
            </a:r>
            <a:r>
              <a:rPr lang="cs-CZ" dirty="0" smtClean="0"/>
              <a:t>)</a:t>
            </a:r>
            <a:endParaRPr lang="cs-CZ" dirty="0"/>
          </a:p>
          <a:p>
            <a:pPr marL="0" indent="0">
              <a:buNone/>
            </a:pPr>
            <a:r>
              <a:rPr lang="cs-CZ" b="1" dirty="0"/>
              <a:t> </a:t>
            </a:r>
            <a:endParaRPr lang="cs-CZ" dirty="0"/>
          </a:p>
          <a:p>
            <a:pPr marL="0" indent="0">
              <a:buNone/>
            </a:pPr>
            <a:r>
              <a:rPr lang="cs-CZ" b="1" dirty="0" smtClean="0">
                <a:solidFill>
                  <a:srgbClr val="00B050"/>
                </a:solidFill>
              </a:rPr>
              <a:t>Past </a:t>
            </a:r>
            <a:r>
              <a:rPr lang="cs-CZ" b="1" dirty="0" err="1" smtClean="0">
                <a:solidFill>
                  <a:srgbClr val="00B050"/>
                </a:solidFill>
              </a:rPr>
              <a:t>continuous</a:t>
            </a:r>
            <a:r>
              <a:rPr lang="cs-CZ" b="1" dirty="0" smtClean="0">
                <a:solidFill>
                  <a:srgbClr val="00B050"/>
                </a:solidFill>
              </a:rPr>
              <a:t> </a:t>
            </a:r>
            <a:r>
              <a:rPr lang="cs-CZ" b="1" dirty="0" smtClean="0"/>
              <a:t>(minulý čas </a:t>
            </a:r>
            <a:r>
              <a:rPr lang="cs-CZ" b="1" dirty="0"/>
              <a:t>průběhový)</a:t>
            </a:r>
            <a:endParaRPr lang="cs-CZ" dirty="0"/>
          </a:p>
          <a:p>
            <a:pPr marL="0" indent="0">
              <a:buNone/>
            </a:pPr>
            <a:r>
              <a:rPr lang="cs-CZ" dirty="0"/>
              <a:t>– </a:t>
            </a:r>
            <a:r>
              <a:rPr lang="cs-CZ" dirty="0" smtClean="0"/>
              <a:t>vyjadřuje, že někdo byl v určitém okamžiku v minulosti uprostřed nějakého děje nebo situace</a:t>
            </a:r>
            <a:endParaRPr lang="cs-CZ" dirty="0"/>
          </a:p>
        </p:txBody>
      </p:sp>
    </p:spTree>
    <p:extLst>
      <p:ext uri="{BB962C8B-B14F-4D97-AF65-F5344CB8AC3E}">
        <p14:creationId xmlns:p14="http://schemas.microsoft.com/office/powerpoint/2010/main" val="3161990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3"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3)">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PAST TENSES</a:t>
            </a:r>
            <a:endParaRPr lang="cs-CZ" dirty="0"/>
          </a:p>
        </p:txBody>
      </p:sp>
      <p:sp>
        <p:nvSpPr>
          <p:cNvPr id="3" name="Zástupný symbol pro obsah 2"/>
          <p:cNvSpPr>
            <a:spLocks noGrp="1"/>
          </p:cNvSpPr>
          <p:nvPr>
            <p:ph idx="1"/>
          </p:nvPr>
        </p:nvSpPr>
        <p:spPr>
          <a:xfrm>
            <a:off x="457200" y="1412776"/>
            <a:ext cx="8229600" cy="1728192"/>
          </a:xfrm>
        </p:spPr>
        <p:txBody>
          <a:bodyPr>
            <a:normAutofit/>
          </a:bodyPr>
          <a:lstStyle/>
          <a:p>
            <a:pPr marL="0" indent="0">
              <a:buNone/>
            </a:pPr>
            <a:r>
              <a:rPr lang="cs-CZ" dirty="0" smtClean="0"/>
              <a:t>Oba časy používáme společně k popisu situace, kdy kratší děj (</a:t>
            </a:r>
            <a:r>
              <a:rPr lang="cs-CZ" b="1" dirty="0" smtClean="0">
                <a:solidFill>
                  <a:srgbClr val="FF0000"/>
                </a:solidFill>
              </a:rPr>
              <a:t>past </a:t>
            </a:r>
            <a:r>
              <a:rPr lang="cs-CZ" b="1" dirty="0" err="1" smtClean="0">
                <a:solidFill>
                  <a:srgbClr val="FF0000"/>
                </a:solidFill>
              </a:rPr>
              <a:t>simple</a:t>
            </a:r>
            <a:r>
              <a:rPr lang="cs-CZ" dirty="0"/>
              <a:t>) </a:t>
            </a:r>
            <a:r>
              <a:rPr lang="cs-CZ" dirty="0" smtClean="0"/>
              <a:t>vstoupí </a:t>
            </a:r>
            <a:r>
              <a:rPr lang="cs-CZ" dirty="0"/>
              <a:t>do činnosti trvající delší </a:t>
            </a:r>
            <a:r>
              <a:rPr lang="cs-CZ" dirty="0" smtClean="0"/>
              <a:t>dobu (</a:t>
            </a:r>
            <a:r>
              <a:rPr lang="cs-CZ" b="1" dirty="0" smtClean="0">
                <a:solidFill>
                  <a:srgbClr val="00B050"/>
                </a:solidFill>
              </a:rPr>
              <a:t>past </a:t>
            </a:r>
            <a:r>
              <a:rPr lang="cs-CZ" b="1" dirty="0" err="1" smtClean="0">
                <a:solidFill>
                  <a:srgbClr val="00B050"/>
                </a:solidFill>
              </a:rPr>
              <a:t>continuous</a:t>
            </a:r>
            <a:r>
              <a:rPr lang="cs-CZ" dirty="0" smtClean="0"/>
              <a:t>)</a:t>
            </a:r>
            <a:endParaRPr lang="cs-CZ" dirty="0"/>
          </a:p>
        </p:txBody>
      </p:sp>
      <p:cxnSp>
        <p:nvCxnSpPr>
          <p:cNvPr id="5" name="Přímá spojnice 4"/>
          <p:cNvCxnSpPr/>
          <p:nvPr/>
        </p:nvCxnSpPr>
        <p:spPr>
          <a:xfrm>
            <a:off x="1475656" y="4509120"/>
            <a:ext cx="5976664"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Přímá spojnice 6"/>
          <p:cNvCxnSpPr/>
          <p:nvPr/>
        </p:nvCxnSpPr>
        <p:spPr>
          <a:xfrm>
            <a:off x="4463988" y="4365104"/>
            <a:ext cx="0" cy="288032"/>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ovéPole 7"/>
          <p:cNvSpPr txBox="1"/>
          <p:nvPr/>
        </p:nvSpPr>
        <p:spPr>
          <a:xfrm>
            <a:off x="4114180" y="3820852"/>
            <a:ext cx="699615" cy="369332"/>
          </a:xfrm>
          <a:prstGeom prst="rect">
            <a:avLst/>
          </a:prstGeom>
          <a:noFill/>
        </p:spPr>
        <p:txBody>
          <a:bodyPr wrap="none" rtlCol="0">
            <a:spAutoFit/>
          </a:bodyPr>
          <a:lstStyle/>
          <a:p>
            <a:r>
              <a:rPr lang="cs-CZ" b="1" cap="all" dirty="0" err="1" smtClean="0"/>
              <a:t>now</a:t>
            </a:r>
            <a:endParaRPr lang="cs-CZ" b="1" cap="all" dirty="0"/>
          </a:p>
        </p:txBody>
      </p:sp>
      <p:sp>
        <p:nvSpPr>
          <p:cNvPr id="9" name="TextovéPole 8"/>
          <p:cNvSpPr txBox="1"/>
          <p:nvPr/>
        </p:nvSpPr>
        <p:spPr>
          <a:xfrm>
            <a:off x="700814" y="5661248"/>
            <a:ext cx="3853940" cy="523220"/>
          </a:xfrm>
          <a:prstGeom prst="rect">
            <a:avLst/>
          </a:prstGeom>
          <a:noFill/>
        </p:spPr>
        <p:txBody>
          <a:bodyPr wrap="none" rtlCol="0">
            <a:spAutoFit/>
          </a:bodyPr>
          <a:lstStyle/>
          <a:p>
            <a:r>
              <a:rPr lang="cs-CZ" sz="2800" dirty="0" err="1" smtClean="0"/>
              <a:t>While</a:t>
            </a:r>
            <a:r>
              <a:rPr lang="cs-CZ" sz="2800" dirty="0" smtClean="0"/>
              <a:t> I </a:t>
            </a:r>
            <a:r>
              <a:rPr lang="cs-CZ" sz="2800" dirty="0" err="1" smtClean="0"/>
              <a:t>was</a:t>
            </a:r>
            <a:r>
              <a:rPr lang="cs-CZ" sz="2800" dirty="0" smtClean="0"/>
              <a:t> </a:t>
            </a:r>
            <a:r>
              <a:rPr lang="cs-CZ" sz="2800" dirty="0" err="1" smtClean="0"/>
              <a:t>watching</a:t>
            </a:r>
            <a:r>
              <a:rPr lang="cs-CZ" sz="2800" dirty="0" smtClean="0"/>
              <a:t> TV, </a:t>
            </a:r>
            <a:endParaRPr lang="cs-CZ" sz="2800" dirty="0"/>
          </a:p>
        </p:txBody>
      </p:sp>
      <p:cxnSp>
        <p:nvCxnSpPr>
          <p:cNvPr id="11" name="Přímá spojnice se šipkou 10"/>
          <p:cNvCxnSpPr/>
          <p:nvPr/>
        </p:nvCxnSpPr>
        <p:spPr>
          <a:xfrm>
            <a:off x="1979712" y="4365104"/>
            <a:ext cx="1296144" cy="0"/>
          </a:xfrm>
          <a:prstGeom prst="straightConnector1">
            <a:avLst/>
          </a:prstGeom>
          <a:ln w="38100">
            <a:solidFill>
              <a:srgbClr val="00B050"/>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2" name="Přímá spojnice 11"/>
          <p:cNvCxnSpPr/>
          <p:nvPr/>
        </p:nvCxnSpPr>
        <p:spPr>
          <a:xfrm>
            <a:off x="2786752" y="4201945"/>
            <a:ext cx="0" cy="641604"/>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14" name="TextovéPole 13"/>
          <p:cNvSpPr txBox="1"/>
          <p:nvPr/>
        </p:nvSpPr>
        <p:spPr>
          <a:xfrm>
            <a:off x="1979712" y="3719147"/>
            <a:ext cx="1656184" cy="523220"/>
          </a:xfrm>
          <a:prstGeom prst="rect">
            <a:avLst/>
          </a:prstGeom>
          <a:noFill/>
        </p:spPr>
        <p:txBody>
          <a:bodyPr wrap="square" rtlCol="0">
            <a:spAutoFit/>
          </a:bodyPr>
          <a:lstStyle/>
          <a:p>
            <a:r>
              <a:rPr lang="cs-CZ" sz="2800" dirty="0" err="1" smtClean="0">
                <a:solidFill>
                  <a:srgbClr val="00B050"/>
                </a:solidFill>
              </a:rPr>
              <a:t>watching</a:t>
            </a:r>
            <a:endParaRPr lang="cs-CZ" sz="2800" dirty="0">
              <a:solidFill>
                <a:srgbClr val="00B050"/>
              </a:solidFill>
            </a:endParaRPr>
          </a:p>
        </p:txBody>
      </p:sp>
      <p:sp>
        <p:nvSpPr>
          <p:cNvPr id="15" name="TextovéPole 14"/>
          <p:cNvSpPr txBox="1"/>
          <p:nvPr/>
        </p:nvSpPr>
        <p:spPr>
          <a:xfrm flipH="1">
            <a:off x="2411760" y="4841887"/>
            <a:ext cx="1057259" cy="523220"/>
          </a:xfrm>
          <a:prstGeom prst="rect">
            <a:avLst/>
          </a:prstGeom>
          <a:noFill/>
        </p:spPr>
        <p:txBody>
          <a:bodyPr wrap="square" rtlCol="0">
            <a:spAutoFit/>
          </a:bodyPr>
          <a:lstStyle/>
          <a:p>
            <a:r>
              <a:rPr lang="cs-CZ" sz="2800" dirty="0" err="1" smtClean="0">
                <a:solidFill>
                  <a:srgbClr val="FF0000"/>
                </a:solidFill>
              </a:rPr>
              <a:t>came</a:t>
            </a:r>
            <a:endParaRPr lang="cs-CZ" sz="2800" dirty="0">
              <a:solidFill>
                <a:srgbClr val="FF0000"/>
              </a:solidFill>
            </a:endParaRPr>
          </a:p>
        </p:txBody>
      </p:sp>
      <p:sp>
        <p:nvSpPr>
          <p:cNvPr id="16" name="TextovéPole 15"/>
          <p:cNvSpPr txBox="1"/>
          <p:nvPr/>
        </p:nvSpPr>
        <p:spPr>
          <a:xfrm>
            <a:off x="4554754" y="5661248"/>
            <a:ext cx="2451312" cy="523220"/>
          </a:xfrm>
          <a:prstGeom prst="rect">
            <a:avLst/>
          </a:prstGeom>
          <a:noFill/>
        </p:spPr>
        <p:txBody>
          <a:bodyPr wrap="none" rtlCol="0">
            <a:spAutoFit/>
          </a:bodyPr>
          <a:lstStyle/>
          <a:p>
            <a:r>
              <a:rPr lang="cs-CZ" sz="2800" dirty="0"/>
              <a:t>my </a:t>
            </a:r>
            <a:r>
              <a:rPr lang="cs-CZ" sz="2800" dirty="0" err="1"/>
              <a:t>Mum</a:t>
            </a:r>
            <a:r>
              <a:rPr lang="cs-CZ" sz="2800" dirty="0"/>
              <a:t> </a:t>
            </a:r>
            <a:r>
              <a:rPr lang="cs-CZ" sz="2800" dirty="0" err="1"/>
              <a:t>came</a:t>
            </a:r>
            <a:r>
              <a:rPr lang="cs-CZ" sz="2800" dirty="0" smtClean="0"/>
              <a:t>.</a:t>
            </a:r>
            <a:endParaRPr lang="cs-CZ" sz="2800" dirty="0"/>
          </a:p>
        </p:txBody>
      </p:sp>
      <p:sp>
        <p:nvSpPr>
          <p:cNvPr id="17" name="TextovéPole 16"/>
          <p:cNvSpPr txBox="1"/>
          <p:nvPr/>
        </p:nvSpPr>
        <p:spPr>
          <a:xfrm>
            <a:off x="7115529" y="4666018"/>
            <a:ext cx="673582" cy="369332"/>
          </a:xfrm>
          <a:prstGeom prst="rect">
            <a:avLst/>
          </a:prstGeom>
          <a:noFill/>
        </p:spPr>
        <p:txBody>
          <a:bodyPr wrap="none" rtlCol="0">
            <a:spAutoFit/>
          </a:bodyPr>
          <a:lstStyle/>
          <a:p>
            <a:r>
              <a:rPr lang="cs-CZ" b="1" dirty="0" smtClean="0"/>
              <a:t>TIME</a:t>
            </a:r>
            <a:endParaRPr lang="cs-CZ" b="1" dirty="0"/>
          </a:p>
        </p:txBody>
      </p:sp>
      <p:sp>
        <p:nvSpPr>
          <p:cNvPr id="18" name="TextovéPole 17"/>
          <p:cNvSpPr txBox="1"/>
          <p:nvPr/>
        </p:nvSpPr>
        <p:spPr>
          <a:xfrm>
            <a:off x="700814" y="4005518"/>
            <a:ext cx="652486" cy="369332"/>
          </a:xfrm>
          <a:prstGeom prst="rect">
            <a:avLst/>
          </a:prstGeom>
          <a:noFill/>
        </p:spPr>
        <p:txBody>
          <a:bodyPr wrap="none" rtlCol="0">
            <a:spAutoFit/>
          </a:bodyPr>
          <a:lstStyle/>
          <a:p>
            <a:r>
              <a:rPr lang="cs-CZ" b="1" dirty="0" smtClean="0"/>
              <a:t>PAST</a:t>
            </a:r>
            <a:endParaRPr lang="cs-CZ" b="1" dirty="0"/>
          </a:p>
        </p:txBody>
      </p:sp>
      <p:sp>
        <p:nvSpPr>
          <p:cNvPr id="19" name="TextovéPole 18"/>
          <p:cNvSpPr txBox="1"/>
          <p:nvPr/>
        </p:nvSpPr>
        <p:spPr>
          <a:xfrm>
            <a:off x="7006066" y="4005518"/>
            <a:ext cx="947695" cy="369332"/>
          </a:xfrm>
          <a:prstGeom prst="rect">
            <a:avLst/>
          </a:prstGeom>
          <a:noFill/>
        </p:spPr>
        <p:txBody>
          <a:bodyPr wrap="none" rtlCol="0">
            <a:spAutoFit/>
          </a:bodyPr>
          <a:lstStyle/>
          <a:p>
            <a:r>
              <a:rPr lang="cs-CZ" b="1" dirty="0" smtClean="0"/>
              <a:t>FUTURE</a:t>
            </a:r>
            <a:endParaRPr lang="cs-CZ" b="1" dirty="0"/>
          </a:p>
        </p:txBody>
      </p:sp>
    </p:spTree>
    <p:extLst>
      <p:ext uri="{BB962C8B-B14F-4D97-AF65-F5344CB8AC3E}">
        <p14:creationId xmlns:p14="http://schemas.microsoft.com/office/powerpoint/2010/main" val="2498384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3"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3)">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7"/>
                                        </p:tgtEl>
                                        <p:attrNameLst>
                                          <p:attrName>style.visibility</p:attrName>
                                        </p:attrNameLst>
                                      </p:cBhvr>
                                      <p:to>
                                        <p:strVal val="visible"/>
                                      </p:to>
                                    </p:set>
                                    <p:animEffect transition="in" filter="barn(inVertical)">
                                      <p:cBhvr>
                                        <p:cTn id="18" dur="500"/>
                                        <p:tgtEl>
                                          <p:spTgt spid="17"/>
                                        </p:tgtEl>
                                      </p:cBhvr>
                                    </p:animEffect>
                                  </p:childTnLst>
                                </p:cTn>
                              </p:par>
                              <p:par>
                                <p:cTn id="19" presetID="16" presetClass="entr" presetSubtype="21" fill="hold" nodeType="with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barn(inVertical)">
                                      <p:cBhvr>
                                        <p:cTn id="21" dur="500"/>
                                        <p:tgtEl>
                                          <p:spTgt spid="5"/>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nodeType="clickEffect">
                                  <p:stCondLst>
                                    <p:cond delay="0"/>
                                  </p:stCondLst>
                                  <p:childTnLst>
                                    <p:set>
                                      <p:cBhvr>
                                        <p:cTn id="25" dur="1" fill="hold">
                                          <p:stCondLst>
                                            <p:cond delay="0"/>
                                          </p:stCondLst>
                                        </p:cTn>
                                        <p:tgtEl>
                                          <p:spTgt spid="7"/>
                                        </p:tgtEl>
                                        <p:attrNameLst>
                                          <p:attrName>style.visibility</p:attrName>
                                        </p:attrNameLst>
                                      </p:cBhvr>
                                      <p:to>
                                        <p:strVal val="visible"/>
                                      </p:to>
                                    </p:set>
                                    <p:anim calcmode="lin" valueType="num">
                                      <p:cBhvr>
                                        <p:cTn id="26" dur="500" fill="hold"/>
                                        <p:tgtEl>
                                          <p:spTgt spid="7"/>
                                        </p:tgtEl>
                                        <p:attrNameLst>
                                          <p:attrName>ppt_w</p:attrName>
                                        </p:attrNameLst>
                                      </p:cBhvr>
                                      <p:tavLst>
                                        <p:tav tm="0">
                                          <p:val>
                                            <p:fltVal val="0"/>
                                          </p:val>
                                        </p:tav>
                                        <p:tav tm="100000">
                                          <p:val>
                                            <p:strVal val="#ppt_w"/>
                                          </p:val>
                                        </p:tav>
                                      </p:tavLst>
                                    </p:anim>
                                    <p:anim calcmode="lin" valueType="num">
                                      <p:cBhvr>
                                        <p:cTn id="27" dur="500" fill="hold"/>
                                        <p:tgtEl>
                                          <p:spTgt spid="7"/>
                                        </p:tgtEl>
                                        <p:attrNameLst>
                                          <p:attrName>ppt_h</p:attrName>
                                        </p:attrNameLst>
                                      </p:cBhvr>
                                      <p:tavLst>
                                        <p:tav tm="0">
                                          <p:val>
                                            <p:fltVal val="0"/>
                                          </p:val>
                                        </p:tav>
                                        <p:tav tm="100000">
                                          <p:val>
                                            <p:strVal val="#ppt_h"/>
                                          </p:val>
                                        </p:tav>
                                      </p:tavLst>
                                    </p:anim>
                                    <p:animEffect transition="in" filter="fade">
                                      <p:cBhvr>
                                        <p:cTn id="28" dur="500"/>
                                        <p:tgtEl>
                                          <p:spTgt spid="7"/>
                                        </p:tgtEl>
                                      </p:cBhvr>
                                    </p:animEffect>
                                  </p:childTnLst>
                                </p:cTn>
                              </p:par>
                              <p:par>
                                <p:cTn id="29" presetID="53" presetClass="entr" presetSubtype="16" fill="hold" grpId="0" nodeType="with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p:cTn id="31" dur="500" fill="hold"/>
                                        <p:tgtEl>
                                          <p:spTgt spid="8"/>
                                        </p:tgtEl>
                                        <p:attrNameLst>
                                          <p:attrName>ppt_w</p:attrName>
                                        </p:attrNameLst>
                                      </p:cBhvr>
                                      <p:tavLst>
                                        <p:tav tm="0">
                                          <p:val>
                                            <p:fltVal val="0"/>
                                          </p:val>
                                        </p:tav>
                                        <p:tav tm="100000">
                                          <p:val>
                                            <p:strVal val="#ppt_w"/>
                                          </p:val>
                                        </p:tav>
                                      </p:tavLst>
                                    </p:anim>
                                    <p:anim calcmode="lin" valueType="num">
                                      <p:cBhvr>
                                        <p:cTn id="32" dur="500" fill="hold"/>
                                        <p:tgtEl>
                                          <p:spTgt spid="8"/>
                                        </p:tgtEl>
                                        <p:attrNameLst>
                                          <p:attrName>ppt_h</p:attrName>
                                        </p:attrNameLst>
                                      </p:cBhvr>
                                      <p:tavLst>
                                        <p:tav tm="0">
                                          <p:val>
                                            <p:fltVal val="0"/>
                                          </p:val>
                                        </p:tav>
                                        <p:tav tm="100000">
                                          <p:val>
                                            <p:strVal val="#ppt_h"/>
                                          </p:val>
                                        </p:tav>
                                      </p:tavLst>
                                    </p:anim>
                                    <p:animEffect transition="in" filter="fade">
                                      <p:cBhvr>
                                        <p:cTn id="33" dur="500"/>
                                        <p:tgtEl>
                                          <p:spTgt spid="8"/>
                                        </p:tgtEl>
                                      </p:cBhvr>
                                    </p:animEffect>
                                  </p:childTnLst>
                                </p:cTn>
                              </p:par>
                            </p:childTnLst>
                          </p:cTn>
                        </p:par>
                      </p:childTnLst>
                    </p:cTn>
                  </p:par>
                  <p:par>
                    <p:cTn id="34" fill="hold">
                      <p:stCondLst>
                        <p:cond delay="indefinite"/>
                      </p:stCondLst>
                      <p:childTnLst>
                        <p:par>
                          <p:cTn id="35" fill="hold">
                            <p:stCondLst>
                              <p:cond delay="0"/>
                            </p:stCondLst>
                            <p:childTnLst>
                              <p:par>
                                <p:cTn id="36" presetID="53" presetClass="entr" presetSubtype="16" fill="hold" grpId="0" nodeType="clickEffect">
                                  <p:stCondLst>
                                    <p:cond delay="0"/>
                                  </p:stCondLst>
                                  <p:childTnLst>
                                    <p:set>
                                      <p:cBhvr>
                                        <p:cTn id="37" dur="1" fill="hold">
                                          <p:stCondLst>
                                            <p:cond delay="0"/>
                                          </p:stCondLst>
                                        </p:cTn>
                                        <p:tgtEl>
                                          <p:spTgt spid="18"/>
                                        </p:tgtEl>
                                        <p:attrNameLst>
                                          <p:attrName>style.visibility</p:attrName>
                                        </p:attrNameLst>
                                      </p:cBhvr>
                                      <p:to>
                                        <p:strVal val="visible"/>
                                      </p:to>
                                    </p:set>
                                    <p:anim calcmode="lin" valueType="num">
                                      <p:cBhvr>
                                        <p:cTn id="38" dur="500" fill="hold"/>
                                        <p:tgtEl>
                                          <p:spTgt spid="18"/>
                                        </p:tgtEl>
                                        <p:attrNameLst>
                                          <p:attrName>ppt_w</p:attrName>
                                        </p:attrNameLst>
                                      </p:cBhvr>
                                      <p:tavLst>
                                        <p:tav tm="0">
                                          <p:val>
                                            <p:fltVal val="0"/>
                                          </p:val>
                                        </p:tav>
                                        <p:tav tm="100000">
                                          <p:val>
                                            <p:strVal val="#ppt_w"/>
                                          </p:val>
                                        </p:tav>
                                      </p:tavLst>
                                    </p:anim>
                                    <p:anim calcmode="lin" valueType="num">
                                      <p:cBhvr>
                                        <p:cTn id="39" dur="500" fill="hold"/>
                                        <p:tgtEl>
                                          <p:spTgt spid="18"/>
                                        </p:tgtEl>
                                        <p:attrNameLst>
                                          <p:attrName>ppt_h</p:attrName>
                                        </p:attrNameLst>
                                      </p:cBhvr>
                                      <p:tavLst>
                                        <p:tav tm="0">
                                          <p:val>
                                            <p:fltVal val="0"/>
                                          </p:val>
                                        </p:tav>
                                        <p:tav tm="100000">
                                          <p:val>
                                            <p:strVal val="#ppt_h"/>
                                          </p:val>
                                        </p:tav>
                                      </p:tavLst>
                                    </p:anim>
                                    <p:animEffect transition="in" filter="fade">
                                      <p:cBhvr>
                                        <p:cTn id="40" dur="500"/>
                                        <p:tgtEl>
                                          <p:spTgt spid="18"/>
                                        </p:tgtEl>
                                      </p:cBhvr>
                                    </p:animEffect>
                                  </p:childTnLst>
                                </p:cTn>
                              </p:par>
                              <p:par>
                                <p:cTn id="41" presetID="53" presetClass="entr" presetSubtype="16" fill="hold" grpId="0" nodeType="withEffect">
                                  <p:stCondLst>
                                    <p:cond delay="0"/>
                                  </p:stCondLst>
                                  <p:childTnLst>
                                    <p:set>
                                      <p:cBhvr>
                                        <p:cTn id="42" dur="1" fill="hold">
                                          <p:stCondLst>
                                            <p:cond delay="0"/>
                                          </p:stCondLst>
                                        </p:cTn>
                                        <p:tgtEl>
                                          <p:spTgt spid="19"/>
                                        </p:tgtEl>
                                        <p:attrNameLst>
                                          <p:attrName>style.visibility</p:attrName>
                                        </p:attrNameLst>
                                      </p:cBhvr>
                                      <p:to>
                                        <p:strVal val="visible"/>
                                      </p:to>
                                    </p:set>
                                    <p:anim calcmode="lin" valueType="num">
                                      <p:cBhvr>
                                        <p:cTn id="43" dur="500" fill="hold"/>
                                        <p:tgtEl>
                                          <p:spTgt spid="19"/>
                                        </p:tgtEl>
                                        <p:attrNameLst>
                                          <p:attrName>ppt_w</p:attrName>
                                        </p:attrNameLst>
                                      </p:cBhvr>
                                      <p:tavLst>
                                        <p:tav tm="0">
                                          <p:val>
                                            <p:fltVal val="0"/>
                                          </p:val>
                                        </p:tav>
                                        <p:tav tm="100000">
                                          <p:val>
                                            <p:strVal val="#ppt_w"/>
                                          </p:val>
                                        </p:tav>
                                      </p:tavLst>
                                    </p:anim>
                                    <p:anim calcmode="lin" valueType="num">
                                      <p:cBhvr>
                                        <p:cTn id="44" dur="500" fill="hold"/>
                                        <p:tgtEl>
                                          <p:spTgt spid="19"/>
                                        </p:tgtEl>
                                        <p:attrNameLst>
                                          <p:attrName>ppt_h</p:attrName>
                                        </p:attrNameLst>
                                      </p:cBhvr>
                                      <p:tavLst>
                                        <p:tav tm="0">
                                          <p:val>
                                            <p:fltVal val="0"/>
                                          </p:val>
                                        </p:tav>
                                        <p:tav tm="100000">
                                          <p:val>
                                            <p:strVal val="#ppt_h"/>
                                          </p:val>
                                        </p:tav>
                                      </p:tavLst>
                                    </p:anim>
                                    <p:animEffect transition="in" filter="fade">
                                      <p:cBhvr>
                                        <p:cTn id="45" dur="500"/>
                                        <p:tgtEl>
                                          <p:spTgt spid="19"/>
                                        </p:tgtEl>
                                      </p:cBhvr>
                                    </p:animEffect>
                                  </p:childTnLst>
                                </p:cTn>
                              </p:par>
                            </p:childTnLst>
                          </p:cTn>
                        </p:par>
                      </p:childTnLst>
                    </p:cTn>
                  </p:par>
                  <p:par>
                    <p:cTn id="46" fill="hold">
                      <p:stCondLst>
                        <p:cond delay="indefinite"/>
                      </p:stCondLst>
                      <p:childTnLst>
                        <p:par>
                          <p:cTn id="47" fill="hold">
                            <p:stCondLst>
                              <p:cond delay="0"/>
                            </p:stCondLst>
                            <p:childTnLst>
                              <p:par>
                                <p:cTn id="48" presetID="53" presetClass="entr" presetSubtype="16" fill="hold" grpId="0" nodeType="clickEffect">
                                  <p:stCondLst>
                                    <p:cond delay="0"/>
                                  </p:stCondLst>
                                  <p:childTnLst>
                                    <p:set>
                                      <p:cBhvr>
                                        <p:cTn id="49" dur="1" fill="hold">
                                          <p:stCondLst>
                                            <p:cond delay="0"/>
                                          </p:stCondLst>
                                        </p:cTn>
                                        <p:tgtEl>
                                          <p:spTgt spid="14"/>
                                        </p:tgtEl>
                                        <p:attrNameLst>
                                          <p:attrName>style.visibility</p:attrName>
                                        </p:attrNameLst>
                                      </p:cBhvr>
                                      <p:to>
                                        <p:strVal val="visible"/>
                                      </p:to>
                                    </p:set>
                                    <p:anim calcmode="lin" valueType="num">
                                      <p:cBhvr>
                                        <p:cTn id="50" dur="500" fill="hold"/>
                                        <p:tgtEl>
                                          <p:spTgt spid="14"/>
                                        </p:tgtEl>
                                        <p:attrNameLst>
                                          <p:attrName>ppt_w</p:attrName>
                                        </p:attrNameLst>
                                      </p:cBhvr>
                                      <p:tavLst>
                                        <p:tav tm="0">
                                          <p:val>
                                            <p:fltVal val="0"/>
                                          </p:val>
                                        </p:tav>
                                        <p:tav tm="100000">
                                          <p:val>
                                            <p:strVal val="#ppt_w"/>
                                          </p:val>
                                        </p:tav>
                                      </p:tavLst>
                                    </p:anim>
                                    <p:anim calcmode="lin" valueType="num">
                                      <p:cBhvr>
                                        <p:cTn id="51" dur="500" fill="hold"/>
                                        <p:tgtEl>
                                          <p:spTgt spid="14"/>
                                        </p:tgtEl>
                                        <p:attrNameLst>
                                          <p:attrName>ppt_h</p:attrName>
                                        </p:attrNameLst>
                                      </p:cBhvr>
                                      <p:tavLst>
                                        <p:tav tm="0">
                                          <p:val>
                                            <p:fltVal val="0"/>
                                          </p:val>
                                        </p:tav>
                                        <p:tav tm="100000">
                                          <p:val>
                                            <p:strVal val="#ppt_h"/>
                                          </p:val>
                                        </p:tav>
                                      </p:tavLst>
                                    </p:anim>
                                    <p:animEffect transition="in" filter="fade">
                                      <p:cBhvr>
                                        <p:cTn id="52" dur="500"/>
                                        <p:tgtEl>
                                          <p:spTgt spid="14"/>
                                        </p:tgtEl>
                                      </p:cBhvr>
                                    </p:animEffect>
                                  </p:childTnLst>
                                </p:cTn>
                              </p:par>
                              <p:par>
                                <p:cTn id="53" presetID="53" presetClass="entr" presetSubtype="16" fill="hold" nodeType="withEffect">
                                  <p:stCondLst>
                                    <p:cond delay="0"/>
                                  </p:stCondLst>
                                  <p:childTnLst>
                                    <p:set>
                                      <p:cBhvr>
                                        <p:cTn id="54" dur="1" fill="hold">
                                          <p:stCondLst>
                                            <p:cond delay="0"/>
                                          </p:stCondLst>
                                        </p:cTn>
                                        <p:tgtEl>
                                          <p:spTgt spid="11"/>
                                        </p:tgtEl>
                                        <p:attrNameLst>
                                          <p:attrName>style.visibility</p:attrName>
                                        </p:attrNameLst>
                                      </p:cBhvr>
                                      <p:to>
                                        <p:strVal val="visible"/>
                                      </p:to>
                                    </p:set>
                                    <p:anim calcmode="lin" valueType="num">
                                      <p:cBhvr>
                                        <p:cTn id="55" dur="500" fill="hold"/>
                                        <p:tgtEl>
                                          <p:spTgt spid="11"/>
                                        </p:tgtEl>
                                        <p:attrNameLst>
                                          <p:attrName>ppt_w</p:attrName>
                                        </p:attrNameLst>
                                      </p:cBhvr>
                                      <p:tavLst>
                                        <p:tav tm="0">
                                          <p:val>
                                            <p:fltVal val="0"/>
                                          </p:val>
                                        </p:tav>
                                        <p:tav tm="100000">
                                          <p:val>
                                            <p:strVal val="#ppt_w"/>
                                          </p:val>
                                        </p:tav>
                                      </p:tavLst>
                                    </p:anim>
                                    <p:anim calcmode="lin" valueType="num">
                                      <p:cBhvr>
                                        <p:cTn id="56" dur="500" fill="hold"/>
                                        <p:tgtEl>
                                          <p:spTgt spid="11"/>
                                        </p:tgtEl>
                                        <p:attrNameLst>
                                          <p:attrName>ppt_h</p:attrName>
                                        </p:attrNameLst>
                                      </p:cBhvr>
                                      <p:tavLst>
                                        <p:tav tm="0">
                                          <p:val>
                                            <p:fltVal val="0"/>
                                          </p:val>
                                        </p:tav>
                                        <p:tav tm="100000">
                                          <p:val>
                                            <p:strVal val="#ppt_h"/>
                                          </p:val>
                                        </p:tav>
                                      </p:tavLst>
                                    </p:anim>
                                    <p:animEffect transition="in" filter="fade">
                                      <p:cBhvr>
                                        <p:cTn id="57" dur="500"/>
                                        <p:tgtEl>
                                          <p:spTgt spid="11"/>
                                        </p:tgtEl>
                                      </p:cBhvr>
                                    </p:animEffect>
                                  </p:childTnLst>
                                </p:cTn>
                              </p:par>
                              <p:par>
                                <p:cTn id="58" presetID="53" presetClass="entr" presetSubtype="16" fill="hold" grpId="0" nodeType="withEffect">
                                  <p:stCondLst>
                                    <p:cond delay="0"/>
                                  </p:stCondLst>
                                  <p:childTnLst>
                                    <p:set>
                                      <p:cBhvr>
                                        <p:cTn id="59" dur="1" fill="hold">
                                          <p:stCondLst>
                                            <p:cond delay="0"/>
                                          </p:stCondLst>
                                        </p:cTn>
                                        <p:tgtEl>
                                          <p:spTgt spid="9"/>
                                        </p:tgtEl>
                                        <p:attrNameLst>
                                          <p:attrName>style.visibility</p:attrName>
                                        </p:attrNameLst>
                                      </p:cBhvr>
                                      <p:to>
                                        <p:strVal val="visible"/>
                                      </p:to>
                                    </p:set>
                                    <p:anim calcmode="lin" valueType="num">
                                      <p:cBhvr>
                                        <p:cTn id="60" dur="500" fill="hold"/>
                                        <p:tgtEl>
                                          <p:spTgt spid="9"/>
                                        </p:tgtEl>
                                        <p:attrNameLst>
                                          <p:attrName>ppt_w</p:attrName>
                                        </p:attrNameLst>
                                      </p:cBhvr>
                                      <p:tavLst>
                                        <p:tav tm="0">
                                          <p:val>
                                            <p:fltVal val="0"/>
                                          </p:val>
                                        </p:tav>
                                        <p:tav tm="100000">
                                          <p:val>
                                            <p:strVal val="#ppt_w"/>
                                          </p:val>
                                        </p:tav>
                                      </p:tavLst>
                                    </p:anim>
                                    <p:anim calcmode="lin" valueType="num">
                                      <p:cBhvr>
                                        <p:cTn id="61" dur="500" fill="hold"/>
                                        <p:tgtEl>
                                          <p:spTgt spid="9"/>
                                        </p:tgtEl>
                                        <p:attrNameLst>
                                          <p:attrName>ppt_h</p:attrName>
                                        </p:attrNameLst>
                                      </p:cBhvr>
                                      <p:tavLst>
                                        <p:tav tm="0">
                                          <p:val>
                                            <p:fltVal val="0"/>
                                          </p:val>
                                        </p:tav>
                                        <p:tav tm="100000">
                                          <p:val>
                                            <p:strVal val="#ppt_h"/>
                                          </p:val>
                                        </p:tav>
                                      </p:tavLst>
                                    </p:anim>
                                    <p:animEffect transition="in" filter="fade">
                                      <p:cBhvr>
                                        <p:cTn id="62" dur="500"/>
                                        <p:tgtEl>
                                          <p:spTgt spid="9"/>
                                        </p:tgtEl>
                                      </p:cBhvr>
                                    </p:animEffect>
                                  </p:childTnLst>
                                </p:cTn>
                              </p:par>
                            </p:childTnLst>
                          </p:cTn>
                        </p:par>
                      </p:childTnLst>
                    </p:cTn>
                  </p:par>
                  <p:par>
                    <p:cTn id="63" fill="hold">
                      <p:stCondLst>
                        <p:cond delay="indefinite"/>
                      </p:stCondLst>
                      <p:childTnLst>
                        <p:par>
                          <p:cTn id="64" fill="hold">
                            <p:stCondLst>
                              <p:cond delay="0"/>
                            </p:stCondLst>
                            <p:childTnLst>
                              <p:par>
                                <p:cTn id="65" presetID="53" presetClass="entr" presetSubtype="16" fill="hold" grpId="0" nodeType="clickEffect">
                                  <p:stCondLst>
                                    <p:cond delay="0"/>
                                  </p:stCondLst>
                                  <p:childTnLst>
                                    <p:set>
                                      <p:cBhvr>
                                        <p:cTn id="66" dur="1" fill="hold">
                                          <p:stCondLst>
                                            <p:cond delay="0"/>
                                          </p:stCondLst>
                                        </p:cTn>
                                        <p:tgtEl>
                                          <p:spTgt spid="16"/>
                                        </p:tgtEl>
                                        <p:attrNameLst>
                                          <p:attrName>style.visibility</p:attrName>
                                        </p:attrNameLst>
                                      </p:cBhvr>
                                      <p:to>
                                        <p:strVal val="visible"/>
                                      </p:to>
                                    </p:set>
                                    <p:anim calcmode="lin" valueType="num">
                                      <p:cBhvr>
                                        <p:cTn id="67" dur="500" fill="hold"/>
                                        <p:tgtEl>
                                          <p:spTgt spid="16"/>
                                        </p:tgtEl>
                                        <p:attrNameLst>
                                          <p:attrName>ppt_w</p:attrName>
                                        </p:attrNameLst>
                                      </p:cBhvr>
                                      <p:tavLst>
                                        <p:tav tm="0">
                                          <p:val>
                                            <p:fltVal val="0"/>
                                          </p:val>
                                        </p:tav>
                                        <p:tav tm="100000">
                                          <p:val>
                                            <p:strVal val="#ppt_w"/>
                                          </p:val>
                                        </p:tav>
                                      </p:tavLst>
                                    </p:anim>
                                    <p:anim calcmode="lin" valueType="num">
                                      <p:cBhvr>
                                        <p:cTn id="68" dur="500" fill="hold"/>
                                        <p:tgtEl>
                                          <p:spTgt spid="16"/>
                                        </p:tgtEl>
                                        <p:attrNameLst>
                                          <p:attrName>ppt_h</p:attrName>
                                        </p:attrNameLst>
                                      </p:cBhvr>
                                      <p:tavLst>
                                        <p:tav tm="0">
                                          <p:val>
                                            <p:fltVal val="0"/>
                                          </p:val>
                                        </p:tav>
                                        <p:tav tm="100000">
                                          <p:val>
                                            <p:strVal val="#ppt_h"/>
                                          </p:val>
                                        </p:tav>
                                      </p:tavLst>
                                    </p:anim>
                                    <p:animEffect transition="in" filter="fade">
                                      <p:cBhvr>
                                        <p:cTn id="69" dur="500"/>
                                        <p:tgtEl>
                                          <p:spTgt spid="16"/>
                                        </p:tgtEl>
                                      </p:cBhvr>
                                    </p:animEffect>
                                  </p:childTnLst>
                                </p:cTn>
                              </p:par>
                              <p:par>
                                <p:cTn id="70" presetID="53" presetClass="entr" presetSubtype="16" fill="hold" grpId="0" nodeType="withEffect">
                                  <p:stCondLst>
                                    <p:cond delay="0"/>
                                  </p:stCondLst>
                                  <p:childTnLst>
                                    <p:set>
                                      <p:cBhvr>
                                        <p:cTn id="71" dur="1" fill="hold">
                                          <p:stCondLst>
                                            <p:cond delay="0"/>
                                          </p:stCondLst>
                                        </p:cTn>
                                        <p:tgtEl>
                                          <p:spTgt spid="15"/>
                                        </p:tgtEl>
                                        <p:attrNameLst>
                                          <p:attrName>style.visibility</p:attrName>
                                        </p:attrNameLst>
                                      </p:cBhvr>
                                      <p:to>
                                        <p:strVal val="visible"/>
                                      </p:to>
                                    </p:set>
                                    <p:anim calcmode="lin" valueType="num">
                                      <p:cBhvr>
                                        <p:cTn id="72" dur="500" fill="hold"/>
                                        <p:tgtEl>
                                          <p:spTgt spid="15"/>
                                        </p:tgtEl>
                                        <p:attrNameLst>
                                          <p:attrName>ppt_w</p:attrName>
                                        </p:attrNameLst>
                                      </p:cBhvr>
                                      <p:tavLst>
                                        <p:tav tm="0">
                                          <p:val>
                                            <p:fltVal val="0"/>
                                          </p:val>
                                        </p:tav>
                                        <p:tav tm="100000">
                                          <p:val>
                                            <p:strVal val="#ppt_w"/>
                                          </p:val>
                                        </p:tav>
                                      </p:tavLst>
                                    </p:anim>
                                    <p:anim calcmode="lin" valueType="num">
                                      <p:cBhvr>
                                        <p:cTn id="73" dur="500" fill="hold"/>
                                        <p:tgtEl>
                                          <p:spTgt spid="15"/>
                                        </p:tgtEl>
                                        <p:attrNameLst>
                                          <p:attrName>ppt_h</p:attrName>
                                        </p:attrNameLst>
                                      </p:cBhvr>
                                      <p:tavLst>
                                        <p:tav tm="0">
                                          <p:val>
                                            <p:fltVal val="0"/>
                                          </p:val>
                                        </p:tav>
                                        <p:tav tm="100000">
                                          <p:val>
                                            <p:strVal val="#ppt_h"/>
                                          </p:val>
                                        </p:tav>
                                      </p:tavLst>
                                    </p:anim>
                                    <p:animEffect transition="in" filter="fade">
                                      <p:cBhvr>
                                        <p:cTn id="74" dur="500"/>
                                        <p:tgtEl>
                                          <p:spTgt spid="15"/>
                                        </p:tgtEl>
                                      </p:cBhvr>
                                    </p:animEffect>
                                  </p:childTnLst>
                                </p:cTn>
                              </p:par>
                              <p:par>
                                <p:cTn id="75" presetID="53" presetClass="entr" presetSubtype="16" fill="hold" nodeType="withEffect">
                                  <p:stCondLst>
                                    <p:cond delay="0"/>
                                  </p:stCondLst>
                                  <p:childTnLst>
                                    <p:set>
                                      <p:cBhvr>
                                        <p:cTn id="76" dur="1" fill="hold">
                                          <p:stCondLst>
                                            <p:cond delay="0"/>
                                          </p:stCondLst>
                                        </p:cTn>
                                        <p:tgtEl>
                                          <p:spTgt spid="12"/>
                                        </p:tgtEl>
                                        <p:attrNameLst>
                                          <p:attrName>style.visibility</p:attrName>
                                        </p:attrNameLst>
                                      </p:cBhvr>
                                      <p:to>
                                        <p:strVal val="visible"/>
                                      </p:to>
                                    </p:set>
                                    <p:anim calcmode="lin" valueType="num">
                                      <p:cBhvr>
                                        <p:cTn id="77" dur="500" fill="hold"/>
                                        <p:tgtEl>
                                          <p:spTgt spid="12"/>
                                        </p:tgtEl>
                                        <p:attrNameLst>
                                          <p:attrName>ppt_w</p:attrName>
                                        </p:attrNameLst>
                                      </p:cBhvr>
                                      <p:tavLst>
                                        <p:tav tm="0">
                                          <p:val>
                                            <p:fltVal val="0"/>
                                          </p:val>
                                        </p:tav>
                                        <p:tav tm="100000">
                                          <p:val>
                                            <p:strVal val="#ppt_w"/>
                                          </p:val>
                                        </p:tav>
                                      </p:tavLst>
                                    </p:anim>
                                    <p:anim calcmode="lin" valueType="num">
                                      <p:cBhvr>
                                        <p:cTn id="78" dur="500" fill="hold"/>
                                        <p:tgtEl>
                                          <p:spTgt spid="12"/>
                                        </p:tgtEl>
                                        <p:attrNameLst>
                                          <p:attrName>ppt_h</p:attrName>
                                        </p:attrNameLst>
                                      </p:cBhvr>
                                      <p:tavLst>
                                        <p:tav tm="0">
                                          <p:val>
                                            <p:fltVal val="0"/>
                                          </p:val>
                                        </p:tav>
                                        <p:tav tm="100000">
                                          <p:val>
                                            <p:strVal val="#ppt_h"/>
                                          </p:val>
                                        </p:tav>
                                      </p:tavLst>
                                    </p:anim>
                                    <p:animEffect transition="in" filter="fade">
                                      <p:cBhvr>
                                        <p:cTn id="79"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8" grpId="0"/>
      <p:bldP spid="9" grpId="0"/>
      <p:bldP spid="14" grpId="0"/>
      <p:bldP spid="15" grpId="0"/>
      <p:bldP spid="16" grpId="0"/>
      <p:bldP spid="17" grpId="0"/>
      <p:bldP spid="18" grpId="0"/>
      <p:bldP spid="1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764704"/>
            <a:ext cx="8229600" cy="5361459"/>
          </a:xfrm>
        </p:spPr>
        <p:txBody>
          <a:bodyPr>
            <a:normAutofit fontScale="85000" lnSpcReduction="10000"/>
          </a:bodyPr>
          <a:lstStyle/>
          <a:p>
            <a:pPr marL="0" indent="0">
              <a:lnSpc>
                <a:spcPct val="200000"/>
              </a:lnSpc>
              <a:buNone/>
            </a:pPr>
            <a:r>
              <a:rPr lang="cs-CZ" dirty="0" err="1"/>
              <a:t>What</a:t>
            </a:r>
            <a:r>
              <a:rPr lang="cs-CZ" dirty="0"/>
              <a:t> ………………</a:t>
            </a:r>
            <a:r>
              <a:rPr lang="cs-CZ" dirty="0" err="1"/>
              <a:t>you</a:t>
            </a:r>
            <a:r>
              <a:rPr lang="cs-CZ" dirty="0"/>
              <a:t> ……………… </a:t>
            </a:r>
            <a:r>
              <a:rPr lang="cs-CZ" dirty="0" err="1"/>
              <a:t>yesterday</a:t>
            </a:r>
            <a:r>
              <a:rPr lang="cs-CZ" dirty="0"/>
              <a:t>? (do) </a:t>
            </a:r>
            <a:endParaRPr lang="cs-CZ" dirty="0" smtClean="0"/>
          </a:p>
          <a:p>
            <a:pPr marL="0" indent="0">
              <a:lnSpc>
                <a:spcPct val="200000"/>
              </a:lnSpc>
              <a:buNone/>
            </a:pPr>
            <a:r>
              <a:rPr lang="cs-CZ" dirty="0" smtClean="0"/>
              <a:t>I </a:t>
            </a:r>
            <a:r>
              <a:rPr lang="cs-CZ" dirty="0"/>
              <a:t>……………… </a:t>
            </a:r>
            <a:r>
              <a:rPr lang="cs-CZ" dirty="0" err="1"/>
              <a:t>at</a:t>
            </a:r>
            <a:r>
              <a:rPr lang="cs-CZ" dirty="0"/>
              <a:t> </a:t>
            </a:r>
            <a:r>
              <a:rPr lang="cs-CZ" dirty="0" err="1"/>
              <a:t>home</a:t>
            </a:r>
            <a:r>
              <a:rPr lang="cs-CZ" dirty="0"/>
              <a:t>. (</a:t>
            </a:r>
            <a:r>
              <a:rPr lang="cs-CZ" dirty="0" err="1"/>
              <a:t>be</a:t>
            </a:r>
            <a:r>
              <a:rPr lang="cs-CZ" dirty="0"/>
              <a:t>) </a:t>
            </a:r>
            <a:endParaRPr lang="cs-CZ" dirty="0" smtClean="0"/>
          </a:p>
          <a:p>
            <a:pPr marL="0" indent="0">
              <a:lnSpc>
                <a:spcPct val="200000"/>
              </a:lnSpc>
              <a:buNone/>
            </a:pPr>
            <a:r>
              <a:rPr lang="cs-CZ" dirty="0" err="1" smtClean="0"/>
              <a:t>When</a:t>
            </a:r>
            <a:r>
              <a:rPr lang="cs-CZ" dirty="0" smtClean="0"/>
              <a:t> </a:t>
            </a:r>
            <a:r>
              <a:rPr lang="cs-CZ" dirty="0" err="1"/>
              <a:t>we</a:t>
            </a:r>
            <a:r>
              <a:rPr lang="cs-CZ" dirty="0"/>
              <a:t> ……………… in </a:t>
            </a:r>
            <a:r>
              <a:rPr lang="cs-CZ" dirty="0" err="1"/>
              <a:t>the</a:t>
            </a:r>
            <a:r>
              <a:rPr lang="cs-CZ" dirty="0"/>
              <a:t> garden, </a:t>
            </a:r>
            <a:r>
              <a:rPr lang="cs-CZ" dirty="0" smtClean="0"/>
              <a:t>(</a:t>
            </a:r>
            <a:r>
              <a:rPr lang="cs-CZ" dirty="0" err="1" smtClean="0"/>
              <a:t>sit</a:t>
            </a:r>
            <a:r>
              <a:rPr lang="cs-CZ" dirty="0" smtClean="0"/>
              <a:t>)</a:t>
            </a:r>
          </a:p>
          <a:p>
            <a:pPr marL="0" indent="0">
              <a:lnSpc>
                <a:spcPct val="200000"/>
              </a:lnSpc>
              <a:buNone/>
            </a:pPr>
            <a:r>
              <a:rPr lang="cs-CZ" dirty="0" err="1" smtClean="0"/>
              <a:t>it</a:t>
            </a:r>
            <a:r>
              <a:rPr lang="cs-CZ" dirty="0" smtClean="0"/>
              <a:t> </a:t>
            </a:r>
            <a:r>
              <a:rPr lang="cs-CZ" dirty="0"/>
              <a:t>……………… to </a:t>
            </a:r>
            <a:r>
              <a:rPr lang="cs-CZ" dirty="0" err="1"/>
              <a:t>rain</a:t>
            </a:r>
            <a:r>
              <a:rPr lang="cs-CZ" dirty="0"/>
              <a:t>. </a:t>
            </a:r>
            <a:r>
              <a:rPr lang="cs-CZ" dirty="0" smtClean="0"/>
              <a:t>(start</a:t>
            </a:r>
            <a:r>
              <a:rPr lang="cs-CZ" dirty="0"/>
              <a:t>) </a:t>
            </a:r>
            <a:endParaRPr lang="cs-CZ" dirty="0" smtClean="0"/>
          </a:p>
          <a:p>
            <a:pPr marL="0" indent="0">
              <a:lnSpc>
                <a:spcPct val="200000"/>
              </a:lnSpc>
              <a:buNone/>
            </a:pPr>
            <a:r>
              <a:rPr lang="cs-CZ" dirty="0" err="1" smtClean="0"/>
              <a:t>When</a:t>
            </a:r>
            <a:r>
              <a:rPr lang="cs-CZ" dirty="0" smtClean="0"/>
              <a:t> </a:t>
            </a:r>
            <a:r>
              <a:rPr lang="cs-CZ" dirty="0"/>
              <a:t>Tom ……………… </a:t>
            </a:r>
            <a:r>
              <a:rPr lang="cs-CZ" dirty="0" err="1"/>
              <a:t>out</a:t>
            </a:r>
            <a:r>
              <a:rPr lang="cs-CZ" dirty="0"/>
              <a:t> </a:t>
            </a:r>
            <a:r>
              <a:rPr lang="cs-CZ" dirty="0" err="1"/>
              <a:t>of</a:t>
            </a:r>
            <a:r>
              <a:rPr lang="cs-CZ" dirty="0"/>
              <a:t> </a:t>
            </a:r>
            <a:r>
              <a:rPr lang="cs-CZ" dirty="0" err="1"/>
              <a:t>the</a:t>
            </a:r>
            <a:r>
              <a:rPr lang="cs-CZ" dirty="0"/>
              <a:t> </a:t>
            </a:r>
            <a:r>
              <a:rPr lang="cs-CZ" dirty="0" err="1"/>
              <a:t>shop</a:t>
            </a:r>
            <a:r>
              <a:rPr lang="cs-CZ" dirty="0"/>
              <a:t>, </a:t>
            </a:r>
            <a:r>
              <a:rPr lang="cs-CZ" dirty="0" smtClean="0"/>
              <a:t>(go)</a:t>
            </a:r>
          </a:p>
          <a:p>
            <a:pPr marL="0" indent="0">
              <a:lnSpc>
                <a:spcPct val="200000"/>
              </a:lnSpc>
              <a:buNone/>
            </a:pPr>
            <a:r>
              <a:rPr lang="cs-CZ" dirty="0" smtClean="0"/>
              <a:t>he </a:t>
            </a:r>
            <a:r>
              <a:rPr lang="cs-CZ" dirty="0"/>
              <a:t>……………… Jane. </a:t>
            </a:r>
            <a:r>
              <a:rPr lang="cs-CZ" dirty="0" smtClean="0"/>
              <a:t>(</a:t>
            </a:r>
            <a:r>
              <a:rPr lang="cs-CZ" dirty="0" err="1" smtClean="0"/>
              <a:t>see</a:t>
            </a:r>
            <a:r>
              <a:rPr lang="cs-CZ" dirty="0"/>
              <a:t>) </a:t>
            </a:r>
          </a:p>
        </p:txBody>
      </p:sp>
      <p:sp>
        <p:nvSpPr>
          <p:cNvPr id="4" name="TextovéPole 3"/>
          <p:cNvSpPr txBox="1"/>
          <p:nvPr/>
        </p:nvSpPr>
        <p:spPr>
          <a:xfrm>
            <a:off x="1660364" y="722083"/>
            <a:ext cx="3055652" cy="461665"/>
          </a:xfrm>
          <a:prstGeom prst="rect">
            <a:avLst/>
          </a:prstGeom>
          <a:noFill/>
        </p:spPr>
        <p:txBody>
          <a:bodyPr wrap="square" rtlCol="0">
            <a:spAutoFit/>
          </a:bodyPr>
          <a:lstStyle/>
          <a:p>
            <a:pPr defTabSz="873125">
              <a:tabLst>
                <a:tab pos="1882775" algn="l"/>
              </a:tabLst>
            </a:pPr>
            <a:r>
              <a:rPr lang="cs-CZ" sz="2400" dirty="0" err="1" smtClean="0">
                <a:solidFill>
                  <a:srgbClr val="FF0000"/>
                </a:solidFill>
              </a:rPr>
              <a:t>did</a:t>
            </a:r>
            <a:r>
              <a:rPr lang="cs-CZ" sz="2400" dirty="0" smtClean="0">
                <a:solidFill>
                  <a:srgbClr val="FF0000"/>
                </a:solidFill>
              </a:rPr>
              <a:t>	do</a:t>
            </a:r>
            <a:endParaRPr lang="cs-CZ" sz="2400" dirty="0">
              <a:solidFill>
                <a:srgbClr val="FF0000"/>
              </a:solidFill>
            </a:endParaRPr>
          </a:p>
        </p:txBody>
      </p:sp>
      <p:sp>
        <p:nvSpPr>
          <p:cNvPr id="5" name="TextovéPole 4"/>
          <p:cNvSpPr txBox="1"/>
          <p:nvPr/>
        </p:nvSpPr>
        <p:spPr>
          <a:xfrm>
            <a:off x="1115615" y="1734230"/>
            <a:ext cx="1341643" cy="461665"/>
          </a:xfrm>
          <a:prstGeom prst="rect">
            <a:avLst/>
          </a:prstGeom>
          <a:noFill/>
        </p:spPr>
        <p:txBody>
          <a:bodyPr wrap="square" rtlCol="0">
            <a:spAutoFit/>
          </a:bodyPr>
          <a:lstStyle/>
          <a:p>
            <a:r>
              <a:rPr lang="cs-CZ" sz="2400" dirty="0" err="1" smtClean="0">
                <a:solidFill>
                  <a:srgbClr val="FF0000"/>
                </a:solidFill>
              </a:rPr>
              <a:t>was</a:t>
            </a:r>
            <a:endParaRPr lang="cs-CZ" sz="2400" dirty="0">
              <a:solidFill>
                <a:srgbClr val="FF0000"/>
              </a:solidFill>
            </a:endParaRPr>
          </a:p>
        </p:txBody>
      </p:sp>
      <p:sp>
        <p:nvSpPr>
          <p:cNvPr id="6" name="TextovéPole 5"/>
          <p:cNvSpPr txBox="1"/>
          <p:nvPr/>
        </p:nvSpPr>
        <p:spPr>
          <a:xfrm>
            <a:off x="1907704" y="2239751"/>
            <a:ext cx="1872208" cy="461665"/>
          </a:xfrm>
          <a:prstGeom prst="rect">
            <a:avLst/>
          </a:prstGeom>
          <a:noFill/>
        </p:spPr>
        <p:txBody>
          <a:bodyPr wrap="square" rtlCol="0">
            <a:spAutoFit/>
          </a:bodyPr>
          <a:lstStyle/>
          <a:p>
            <a:r>
              <a:rPr lang="cs-CZ" sz="2400" dirty="0" err="1">
                <a:solidFill>
                  <a:srgbClr val="00B050"/>
                </a:solidFill>
              </a:rPr>
              <a:t>w</a:t>
            </a:r>
            <a:r>
              <a:rPr lang="cs-CZ" sz="2400" dirty="0" err="1" smtClean="0">
                <a:solidFill>
                  <a:srgbClr val="00B050"/>
                </a:solidFill>
              </a:rPr>
              <a:t>ere</a:t>
            </a:r>
            <a:r>
              <a:rPr lang="cs-CZ" sz="2400" dirty="0" smtClean="0">
                <a:solidFill>
                  <a:srgbClr val="00B050"/>
                </a:solidFill>
              </a:rPr>
              <a:t> </a:t>
            </a:r>
            <a:r>
              <a:rPr lang="cs-CZ" sz="2400" dirty="0" err="1" smtClean="0">
                <a:solidFill>
                  <a:srgbClr val="00B050"/>
                </a:solidFill>
              </a:rPr>
              <a:t>sitting</a:t>
            </a:r>
            <a:endParaRPr lang="cs-CZ" sz="2400" dirty="0">
              <a:solidFill>
                <a:srgbClr val="00B050"/>
              </a:solidFill>
            </a:endParaRPr>
          </a:p>
        </p:txBody>
      </p:sp>
      <p:sp>
        <p:nvSpPr>
          <p:cNvPr id="7" name="TextovéPole 6"/>
          <p:cNvSpPr txBox="1"/>
          <p:nvPr/>
        </p:nvSpPr>
        <p:spPr>
          <a:xfrm>
            <a:off x="971600" y="3212976"/>
            <a:ext cx="1746134" cy="461665"/>
          </a:xfrm>
          <a:prstGeom prst="rect">
            <a:avLst/>
          </a:prstGeom>
          <a:noFill/>
        </p:spPr>
        <p:txBody>
          <a:bodyPr wrap="square" rtlCol="0">
            <a:spAutoFit/>
          </a:bodyPr>
          <a:lstStyle/>
          <a:p>
            <a:r>
              <a:rPr lang="cs-CZ" sz="2400" dirty="0" err="1" smtClean="0">
                <a:solidFill>
                  <a:srgbClr val="FF0000"/>
                </a:solidFill>
              </a:rPr>
              <a:t>started</a:t>
            </a:r>
            <a:endParaRPr lang="cs-CZ" sz="2400" dirty="0">
              <a:solidFill>
                <a:srgbClr val="FF0000"/>
              </a:solidFill>
            </a:endParaRPr>
          </a:p>
        </p:txBody>
      </p:sp>
      <p:sp>
        <p:nvSpPr>
          <p:cNvPr id="8" name="TextovéPole 7"/>
          <p:cNvSpPr txBox="1"/>
          <p:nvPr/>
        </p:nvSpPr>
        <p:spPr>
          <a:xfrm>
            <a:off x="1989206" y="4005064"/>
            <a:ext cx="1790706" cy="461665"/>
          </a:xfrm>
          <a:prstGeom prst="rect">
            <a:avLst/>
          </a:prstGeom>
          <a:noFill/>
        </p:spPr>
        <p:txBody>
          <a:bodyPr wrap="square" rtlCol="0">
            <a:spAutoFit/>
          </a:bodyPr>
          <a:lstStyle/>
          <a:p>
            <a:r>
              <a:rPr lang="cs-CZ" sz="2400" dirty="0" err="1" smtClean="0">
                <a:solidFill>
                  <a:srgbClr val="00B050"/>
                </a:solidFill>
              </a:rPr>
              <a:t>was</a:t>
            </a:r>
            <a:r>
              <a:rPr lang="cs-CZ" sz="2400" dirty="0" smtClean="0">
                <a:solidFill>
                  <a:srgbClr val="00B050"/>
                </a:solidFill>
              </a:rPr>
              <a:t> </a:t>
            </a:r>
            <a:r>
              <a:rPr lang="cs-CZ" sz="2400" dirty="0" err="1" smtClean="0">
                <a:solidFill>
                  <a:srgbClr val="00B050"/>
                </a:solidFill>
              </a:rPr>
              <a:t>going</a:t>
            </a:r>
            <a:endParaRPr lang="cs-CZ" sz="2400" dirty="0">
              <a:solidFill>
                <a:srgbClr val="00B050"/>
              </a:solidFill>
            </a:endParaRPr>
          </a:p>
        </p:txBody>
      </p:sp>
      <p:sp>
        <p:nvSpPr>
          <p:cNvPr id="9" name="TextovéPole 8"/>
          <p:cNvSpPr txBox="1"/>
          <p:nvPr/>
        </p:nvSpPr>
        <p:spPr>
          <a:xfrm>
            <a:off x="1115615" y="4869160"/>
            <a:ext cx="1440102" cy="461665"/>
          </a:xfrm>
          <a:prstGeom prst="rect">
            <a:avLst/>
          </a:prstGeom>
          <a:noFill/>
        </p:spPr>
        <p:txBody>
          <a:bodyPr wrap="square" rtlCol="0">
            <a:spAutoFit/>
          </a:bodyPr>
          <a:lstStyle/>
          <a:p>
            <a:r>
              <a:rPr lang="cs-CZ" sz="2400" dirty="0" err="1" smtClean="0">
                <a:solidFill>
                  <a:srgbClr val="FF0000"/>
                </a:solidFill>
              </a:rPr>
              <a:t>saw</a:t>
            </a:r>
            <a:endParaRPr lang="cs-CZ" sz="2400" dirty="0">
              <a:solidFill>
                <a:srgbClr val="FF0000"/>
              </a:solidFill>
            </a:endParaRPr>
          </a:p>
        </p:txBody>
      </p:sp>
    </p:spTree>
    <p:extLst>
      <p:ext uri="{BB962C8B-B14F-4D97-AF65-F5344CB8AC3E}">
        <p14:creationId xmlns:p14="http://schemas.microsoft.com/office/powerpoint/2010/main" val="1798101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4)">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4)">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4"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heel(4)">
                                      <p:cBhvr>
                                        <p:cTn id="17" dur="2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4"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wheel(4)">
                                      <p:cBhvr>
                                        <p:cTn id="22" dur="20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4"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wheel(4)">
                                      <p:cBhvr>
                                        <p:cTn id="27" dur="20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4"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wheel(4)">
                                      <p:cBhvr>
                                        <p:cTn id="32"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185</TotalTime>
  <Words>399</Words>
  <Application>Microsoft Office PowerPoint</Application>
  <PresentationFormat>Předvádění na obrazovce (4:3)</PresentationFormat>
  <Paragraphs>96</Paragraphs>
  <Slides>7</Slides>
  <Notes>1</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Motiv systému Office</vt:lpstr>
      <vt:lpstr>Prezentace aplikace PowerPoint</vt:lpstr>
      <vt:lpstr>ANOTACE</vt:lpstr>
      <vt:lpstr>PAST CONTINUOUS MINULÝ ČAS PRŮBĚHOVÝ</vt:lpstr>
      <vt:lpstr>PAST CONTINUOUS MINULÝ ČAS PRŮBĚHOVÝ</vt:lpstr>
      <vt:lpstr>PAST TENSES</vt:lpstr>
      <vt:lpstr>PAST TENSES</vt:lpstr>
      <vt:lpstr>Prezentace aplikace PowerPoint</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pepe</dc:creator>
  <cp:lastModifiedBy>user</cp:lastModifiedBy>
  <cp:revision>28</cp:revision>
  <dcterms:created xsi:type="dcterms:W3CDTF">2011-06-20T10:40:08Z</dcterms:created>
  <dcterms:modified xsi:type="dcterms:W3CDTF">2012-08-28T08:38:48Z</dcterms:modified>
</cp:coreProperties>
</file>