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6" r:id="rId2"/>
    <p:sldId id="267" r:id="rId3"/>
    <p:sldId id="268" r:id="rId4"/>
    <p:sldId id="270" r:id="rId5"/>
    <p:sldId id="26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380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VY_22_INOVACE_01_28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306774-DE73-4EDB-8181-CF16B801801A}" type="presOf" srcId="{D8197B8C-B260-4A16-BDF4-0947B075E274}" destId="{25B08C86-7E15-44DC-BE7F-FFB55DD49D12}" srcOrd="0" destOrd="0" presId="urn:microsoft.com/office/officeart/2005/8/layout/target3"/>
    <dgm:cxn modelId="{CFC38777-F417-4920-95DC-6099594CFCA6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ADE4876-4525-4F58-A654-0CB2BAD1E991}" type="presOf" srcId="{D1D4F407-5343-4D3F-B5B9-D407B03CAEB4}" destId="{AED2198E-93D5-4001-81B4-73124B309672}" srcOrd="1" destOrd="0" presId="urn:microsoft.com/office/officeart/2005/8/layout/target3"/>
    <dgm:cxn modelId="{F4D3ADB0-2690-4C71-BA80-44C9C869B6BF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79CF238-900D-464B-992C-03501C3E26C5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F8CF212-AC88-4FFB-8FCD-A9A18ED30110}" type="presOf" srcId="{4C35D32F-0EAB-4CD7-82EE-45574DC2A586}" destId="{8BEBB6EC-1DAA-4CAC-8A25-BC0FCBD5DBD5}" srcOrd="0" destOrd="0" presId="urn:microsoft.com/office/officeart/2005/8/layout/target3"/>
    <dgm:cxn modelId="{811AF69E-4EBD-468F-8436-F9B734FB6462}" type="presOf" srcId="{4C35D32F-0EAB-4CD7-82EE-45574DC2A586}" destId="{890E4F0B-2866-4A3F-A3C7-2A14B1797930}" srcOrd="1" destOrd="0" presId="urn:microsoft.com/office/officeart/2005/8/layout/target3"/>
    <dgm:cxn modelId="{8511977C-A27B-45A8-BF39-2A03831784C9}" type="presOf" srcId="{B651F6E3-6281-48DB-9319-2AEAFDAE7572}" destId="{619D679B-A015-4ECF-8348-D1034C574F40}" srcOrd="0" destOrd="0" presId="urn:microsoft.com/office/officeart/2005/8/layout/target3"/>
    <dgm:cxn modelId="{5C9BF7AD-377F-40E6-BB20-2FA9A369C22B}" type="presOf" srcId="{D1B46980-6531-4606-95E6-44980827E919}" destId="{6140AFEC-043D-4C43-A2F9-D0F5331DF3A3}" srcOrd="0" destOrd="0" presId="urn:microsoft.com/office/officeart/2005/8/layout/target3"/>
    <dgm:cxn modelId="{96963995-40E7-4B15-B5C6-9D060A0C50EF}" type="presOf" srcId="{B651F6E3-6281-48DB-9319-2AEAFDAE7572}" destId="{6BB5E863-4638-4E1D-BFDE-399D028AC4ED}" srcOrd="1" destOrd="0" presId="urn:microsoft.com/office/officeart/2005/8/layout/target3"/>
    <dgm:cxn modelId="{55CE7A8B-B7FE-43F6-9B7C-C52C1E3FCEB0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0A39F42-D964-4D73-8596-A007A5A4AF7F}" type="presParOf" srcId="{333A1088-737F-45CB-B68E-254E46348037}" destId="{F5ABB229-8D3B-4694-996A-96F23CF14429}" srcOrd="0" destOrd="0" presId="urn:microsoft.com/office/officeart/2005/8/layout/target3"/>
    <dgm:cxn modelId="{79AC48C0-E2D5-4376-8DE9-E429E6187BA0}" type="presParOf" srcId="{333A1088-737F-45CB-B68E-254E46348037}" destId="{F41139FD-01EE-4571-8B17-4FB00FC51163}" srcOrd="1" destOrd="0" presId="urn:microsoft.com/office/officeart/2005/8/layout/target3"/>
    <dgm:cxn modelId="{83D4AE0D-3924-4659-867C-E046A74C67A7}" type="presParOf" srcId="{333A1088-737F-45CB-B68E-254E46348037}" destId="{D005CE8C-CC26-4C3E-AC11-E15060ECD759}" srcOrd="2" destOrd="0" presId="urn:microsoft.com/office/officeart/2005/8/layout/target3"/>
    <dgm:cxn modelId="{C6544894-F577-4635-A55A-A4BACF221BFA}" type="presParOf" srcId="{333A1088-737F-45CB-B68E-254E46348037}" destId="{2C702D82-9B77-49B7-9568-BB8EB47C3372}" srcOrd="3" destOrd="0" presId="urn:microsoft.com/office/officeart/2005/8/layout/target3"/>
    <dgm:cxn modelId="{71BA74B4-01DF-4D97-9309-246226517CF8}" type="presParOf" srcId="{333A1088-737F-45CB-B68E-254E46348037}" destId="{A52A0455-90FF-4808-ABD0-F02540D31D5A}" srcOrd="4" destOrd="0" presId="urn:microsoft.com/office/officeart/2005/8/layout/target3"/>
    <dgm:cxn modelId="{FA0281E4-23D7-4797-B06C-4320F9C8B2C4}" type="presParOf" srcId="{333A1088-737F-45CB-B68E-254E46348037}" destId="{6140AFEC-043D-4C43-A2F9-D0F5331DF3A3}" srcOrd="5" destOrd="0" presId="urn:microsoft.com/office/officeart/2005/8/layout/target3"/>
    <dgm:cxn modelId="{210A1ABB-67E3-4B71-8CC4-DE2BCCEA328F}" type="presParOf" srcId="{333A1088-737F-45CB-B68E-254E46348037}" destId="{9358AC05-5D7D-4327-9F80-1AD486AEA664}" srcOrd="6" destOrd="0" presId="urn:microsoft.com/office/officeart/2005/8/layout/target3"/>
    <dgm:cxn modelId="{C9944124-FED0-4F25-96F9-8F32947985C4}" type="presParOf" srcId="{333A1088-737F-45CB-B68E-254E46348037}" destId="{313FC574-E1CD-4FB4-B054-0B805CE0447D}" srcOrd="7" destOrd="0" presId="urn:microsoft.com/office/officeart/2005/8/layout/target3"/>
    <dgm:cxn modelId="{30D8EF31-B8E4-4072-B2D2-CCE05639B2BC}" type="presParOf" srcId="{333A1088-737F-45CB-B68E-254E46348037}" destId="{619D679B-A015-4ECF-8348-D1034C574F40}" srcOrd="8" destOrd="0" presId="urn:microsoft.com/office/officeart/2005/8/layout/target3"/>
    <dgm:cxn modelId="{88D5892D-2CDC-4A60-84D2-76FABFFC9196}" type="presParOf" srcId="{333A1088-737F-45CB-B68E-254E46348037}" destId="{322283A8-4A27-4CDA-BAE3-F381106A9174}" srcOrd="9" destOrd="0" presId="urn:microsoft.com/office/officeart/2005/8/layout/target3"/>
    <dgm:cxn modelId="{BB69633F-0554-4D37-BC92-FF90DC9749DB}" type="presParOf" srcId="{333A1088-737F-45CB-B68E-254E46348037}" destId="{FFC9F71D-1B4F-4AD9-A4A6-86ADEFC8AF5C}" srcOrd="10" destOrd="0" presId="urn:microsoft.com/office/officeart/2005/8/layout/target3"/>
    <dgm:cxn modelId="{7B8AFE8F-7812-445F-95ED-37F03DDBABB9}" type="presParOf" srcId="{333A1088-737F-45CB-B68E-254E46348037}" destId="{25B08C86-7E15-44DC-BE7F-FFB55DD49D12}" srcOrd="11" destOrd="0" presId="urn:microsoft.com/office/officeart/2005/8/layout/target3"/>
    <dgm:cxn modelId="{A1D647F4-526B-4E4D-9B8D-4A923DE5B6BC}" type="presParOf" srcId="{333A1088-737F-45CB-B68E-254E46348037}" destId="{76644BE8-9D7C-4C09-B250-3D10AF48CBB7}" srcOrd="12" destOrd="0" presId="urn:microsoft.com/office/officeart/2005/8/layout/target3"/>
    <dgm:cxn modelId="{D3DF10E4-797A-4A50-A264-158AEEA68D9F}" type="presParOf" srcId="{333A1088-737F-45CB-B68E-254E46348037}" destId="{EE85B701-7295-41C0-BA7A-34D3756A2AE6}" srcOrd="13" destOrd="0" presId="urn:microsoft.com/office/officeart/2005/8/layout/target3"/>
    <dgm:cxn modelId="{A23878B5-3CBC-4D5D-B1CD-66AD005B5412}" type="presParOf" srcId="{333A1088-737F-45CB-B68E-254E46348037}" destId="{8BEBB6EC-1DAA-4CAC-8A25-BC0FCBD5DBD5}" srcOrd="14" destOrd="0" presId="urn:microsoft.com/office/officeart/2005/8/layout/target3"/>
    <dgm:cxn modelId="{3E943772-E3C8-43FE-9098-7933725E1C9D}" type="presParOf" srcId="{333A1088-737F-45CB-B68E-254E46348037}" destId="{AED2198E-93D5-4001-81B4-73124B309672}" srcOrd="15" destOrd="0" presId="urn:microsoft.com/office/officeart/2005/8/layout/target3"/>
    <dgm:cxn modelId="{4AB573F1-4079-47A1-81D9-F961276A74A9}" type="presParOf" srcId="{333A1088-737F-45CB-B68E-254E46348037}" destId="{2BE915AB-18AA-4053-B92C-3BFC9ED204BB}" srcOrd="16" destOrd="0" presId="urn:microsoft.com/office/officeart/2005/8/layout/target3"/>
    <dgm:cxn modelId="{5C66004E-3CCB-4290-BD46-979C4455FEA9}" type="presParOf" srcId="{333A1088-737F-45CB-B68E-254E46348037}" destId="{6BB5E863-4638-4E1D-BFDE-399D028AC4ED}" srcOrd="17" destOrd="0" presId="urn:microsoft.com/office/officeart/2005/8/layout/target3"/>
    <dgm:cxn modelId="{F91BE8A5-0EDE-4AEB-85F2-BC97492DE333}" type="presParOf" srcId="{333A1088-737F-45CB-B68E-254E46348037}" destId="{5A5FFA88-C948-4069-8E93-59FA12366E83}" srcOrd="18" destOrd="0" presId="urn:microsoft.com/office/officeart/2005/8/layout/target3"/>
    <dgm:cxn modelId="{ABE7DE73-9B56-4D0F-8A1C-AB6CA73FD5D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VY_22_INOVACE_01_28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70789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63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89599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7. ročníku základní školy. Materiál obsahuje animace. Pomocí nich žák postupně opakuje různé tvary přivlastňovacích zájmen. </a:t>
            </a:r>
            <a:r>
              <a:rPr lang="cs-CZ" sz="2200" dirty="0"/>
              <a:t>Animace také zpřístupní správné řešení.</a:t>
            </a:r>
            <a:endParaRPr lang="cs-CZ" sz="2200" dirty="0" smtClean="0"/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anglický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používá tvary přivlastňovacích zájmen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anglický jazyk, zájmena přivlastňovací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15043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POSSESSIVE ADJECTIVES</a:t>
            </a:r>
            <a:br>
              <a:rPr lang="cs-CZ" dirty="0" smtClean="0"/>
            </a:br>
            <a:r>
              <a:rPr lang="cs-CZ" dirty="0" smtClean="0"/>
              <a:t>PŘIVLASTŇOVACÍ ZÁJMENA</a:t>
            </a:r>
          </a:p>
        </p:txBody>
      </p:sp>
      <p:sp>
        <p:nvSpPr>
          <p:cNvPr id="2051" name="TextovéPole 5"/>
          <p:cNvSpPr txBox="1">
            <a:spLocks noChangeArrowheads="1"/>
          </p:cNvSpPr>
          <p:nvPr/>
        </p:nvSpPr>
        <p:spPr bwMode="auto">
          <a:xfrm>
            <a:off x="971600" y="3284984"/>
            <a:ext cx="7272361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285750" eaLnBrk="1" hangingPunct="1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</a:rPr>
              <a:t>přivlastňovací zájmena jsou v anglickém jazyce považována za přídavná jména</a:t>
            </a:r>
          </a:p>
          <a:p>
            <a:pPr marL="285750" indent="-285750" eaLnBrk="1" hangingPunct="1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</a:rPr>
              <a:t>používáme je, když mluvíme o vlastnictví, příbuzných a přátelích</a:t>
            </a:r>
          </a:p>
          <a:p>
            <a:pPr marL="285750" indent="-285750" eaLnBrk="1" hangingPunct="1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</a:rPr>
              <a:t>pro tvar přivlastňovacího zájmena je rozhodující osoba nebo </a:t>
            </a:r>
            <a:r>
              <a:rPr lang="cs-CZ" sz="2400" dirty="0" smtClean="0">
                <a:latin typeface="Calibri" pitchFamily="34" charset="0"/>
              </a:rPr>
              <a:t>věc, </a:t>
            </a:r>
            <a:r>
              <a:rPr lang="cs-CZ" sz="2400" dirty="0" smtClean="0">
                <a:latin typeface="Calibri" pitchFamily="34" charset="0"/>
              </a:rPr>
              <a:t>které přivlastňujeme</a:t>
            </a:r>
            <a:endParaRPr lang="cs-CZ" sz="2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46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ovéPole 5"/>
          <p:cNvSpPr txBox="1">
            <a:spLocks noChangeArrowheads="1"/>
          </p:cNvSpPr>
          <p:nvPr/>
        </p:nvSpPr>
        <p:spPr bwMode="auto">
          <a:xfrm>
            <a:off x="611560" y="404664"/>
            <a:ext cx="7776864" cy="6001643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cs-CZ" sz="3200" dirty="0" smtClean="0">
                <a:latin typeface="Calibri" pitchFamily="34" charset="0"/>
              </a:rPr>
              <a:t>SUBJECT PRONOUNS 	           ADJECTIVES	   </a:t>
            </a:r>
          </a:p>
          <a:p>
            <a:pPr algn="ctr" eaLnBrk="1" hangingPunct="1">
              <a:lnSpc>
                <a:spcPct val="150000"/>
              </a:lnSpc>
              <a:tabLst>
                <a:tab pos="3589338" algn="l"/>
              </a:tabLst>
            </a:pPr>
            <a:r>
              <a:rPr lang="cs-CZ" sz="3200" dirty="0" smtClean="0">
                <a:latin typeface="Calibri" pitchFamily="34" charset="0"/>
              </a:rPr>
              <a:t>I	my</a:t>
            </a:r>
          </a:p>
          <a:p>
            <a:pPr algn="ctr" eaLnBrk="1" hangingPunct="1">
              <a:lnSpc>
                <a:spcPct val="150000"/>
              </a:lnSpc>
              <a:tabLst>
                <a:tab pos="3589338" algn="l"/>
              </a:tabLst>
            </a:pPr>
            <a:r>
              <a:rPr lang="cs-CZ" sz="3200" dirty="0" err="1" smtClean="0">
                <a:latin typeface="Calibri" pitchFamily="34" charset="0"/>
              </a:rPr>
              <a:t>you</a:t>
            </a:r>
            <a:r>
              <a:rPr lang="cs-CZ" sz="3200" dirty="0" smtClean="0">
                <a:latin typeface="Calibri" pitchFamily="34" charset="0"/>
              </a:rPr>
              <a:t>	</a:t>
            </a:r>
            <a:r>
              <a:rPr lang="cs-CZ" sz="3200" dirty="0" err="1" smtClean="0">
                <a:latin typeface="Calibri" pitchFamily="34" charset="0"/>
              </a:rPr>
              <a:t>your</a:t>
            </a:r>
            <a:endParaRPr lang="cs-CZ" sz="32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tabLst>
                <a:tab pos="3589338" algn="l"/>
              </a:tabLst>
            </a:pPr>
            <a:r>
              <a:rPr lang="cs-CZ" sz="3200" dirty="0" smtClean="0">
                <a:latin typeface="Calibri" pitchFamily="34" charset="0"/>
              </a:rPr>
              <a:t>he	his</a:t>
            </a:r>
          </a:p>
          <a:p>
            <a:pPr algn="ctr" eaLnBrk="1" hangingPunct="1">
              <a:lnSpc>
                <a:spcPct val="150000"/>
              </a:lnSpc>
              <a:tabLst>
                <a:tab pos="3589338" algn="l"/>
              </a:tabLst>
            </a:pPr>
            <a:r>
              <a:rPr lang="cs-CZ" sz="3200" dirty="0" err="1" smtClean="0">
                <a:latin typeface="Calibri" pitchFamily="34" charset="0"/>
              </a:rPr>
              <a:t>she</a:t>
            </a:r>
            <a:r>
              <a:rPr lang="cs-CZ" sz="3200" dirty="0" smtClean="0">
                <a:latin typeface="Calibri" pitchFamily="34" charset="0"/>
              </a:rPr>
              <a:t>	her</a:t>
            </a:r>
          </a:p>
          <a:p>
            <a:pPr algn="ctr" eaLnBrk="1" hangingPunct="1">
              <a:lnSpc>
                <a:spcPct val="150000"/>
              </a:lnSpc>
              <a:tabLst>
                <a:tab pos="3589338" algn="l"/>
              </a:tabLst>
            </a:pPr>
            <a:r>
              <a:rPr lang="cs-CZ" sz="3200" dirty="0" err="1" smtClean="0">
                <a:latin typeface="Calibri" pitchFamily="34" charset="0"/>
              </a:rPr>
              <a:t>it</a:t>
            </a:r>
            <a:r>
              <a:rPr lang="cs-CZ" sz="3200" dirty="0" smtClean="0">
                <a:latin typeface="Calibri" pitchFamily="34" charset="0"/>
              </a:rPr>
              <a:t>	</a:t>
            </a:r>
            <a:r>
              <a:rPr lang="cs-CZ" sz="3200" dirty="0" err="1" smtClean="0">
                <a:latin typeface="Calibri" pitchFamily="34" charset="0"/>
              </a:rPr>
              <a:t>its</a:t>
            </a:r>
            <a:endParaRPr lang="cs-CZ" sz="32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tabLst>
                <a:tab pos="3589338" algn="l"/>
              </a:tabLst>
            </a:pPr>
            <a:r>
              <a:rPr lang="cs-CZ" sz="3200" dirty="0" err="1" smtClean="0">
                <a:latin typeface="Calibri" pitchFamily="34" charset="0"/>
              </a:rPr>
              <a:t>we</a:t>
            </a:r>
            <a:r>
              <a:rPr lang="cs-CZ" sz="3200" dirty="0" smtClean="0">
                <a:latin typeface="Calibri" pitchFamily="34" charset="0"/>
              </a:rPr>
              <a:t>	</a:t>
            </a:r>
            <a:r>
              <a:rPr lang="cs-CZ" sz="3200" dirty="0" err="1" smtClean="0">
                <a:latin typeface="Calibri" pitchFamily="34" charset="0"/>
              </a:rPr>
              <a:t>our</a:t>
            </a:r>
            <a:endParaRPr lang="cs-CZ" sz="3200" dirty="0" smtClean="0">
              <a:latin typeface="Calibri" pitchFamily="34" charset="0"/>
            </a:endParaRPr>
          </a:p>
          <a:p>
            <a:pPr algn="ctr" eaLnBrk="1" hangingPunct="1">
              <a:lnSpc>
                <a:spcPct val="150000"/>
              </a:lnSpc>
              <a:tabLst>
                <a:tab pos="3589338" algn="l"/>
              </a:tabLst>
            </a:pPr>
            <a:r>
              <a:rPr lang="cs-CZ" sz="3200" dirty="0" err="1" smtClean="0">
                <a:latin typeface="Calibri" pitchFamily="34" charset="0"/>
              </a:rPr>
              <a:t>they</a:t>
            </a:r>
            <a:r>
              <a:rPr lang="cs-CZ" sz="3200" dirty="0" smtClean="0">
                <a:latin typeface="Calibri" pitchFamily="34" charset="0"/>
              </a:rPr>
              <a:t>	</a:t>
            </a:r>
            <a:r>
              <a:rPr lang="cs-CZ" sz="3200" dirty="0" err="1" smtClean="0">
                <a:latin typeface="Calibri" pitchFamily="34" charset="0"/>
              </a:rPr>
              <a:t>their</a:t>
            </a:r>
            <a:endParaRPr lang="cs-CZ" sz="3200" dirty="0">
              <a:latin typeface="Calibri" pitchFamily="34" charset="0"/>
            </a:endParaRPr>
          </a:p>
        </p:txBody>
      </p:sp>
      <p:cxnSp>
        <p:nvCxnSpPr>
          <p:cNvPr id="4" name="Přímá spojnice 3"/>
          <p:cNvCxnSpPr>
            <a:stCxn id="2051" idx="0"/>
            <a:endCxn id="2051" idx="2"/>
          </p:cNvCxnSpPr>
          <p:nvPr/>
        </p:nvCxnSpPr>
        <p:spPr>
          <a:xfrm>
            <a:off x="4499992" y="404664"/>
            <a:ext cx="0" cy="60016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220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39552" y="620688"/>
            <a:ext cx="8064896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200000"/>
              </a:lnSpc>
              <a:tabLst>
                <a:tab pos="3589338" algn="l"/>
              </a:tabLst>
            </a:pPr>
            <a:r>
              <a:rPr lang="cs-CZ" sz="2800" dirty="0" err="1" smtClean="0">
                <a:latin typeface="Calibri" pitchFamily="34" charset="0"/>
              </a:rPr>
              <a:t>This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is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solidFill>
                  <a:srgbClr val="00B050"/>
                </a:solidFill>
                <a:latin typeface="Calibri" pitchFamily="34" charset="0"/>
              </a:rPr>
              <a:t>Peter´s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book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200000"/>
              </a:lnSpc>
              <a:tabLst>
                <a:tab pos="3589338" algn="l"/>
              </a:tabLst>
            </a:pPr>
            <a:r>
              <a:rPr lang="cs-CZ" sz="2800" dirty="0" smtClean="0">
                <a:solidFill>
                  <a:srgbClr val="00B050"/>
                </a:solidFill>
                <a:latin typeface="Calibri" pitchFamily="34" charset="0"/>
              </a:rPr>
              <a:t>I</a:t>
            </a:r>
            <a:r>
              <a:rPr lang="cs-CZ" sz="2800" dirty="0" smtClean="0">
                <a:latin typeface="Calibri" pitchFamily="34" charset="0"/>
              </a:rPr>
              <a:t> had </a:t>
            </a:r>
            <a:r>
              <a:rPr lang="cs-CZ" sz="2800" dirty="0" err="1" smtClean="0">
                <a:latin typeface="Calibri" pitchFamily="34" charset="0"/>
              </a:rPr>
              <a:t>birthday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yesterday</a:t>
            </a:r>
            <a:r>
              <a:rPr lang="cs-CZ" sz="2800" dirty="0" smtClean="0">
                <a:latin typeface="Calibri" pitchFamily="34" charset="0"/>
              </a:rPr>
              <a:t>. </a:t>
            </a:r>
            <a:r>
              <a:rPr lang="cs-CZ" sz="2800" dirty="0" err="1" smtClean="0">
                <a:latin typeface="Calibri" pitchFamily="34" charset="0"/>
              </a:rPr>
              <a:t>It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was</a:t>
            </a:r>
            <a:r>
              <a:rPr lang="cs-CZ" sz="2800" dirty="0" smtClean="0">
                <a:latin typeface="Calibri" pitchFamily="34" charset="0"/>
              </a:rPr>
              <a:t> ................... </a:t>
            </a:r>
            <a:r>
              <a:rPr lang="cs-CZ" sz="2800" dirty="0" err="1" smtClean="0">
                <a:latin typeface="Calibri" pitchFamily="34" charset="0"/>
              </a:rPr>
              <a:t>present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200000"/>
              </a:lnSpc>
              <a:tabLst>
                <a:tab pos="3589338" algn="l"/>
              </a:tabLst>
            </a:pPr>
            <a:r>
              <a:rPr lang="cs-CZ" sz="2800" smtClean="0">
                <a:latin typeface="Calibri" pitchFamily="34" charset="0"/>
              </a:rPr>
              <a:t>This </a:t>
            </a:r>
            <a:r>
              <a:rPr lang="cs-CZ" sz="2800" dirty="0" err="1" smtClean="0">
                <a:latin typeface="Calibri" pitchFamily="34" charset="0"/>
              </a:rPr>
              <a:t>is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solidFill>
                  <a:srgbClr val="00B050"/>
                </a:solidFill>
                <a:latin typeface="Calibri" pitchFamily="34" charset="0"/>
              </a:rPr>
              <a:t>Mickey´s</a:t>
            </a:r>
            <a:r>
              <a:rPr lang="cs-CZ" sz="2800" dirty="0" smtClean="0">
                <a:solidFill>
                  <a:srgbClr val="00B050"/>
                </a:solidFill>
                <a:latin typeface="Calibri" pitchFamily="34" charset="0"/>
              </a:rPr>
              <a:t> and </a:t>
            </a:r>
            <a:r>
              <a:rPr lang="cs-CZ" sz="2800" dirty="0" err="1" smtClean="0">
                <a:solidFill>
                  <a:srgbClr val="00B050"/>
                </a:solidFill>
                <a:latin typeface="Calibri" pitchFamily="34" charset="0"/>
              </a:rPr>
              <a:t>Millie´s</a:t>
            </a:r>
            <a:r>
              <a:rPr lang="cs-CZ" sz="2800" dirty="0" smtClean="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cs-CZ" sz="2800" dirty="0" smtClean="0">
                <a:latin typeface="Calibri" pitchFamily="34" charset="0"/>
              </a:rPr>
              <a:t>dog.</a:t>
            </a:r>
          </a:p>
          <a:p>
            <a:pPr eaLnBrk="1" hangingPunct="1">
              <a:lnSpc>
                <a:spcPct val="200000"/>
              </a:lnSpc>
              <a:tabLst>
                <a:tab pos="3589338" algn="l"/>
              </a:tabLst>
            </a:pPr>
            <a:r>
              <a:rPr lang="cs-CZ" sz="2800" dirty="0" err="1" smtClean="0">
                <a:solidFill>
                  <a:srgbClr val="00B050"/>
                </a:solidFill>
                <a:latin typeface="Calibri" pitchFamily="34" charset="0"/>
              </a:rPr>
              <a:t>Suzie´s</a:t>
            </a:r>
            <a:r>
              <a:rPr lang="cs-CZ" sz="2800" dirty="0" smtClean="0">
                <a:latin typeface="Calibri" pitchFamily="34" charset="0"/>
              </a:rPr>
              <a:t> car </a:t>
            </a:r>
            <a:r>
              <a:rPr lang="cs-CZ" sz="2800" dirty="0" err="1" smtClean="0">
                <a:latin typeface="Calibri" pitchFamily="34" charset="0"/>
              </a:rPr>
              <a:t>is</a:t>
            </a:r>
            <a:r>
              <a:rPr lang="cs-CZ" sz="2800" dirty="0" smtClean="0">
                <a:latin typeface="Calibri" pitchFamily="34" charset="0"/>
              </a:rPr>
              <a:t> very fast.</a:t>
            </a:r>
          </a:p>
          <a:p>
            <a:pPr eaLnBrk="1" hangingPunct="1">
              <a:lnSpc>
                <a:spcPct val="200000"/>
              </a:lnSpc>
              <a:tabLst>
                <a:tab pos="3589338" algn="l"/>
              </a:tabLst>
            </a:pPr>
            <a:r>
              <a:rPr lang="cs-CZ" sz="2800" dirty="0" err="1" smtClean="0">
                <a:solidFill>
                  <a:srgbClr val="00B050"/>
                </a:solidFill>
                <a:latin typeface="Calibri" pitchFamily="34" charset="0"/>
              </a:rPr>
              <a:t>Brother´s</a:t>
            </a:r>
            <a:r>
              <a:rPr lang="cs-CZ" sz="2800" dirty="0" smtClean="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bedroom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is</a:t>
            </a:r>
            <a:r>
              <a:rPr lang="cs-CZ" sz="2800" dirty="0" smtClean="0">
                <a:latin typeface="Calibri" pitchFamily="34" charset="0"/>
              </a:rPr>
              <a:t> very </a:t>
            </a:r>
            <a:r>
              <a:rPr lang="cs-CZ" sz="2800" dirty="0" err="1" smtClean="0">
                <a:latin typeface="Calibri" pitchFamily="34" charset="0"/>
              </a:rPr>
              <a:t>dirty</a:t>
            </a:r>
            <a:r>
              <a:rPr lang="cs-CZ" sz="2800" dirty="0" smtClean="0"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200000"/>
              </a:lnSpc>
              <a:tabLst>
                <a:tab pos="3589338" algn="l"/>
              </a:tabLst>
            </a:pPr>
            <a:r>
              <a:rPr lang="cs-CZ" sz="2800" dirty="0" err="1" smtClean="0">
                <a:solidFill>
                  <a:srgbClr val="00B050"/>
                </a:solidFill>
                <a:latin typeface="Calibri" pitchFamily="34" charset="0"/>
              </a:rPr>
              <a:t>You</a:t>
            </a:r>
            <a:r>
              <a:rPr lang="cs-CZ" sz="2800" dirty="0" smtClean="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left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it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here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yesterday</a:t>
            </a:r>
            <a:r>
              <a:rPr lang="cs-CZ" sz="2800" dirty="0" smtClean="0">
                <a:latin typeface="Calibri" pitchFamily="34" charset="0"/>
              </a:rPr>
              <a:t>. </a:t>
            </a:r>
            <a:r>
              <a:rPr lang="cs-CZ" sz="2800" dirty="0" err="1" smtClean="0">
                <a:latin typeface="Calibri" pitchFamily="34" charset="0"/>
              </a:rPr>
              <a:t>It´s</a:t>
            </a:r>
            <a:r>
              <a:rPr lang="cs-CZ" sz="2800" dirty="0" smtClean="0">
                <a:latin typeface="Calibri" pitchFamily="34" charset="0"/>
              </a:rPr>
              <a:t> .................... </a:t>
            </a:r>
            <a:r>
              <a:rPr lang="cs-CZ" sz="2800" dirty="0" err="1" smtClean="0">
                <a:latin typeface="Calibri" pitchFamily="34" charset="0"/>
              </a:rPr>
              <a:t>sweatshirt</a:t>
            </a:r>
            <a:r>
              <a:rPr lang="cs-CZ" sz="2800" dirty="0" smtClean="0">
                <a:latin typeface="Calibri" pitchFamily="34" charset="0"/>
              </a:rPr>
              <a:t>.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34263" y="389855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his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99333" y="1203979"/>
            <a:ext cx="5636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my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85095" y="2118046"/>
            <a:ext cx="780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their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3021344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B050"/>
                </a:solidFill>
              </a:rPr>
              <a:t>H</a:t>
            </a:r>
            <a:r>
              <a:rPr lang="cs-CZ" sz="2400" dirty="0" smtClean="0">
                <a:solidFill>
                  <a:srgbClr val="00B050"/>
                </a:solidFill>
              </a:rPr>
              <a:t>er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45669" y="3964324"/>
            <a:ext cx="567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His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29429" y="4765630"/>
            <a:ext cx="751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your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7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212</Words>
  <Application>Microsoft Office PowerPoint</Application>
  <PresentationFormat>Předvádění na obrazovce (4:3)</PresentationFormat>
  <Paragraphs>39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POSSESSIVE ADJECTIVES PŘIVLASTŇOVACÍ ZÁJMENA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35</cp:revision>
  <dcterms:created xsi:type="dcterms:W3CDTF">2011-06-20T10:40:08Z</dcterms:created>
  <dcterms:modified xsi:type="dcterms:W3CDTF">2012-12-18T18:55:33Z</dcterms:modified>
</cp:coreProperties>
</file>