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3" r:id="rId2"/>
    <p:sldId id="264" r:id="rId3"/>
    <p:sldId id="262" r:id="rId4"/>
    <p:sldId id="265" r:id="rId5"/>
    <p:sldId id="266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VY_22_INOVACE_01_31 Anglický jazyk 2. stupeň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Základní škola a Mateřská škola Nedvědice, okres Brno-venkov,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Petr Punčochář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baseline="0" dirty="0" smtClean="0"/>
            <a:t>Anglický jazyk 2. stupeň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2674/21/7.1.4/2011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36A10-7A03-4666-A8FC-791BAF979AB6}" type="presOf" srcId="{4C35D32F-0EAB-4CD7-82EE-45574DC2A586}" destId="{8BEBB6EC-1DAA-4CAC-8A25-BC0FCBD5DBD5}" srcOrd="0" destOrd="0" presId="urn:microsoft.com/office/officeart/2005/8/layout/target3"/>
    <dgm:cxn modelId="{943A507F-CED4-4D32-98D1-1B59EFDF362D}" type="presOf" srcId="{D1D4F407-5343-4D3F-B5B9-D407B03CAEB4}" destId="{D005CE8C-CC26-4C3E-AC11-E15060ECD759}" srcOrd="0" destOrd="0" presId="urn:microsoft.com/office/officeart/2005/8/layout/target3"/>
    <dgm:cxn modelId="{955FA319-013F-459C-BF0D-BA98870E9489}" type="presOf" srcId="{B651F6E3-6281-48DB-9319-2AEAFDAE7572}" destId="{6BB5E863-4638-4E1D-BFDE-399D028AC4ED}" srcOrd="1" destOrd="0" presId="urn:microsoft.com/office/officeart/2005/8/layout/target3"/>
    <dgm:cxn modelId="{5C037EFA-CDF8-4D51-B65E-30D461B81A1C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D5EB584-59BA-4BE1-B9B2-84A6F7CA181A}" type="presOf" srcId="{D1B46980-6531-4606-95E6-44980827E919}" destId="{2BE915AB-18AA-4053-B92C-3BFC9ED204BB}" srcOrd="1" destOrd="0" presId="urn:microsoft.com/office/officeart/2005/8/layout/target3"/>
    <dgm:cxn modelId="{4361E3B7-8A51-447F-91C8-880B6ADD05BA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09819E4-A281-4670-9A07-75F45055BD57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54799FE-DBE5-404A-9D99-14281F30F3A4}" type="presOf" srcId="{D1D4F407-5343-4D3F-B5B9-D407B03CAEB4}" destId="{AED2198E-93D5-4001-81B4-73124B309672}" srcOrd="1" destOrd="0" presId="urn:microsoft.com/office/officeart/2005/8/layout/target3"/>
    <dgm:cxn modelId="{19E7DCDE-B41E-4167-A59D-A6D1E2392601}" type="presOf" srcId="{D1B46980-6531-4606-95E6-44980827E919}" destId="{6140AFEC-043D-4C43-A2F9-D0F5331DF3A3}" srcOrd="0" destOrd="0" presId="urn:microsoft.com/office/officeart/2005/8/layout/target3"/>
    <dgm:cxn modelId="{FE16F9F0-66E3-4DF2-929E-416728FEBCB0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FCE2963-E757-401E-8DD6-FBE4D40906D3}" type="presOf" srcId="{D8197B8C-B260-4A16-BDF4-0947B075E274}" destId="{5A5FFA88-C948-4069-8E93-59FA12366E83}" srcOrd="1" destOrd="0" presId="urn:microsoft.com/office/officeart/2005/8/layout/target3"/>
    <dgm:cxn modelId="{324ECFA6-4417-4188-B392-822CB4148D1C}" type="presParOf" srcId="{333A1088-737F-45CB-B68E-254E46348037}" destId="{F5ABB229-8D3B-4694-996A-96F23CF14429}" srcOrd="0" destOrd="0" presId="urn:microsoft.com/office/officeart/2005/8/layout/target3"/>
    <dgm:cxn modelId="{8A634C22-A7AD-47C7-91E9-F1083F14CDC5}" type="presParOf" srcId="{333A1088-737F-45CB-B68E-254E46348037}" destId="{F41139FD-01EE-4571-8B17-4FB00FC51163}" srcOrd="1" destOrd="0" presId="urn:microsoft.com/office/officeart/2005/8/layout/target3"/>
    <dgm:cxn modelId="{9EB893C8-4C8A-44E5-9DD6-0A71FF2332B7}" type="presParOf" srcId="{333A1088-737F-45CB-B68E-254E46348037}" destId="{D005CE8C-CC26-4C3E-AC11-E15060ECD759}" srcOrd="2" destOrd="0" presId="urn:microsoft.com/office/officeart/2005/8/layout/target3"/>
    <dgm:cxn modelId="{3780641F-5C93-4AE4-B5F9-A6E7869EBCC6}" type="presParOf" srcId="{333A1088-737F-45CB-B68E-254E46348037}" destId="{2C702D82-9B77-49B7-9568-BB8EB47C3372}" srcOrd="3" destOrd="0" presId="urn:microsoft.com/office/officeart/2005/8/layout/target3"/>
    <dgm:cxn modelId="{DF4CC3C2-911E-4D4C-9A40-ECF437951FF9}" type="presParOf" srcId="{333A1088-737F-45CB-B68E-254E46348037}" destId="{A52A0455-90FF-4808-ABD0-F02540D31D5A}" srcOrd="4" destOrd="0" presId="urn:microsoft.com/office/officeart/2005/8/layout/target3"/>
    <dgm:cxn modelId="{29EEA109-9C77-42C4-BC89-B80A9D4B4811}" type="presParOf" srcId="{333A1088-737F-45CB-B68E-254E46348037}" destId="{6140AFEC-043D-4C43-A2F9-D0F5331DF3A3}" srcOrd="5" destOrd="0" presId="urn:microsoft.com/office/officeart/2005/8/layout/target3"/>
    <dgm:cxn modelId="{580FA7CF-4053-4DCF-B3E2-4514200A9B2C}" type="presParOf" srcId="{333A1088-737F-45CB-B68E-254E46348037}" destId="{9358AC05-5D7D-4327-9F80-1AD486AEA664}" srcOrd="6" destOrd="0" presId="urn:microsoft.com/office/officeart/2005/8/layout/target3"/>
    <dgm:cxn modelId="{027F95B1-862E-439E-BB3A-6B7332676C66}" type="presParOf" srcId="{333A1088-737F-45CB-B68E-254E46348037}" destId="{313FC574-E1CD-4FB4-B054-0B805CE0447D}" srcOrd="7" destOrd="0" presId="urn:microsoft.com/office/officeart/2005/8/layout/target3"/>
    <dgm:cxn modelId="{2ED988E8-D218-4900-81ED-B6EA899D9F56}" type="presParOf" srcId="{333A1088-737F-45CB-B68E-254E46348037}" destId="{619D679B-A015-4ECF-8348-D1034C574F40}" srcOrd="8" destOrd="0" presId="urn:microsoft.com/office/officeart/2005/8/layout/target3"/>
    <dgm:cxn modelId="{E36F1B7F-EE23-47AD-B581-38CFA6193F8A}" type="presParOf" srcId="{333A1088-737F-45CB-B68E-254E46348037}" destId="{322283A8-4A27-4CDA-BAE3-F381106A9174}" srcOrd="9" destOrd="0" presId="urn:microsoft.com/office/officeart/2005/8/layout/target3"/>
    <dgm:cxn modelId="{303403B8-D119-4AE2-8CDC-364C1C67BEAC}" type="presParOf" srcId="{333A1088-737F-45CB-B68E-254E46348037}" destId="{FFC9F71D-1B4F-4AD9-A4A6-86ADEFC8AF5C}" srcOrd="10" destOrd="0" presId="urn:microsoft.com/office/officeart/2005/8/layout/target3"/>
    <dgm:cxn modelId="{AD224A83-6BFC-4A9C-8D95-F3FE0286CF18}" type="presParOf" srcId="{333A1088-737F-45CB-B68E-254E46348037}" destId="{25B08C86-7E15-44DC-BE7F-FFB55DD49D12}" srcOrd="11" destOrd="0" presId="urn:microsoft.com/office/officeart/2005/8/layout/target3"/>
    <dgm:cxn modelId="{27D8701F-0199-4959-B897-207C9521B012}" type="presParOf" srcId="{333A1088-737F-45CB-B68E-254E46348037}" destId="{76644BE8-9D7C-4C09-B250-3D10AF48CBB7}" srcOrd="12" destOrd="0" presId="urn:microsoft.com/office/officeart/2005/8/layout/target3"/>
    <dgm:cxn modelId="{1377BA4F-9DD9-4249-B7A9-C8C19D8F6E84}" type="presParOf" srcId="{333A1088-737F-45CB-B68E-254E46348037}" destId="{EE85B701-7295-41C0-BA7A-34D3756A2AE6}" srcOrd="13" destOrd="0" presId="urn:microsoft.com/office/officeart/2005/8/layout/target3"/>
    <dgm:cxn modelId="{0E2ACF18-9E9B-4DA1-BA0D-5508B8CADC49}" type="presParOf" srcId="{333A1088-737F-45CB-B68E-254E46348037}" destId="{8BEBB6EC-1DAA-4CAC-8A25-BC0FCBD5DBD5}" srcOrd="14" destOrd="0" presId="urn:microsoft.com/office/officeart/2005/8/layout/target3"/>
    <dgm:cxn modelId="{33D7580D-ADE4-4E19-967B-33B1AF8BF98C}" type="presParOf" srcId="{333A1088-737F-45CB-B68E-254E46348037}" destId="{AED2198E-93D5-4001-81B4-73124B309672}" srcOrd="15" destOrd="0" presId="urn:microsoft.com/office/officeart/2005/8/layout/target3"/>
    <dgm:cxn modelId="{0DBE4612-D019-471A-9870-3427A7E2C376}" type="presParOf" srcId="{333A1088-737F-45CB-B68E-254E46348037}" destId="{2BE915AB-18AA-4053-B92C-3BFC9ED204BB}" srcOrd="16" destOrd="0" presId="urn:microsoft.com/office/officeart/2005/8/layout/target3"/>
    <dgm:cxn modelId="{CAF120E3-1BF4-4FA0-99E6-59798631C154}" type="presParOf" srcId="{333A1088-737F-45CB-B68E-254E46348037}" destId="{6BB5E863-4638-4E1D-BFDE-399D028AC4ED}" srcOrd="17" destOrd="0" presId="urn:microsoft.com/office/officeart/2005/8/layout/target3"/>
    <dgm:cxn modelId="{7F422F69-DCEC-4AB2-9B85-87F102E74A8D}" type="presParOf" srcId="{333A1088-737F-45CB-B68E-254E46348037}" destId="{5A5FFA88-C948-4069-8E93-59FA12366E83}" srcOrd="18" destOrd="0" presId="urn:microsoft.com/office/officeart/2005/8/layout/target3"/>
    <dgm:cxn modelId="{BEBB3E7B-1A4D-43F3-95AF-89544E57741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Základní škola a Mateřská škola Nedvědice, okres Brno-venkov, příspěvková organizace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Petr Punčochář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VY_22_INOVACE_01_31 Anglický jazyk 2. stupeň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baseline="0" dirty="0" smtClean="0"/>
            <a:t>Anglický jazyk 2. stupeň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2674/21/7.1.4/2011 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23.12.2012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3679254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1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468313" y="1557338"/>
            <a:ext cx="8229600" cy="4895998"/>
          </a:xfrm>
        </p:spPr>
        <p:txBody>
          <a:bodyPr>
            <a:normAutofit lnSpcReduction="10000"/>
          </a:bodyPr>
          <a:lstStyle/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Výukový materiál je určen žákům 7. ročníku základní školy. Materiál obsahuje animace. Pomocí nich je žák postupně seznamován se strukturou předpřítomného času v jednotlivých typech vět. Animace také zpřístupní správné řešení.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Autor: Mgr. Petr Punčochář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Jazyk: anglický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Očekávaný výstup: žák vytváří věty v předpřítomném čase prostém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  <a:defRPr/>
            </a:pPr>
            <a:r>
              <a:rPr lang="cs-CZ" sz="2200" dirty="0" smtClean="0"/>
              <a:t>Klíčová slova: anglický jazyk, slovesa</a:t>
            </a:r>
            <a:r>
              <a:rPr lang="cs-CZ" sz="2200" dirty="0"/>
              <a:t>, </a:t>
            </a:r>
            <a:r>
              <a:rPr lang="cs-CZ" sz="2200" dirty="0" smtClean="0"/>
              <a:t>předpřítomný čas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  <a:defRPr/>
            </a:pPr>
            <a:r>
              <a:rPr lang="cs-CZ" sz="2200" dirty="0" smtClean="0"/>
              <a:t>Druh učebního materiálu: prezentace – využití interaktivní tabule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Klíčové kompetence: kompetence k učení, řešení problémů, komunikativní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Na výukový materiál reagovali žáci podle očekávání 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14393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 txBox="1"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cs-CZ" dirty="0" smtClean="0">
                <a:latin typeface="Calibri" pitchFamily="34" charset="0"/>
              </a:rPr>
              <a:t>PRESENT PERFECT SIMPLE</a:t>
            </a:r>
            <a:br>
              <a:rPr lang="cs-CZ" dirty="0" smtClean="0">
                <a:latin typeface="Calibri" pitchFamily="34" charset="0"/>
              </a:rPr>
            </a:br>
            <a:r>
              <a:rPr lang="cs-CZ" dirty="0" smtClean="0">
                <a:latin typeface="Calibri" pitchFamily="34" charset="0"/>
              </a:rPr>
              <a:t>PŘEDPŘÍTOMNÝ</a:t>
            </a:r>
            <a:r>
              <a:rPr dirty="0" smtClean="0">
                <a:latin typeface="Calibri" pitchFamily="34" charset="0"/>
              </a:rPr>
              <a:t> ČAS PROSTÝ</a:t>
            </a:r>
          </a:p>
        </p:txBody>
      </p:sp>
      <p:sp>
        <p:nvSpPr>
          <p:cNvPr id="3" name="TextovéPole 5"/>
          <p:cNvSpPr txBox="1">
            <a:spLocks noChangeArrowheads="1"/>
          </p:cNvSpPr>
          <p:nvPr/>
        </p:nvSpPr>
        <p:spPr bwMode="auto">
          <a:xfrm>
            <a:off x="642938" y="1500188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u="sng">
                <a:solidFill>
                  <a:srgbClr val="000000"/>
                </a:solidFill>
              </a:rPr>
              <a:t>Oznamovací věta</a:t>
            </a:r>
          </a:p>
        </p:txBody>
      </p:sp>
      <p:sp>
        <p:nvSpPr>
          <p:cNvPr id="4" name="TextovéPole 7"/>
          <p:cNvSpPr txBox="1">
            <a:spLocks noChangeArrowheads="1"/>
          </p:cNvSpPr>
          <p:nvPr/>
        </p:nvSpPr>
        <p:spPr bwMode="auto">
          <a:xfrm>
            <a:off x="1500188" y="2428875"/>
            <a:ext cx="925512" cy="369888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solidFill>
                  <a:srgbClr val="000000"/>
                </a:solidFill>
                <a:latin typeface="Calibri" pitchFamily="34" charset="0"/>
              </a:rPr>
              <a:t>podmět</a:t>
            </a:r>
          </a:p>
        </p:txBody>
      </p:sp>
      <p:sp>
        <p:nvSpPr>
          <p:cNvPr id="5" name="TextovéPole 9"/>
          <p:cNvSpPr txBox="1">
            <a:spLocks noChangeArrowheads="1"/>
          </p:cNvSpPr>
          <p:nvPr/>
        </p:nvSpPr>
        <p:spPr bwMode="auto">
          <a:xfrm>
            <a:off x="5076825" y="2420938"/>
            <a:ext cx="1004186" cy="369332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třetí tvar</a:t>
            </a:r>
            <a:endParaRPr lang="cs-CZ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" name="TextovéPole 11"/>
          <p:cNvSpPr txBox="1">
            <a:spLocks noChangeArrowheads="1"/>
          </p:cNvSpPr>
          <p:nvPr/>
        </p:nvSpPr>
        <p:spPr bwMode="auto">
          <a:xfrm>
            <a:off x="2916238" y="2349500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7" name="TextovéPole 10"/>
          <p:cNvSpPr txBox="1">
            <a:spLocks noChangeArrowheads="1"/>
          </p:cNvSpPr>
          <p:nvPr/>
        </p:nvSpPr>
        <p:spPr bwMode="auto">
          <a:xfrm>
            <a:off x="714375" y="3143250"/>
            <a:ext cx="239039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 smtClean="0">
                <a:solidFill>
                  <a:srgbClr val="000000"/>
                </a:solidFill>
              </a:rPr>
              <a:t>I </a:t>
            </a:r>
            <a:r>
              <a:rPr lang="cs-CZ" dirty="0" err="1" smtClean="0">
                <a:solidFill>
                  <a:srgbClr val="000000"/>
                </a:solidFill>
              </a:rPr>
              <a:t>have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broken</a:t>
            </a:r>
            <a:r>
              <a:rPr lang="cs-CZ" dirty="0" smtClean="0">
                <a:solidFill>
                  <a:srgbClr val="000000"/>
                </a:solidFill>
              </a:rPr>
              <a:t> my leg.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8" name="TextovéPole 11"/>
          <p:cNvSpPr txBox="1">
            <a:spLocks noChangeArrowheads="1"/>
          </p:cNvSpPr>
          <p:nvPr/>
        </p:nvSpPr>
        <p:spPr bwMode="auto">
          <a:xfrm>
            <a:off x="785813" y="3643313"/>
            <a:ext cx="9159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u="sng">
                <a:solidFill>
                  <a:srgbClr val="000000"/>
                </a:solidFill>
              </a:rPr>
              <a:t>Otázka</a:t>
            </a:r>
          </a:p>
        </p:txBody>
      </p:sp>
      <p:sp>
        <p:nvSpPr>
          <p:cNvPr id="9" name="TextovéPole 12"/>
          <p:cNvSpPr txBox="1">
            <a:spLocks noChangeArrowheads="1"/>
          </p:cNvSpPr>
          <p:nvPr/>
        </p:nvSpPr>
        <p:spPr bwMode="auto">
          <a:xfrm>
            <a:off x="2987675" y="4221163"/>
            <a:ext cx="925513" cy="369887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solidFill>
                  <a:srgbClr val="000000"/>
                </a:solidFill>
                <a:latin typeface="Calibri" pitchFamily="34" charset="0"/>
              </a:rPr>
              <a:t>podmět</a:t>
            </a:r>
          </a:p>
        </p:txBody>
      </p:sp>
      <p:sp>
        <p:nvSpPr>
          <p:cNvPr id="10" name="TextovéPole 13"/>
          <p:cNvSpPr txBox="1">
            <a:spLocks noChangeArrowheads="1"/>
          </p:cNvSpPr>
          <p:nvPr/>
        </p:nvSpPr>
        <p:spPr bwMode="auto">
          <a:xfrm>
            <a:off x="1258888" y="4221163"/>
            <a:ext cx="1148391" cy="369332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/ has</a:t>
            </a:r>
            <a:endParaRPr lang="cs-CZ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1" name="TextovéPole 14"/>
          <p:cNvSpPr txBox="1">
            <a:spLocks noChangeArrowheads="1"/>
          </p:cNvSpPr>
          <p:nvPr/>
        </p:nvSpPr>
        <p:spPr bwMode="auto">
          <a:xfrm>
            <a:off x="5003800" y="4221163"/>
            <a:ext cx="1004186" cy="369332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třetí 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tvar</a:t>
            </a:r>
            <a:endParaRPr lang="cs-CZ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2492880" y="4114006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 dirty="0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13" name="TextovéPole 11"/>
          <p:cNvSpPr txBox="1">
            <a:spLocks noChangeArrowheads="1"/>
          </p:cNvSpPr>
          <p:nvPr/>
        </p:nvSpPr>
        <p:spPr bwMode="auto">
          <a:xfrm>
            <a:off x="4356100" y="4149725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14" name="TextovéPole 44"/>
          <p:cNvSpPr txBox="1">
            <a:spLocks noChangeArrowheads="1"/>
          </p:cNvSpPr>
          <p:nvPr/>
        </p:nvSpPr>
        <p:spPr bwMode="auto">
          <a:xfrm>
            <a:off x="857250" y="4786313"/>
            <a:ext cx="303159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 err="1" smtClean="0">
                <a:solidFill>
                  <a:srgbClr val="000000"/>
                </a:solidFill>
              </a:rPr>
              <a:t>Have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you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been</a:t>
            </a:r>
            <a:r>
              <a:rPr lang="cs-CZ" dirty="0" smtClean="0">
                <a:solidFill>
                  <a:srgbClr val="000000"/>
                </a:solidFill>
              </a:rPr>
              <a:t> to </a:t>
            </a:r>
            <a:r>
              <a:rPr lang="cs-CZ" dirty="0" err="1" smtClean="0">
                <a:solidFill>
                  <a:srgbClr val="000000"/>
                </a:solidFill>
              </a:rPr>
              <a:t>England</a:t>
            </a:r>
            <a:r>
              <a:rPr lang="cs-CZ" dirty="0" smtClean="0">
                <a:solidFill>
                  <a:srgbClr val="000000"/>
                </a:solidFill>
              </a:rPr>
              <a:t>?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15" name="TextovéPole 45"/>
          <p:cNvSpPr txBox="1">
            <a:spLocks noChangeArrowheads="1"/>
          </p:cNvSpPr>
          <p:nvPr/>
        </p:nvSpPr>
        <p:spPr bwMode="auto">
          <a:xfrm>
            <a:off x="785813" y="5357813"/>
            <a:ext cx="787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u="sng">
                <a:solidFill>
                  <a:srgbClr val="000000"/>
                </a:solidFill>
              </a:rPr>
              <a:t>Zápor</a:t>
            </a:r>
          </a:p>
        </p:txBody>
      </p:sp>
      <p:sp>
        <p:nvSpPr>
          <p:cNvPr id="16" name="TextovéPole 46"/>
          <p:cNvSpPr txBox="1">
            <a:spLocks noChangeArrowheads="1"/>
          </p:cNvSpPr>
          <p:nvPr/>
        </p:nvSpPr>
        <p:spPr bwMode="auto">
          <a:xfrm>
            <a:off x="1071563" y="5857875"/>
            <a:ext cx="925512" cy="369888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solidFill>
                  <a:srgbClr val="000000"/>
                </a:solidFill>
                <a:latin typeface="Calibri" pitchFamily="34" charset="0"/>
              </a:rPr>
              <a:t>podmět</a:t>
            </a:r>
          </a:p>
        </p:txBody>
      </p:sp>
      <p:sp>
        <p:nvSpPr>
          <p:cNvPr id="18" name="TextovéPole 48"/>
          <p:cNvSpPr txBox="1">
            <a:spLocks noChangeArrowheads="1"/>
          </p:cNvSpPr>
          <p:nvPr/>
        </p:nvSpPr>
        <p:spPr bwMode="auto">
          <a:xfrm>
            <a:off x="6227763" y="5876925"/>
            <a:ext cx="1004186" cy="369332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třetí 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tvar</a:t>
            </a:r>
            <a:endParaRPr lang="cs-CZ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9" name="TextovéPole 10"/>
          <p:cNvSpPr txBox="1">
            <a:spLocks noChangeArrowheads="1"/>
          </p:cNvSpPr>
          <p:nvPr/>
        </p:nvSpPr>
        <p:spPr bwMode="auto">
          <a:xfrm>
            <a:off x="2339975" y="5732463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20" name="TextovéPole 11"/>
          <p:cNvSpPr txBox="1">
            <a:spLocks noChangeArrowheads="1"/>
          </p:cNvSpPr>
          <p:nvPr/>
        </p:nvSpPr>
        <p:spPr bwMode="auto">
          <a:xfrm>
            <a:off x="5508625" y="5805488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21" name="TextovéPole 51"/>
          <p:cNvSpPr txBox="1">
            <a:spLocks noChangeArrowheads="1"/>
          </p:cNvSpPr>
          <p:nvPr/>
        </p:nvSpPr>
        <p:spPr bwMode="auto">
          <a:xfrm>
            <a:off x="928688" y="6286500"/>
            <a:ext cx="289053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 smtClean="0">
                <a:solidFill>
                  <a:srgbClr val="000000"/>
                </a:solidFill>
              </a:rPr>
              <a:t>I </a:t>
            </a:r>
            <a:r>
              <a:rPr lang="cs-CZ" dirty="0" err="1" smtClean="0">
                <a:solidFill>
                  <a:srgbClr val="000000"/>
                </a:solidFill>
              </a:rPr>
              <a:t>haven´t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been</a:t>
            </a:r>
            <a:r>
              <a:rPr lang="cs-CZ" dirty="0" smtClean="0">
                <a:solidFill>
                  <a:srgbClr val="000000"/>
                </a:solidFill>
              </a:rPr>
              <a:t> to </a:t>
            </a:r>
            <a:r>
              <a:rPr lang="cs-CZ" dirty="0" err="1" smtClean="0">
                <a:solidFill>
                  <a:srgbClr val="000000"/>
                </a:solidFill>
              </a:rPr>
              <a:t>England</a:t>
            </a:r>
            <a:r>
              <a:rPr lang="cs-CZ" dirty="0" smtClean="0">
                <a:solidFill>
                  <a:srgbClr val="000000"/>
                </a:solidFill>
              </a:rPr>
              <a:t>.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22" name="TextovéPole 23"/>
          <p:cNvSpPr txBox="1">
            <a:spLocks noChangeArrowheads="1"/>
          </p:cNvSpPr>
          <p:nvPr/>
        </p:nvSpPr>
        <p:spPr bwMode="auto">
          <a:xfrm>
            <a:off x="3335338" y="2429431"/>
            <a:ext cx="1148391" cy="369332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/ has</a:t>
            </a:r>
            <a:endParaRPr lang="cs-CZ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5" name="TextovéPole 11"/>
          <p:cNvSpPr txBox="1">
            <a:spLocks noChangeArrowheads="1"/>
          </p:cNvSpPr>
          <p:nvPr/>
        </p:nvSpPr>
        <p:spPr bwMode="auto">
          <a:xfrm>
            <a:off x="4427538" y="2276475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26" name="TextovéPole 48"/>
          <p:cNvSpPr txBox="1">
            <a:spLocks noChangeArrowheads="1"/>
          </p:cNvSpPr>
          <p:nvPr/>
        </p:nvSpPr>
        <p:spPr bwMode="auto">
          <a:xfrm>
            <a:off x="3427827" y="5839897"/>
            <a:ext cx="1699824" cy="369332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haven´t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/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hasn´t</a:t>
            </a:r>
            <a:endParaRPr lang="cs-CZ" dirty="0">
              <a:solidFill>
                <a:srgbClr val="000000"/>
              </a:solidFill>
              <a:latin typeface="Calibri" pitchFamily="34" charset="0"/>
            </a:endParaRPr>
          </a:p>
        </p:txBody>
      </p:sp>
      <p:cxnSp>
        <p:nvCxnSpPr>
          <p:cNvPr id="27" name="Pravoúhlá spojovací čára 18"/>
          <p:cNvCxnSpPr>
            <a:endCxn id="28" idx="1"/>
          </p:cNvCxnSpPr>
          <p:nvPr/>
        </p:nvCxnSpPr>
        <p:spPr>
          <a:xfrm rot="16200000" flipH="1">
            <a:off x="5650707" y="2788693"/>
            <a:ext cx="387350" cy="449263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6069013" y="3021263"/>
            <a:ext cx="1428750" cy="369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dirty="0"/>
              <a:t>sloveso + -</a:t>
            </a:r>
            <a:r>
              <a:rPr lang="cs-CZ" dirty="0" err="1"/>
              <a:t>ed</a:t>
            </a:r>
            <a:r>
              <a:rPr lang="cs-CZ" dirty="0"/>
              <a:t> 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5859463" y="3449888"/>
            <a:ext cx="2138362" cy="369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dirty="0"/>
              <a:t>nepravidelná slovesa</a:t>
            </a:r>
          </a:p>
        </p:txBody>
      </p:sp>
      <p:cxnSp>
        <p:nvCxnSpPr>
          <p:cNvPr id="30" name="Pravoúhlá spojovací čára 18"/>
          <p:cNvCxnSpPr>
            <a:endCxn id="29" idx="1"/>
          </p:cNvCxnSpPr>
          <p:nvPr/>
        </p:nvCxnSpPr>
        <p:spPr>
          <a:xfrm rot="16200000" flipH="1">
            <a:off x="5122069" y="2896644"/>
            <a:ext cx="827088" cy="647700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753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num">
                                      <p:cBhvr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num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  <p:bldP spid="6" grpId="0"/>
      <p:bldP spid="7" grpId="0"/>
      <p:bldP spid="8" grpId="0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 animBg="1"/>
      <p:bldP spid="18" grpId="0" animBg="1"/>
      <p:bldP spid="19" grpId="0"/>
      <p:bldP spid="20" grpId="0"/>
      <p:bldP spid="21" grpId="0"/>
      <p:bldP spid="22" grpId="0" animBg="1"/>
      <p:bldP spid="25" grpId="0"/>
      <p:bldP spid="26" grpId="0" animBg="1"/>
      <p:bldP spid="28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3"/>
            <a:ext cx="8229600" cy="511256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…………………………………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homework</a:t>
            </a:r>
            <a:r>
              <a:rPr lang="cs-CZ" dirty="0" smtClean="0"/>
              <a:t>? (</a:t>
            </a:r>
            <a:r>
              <a:rPr lang="cs-CZ" dirty="0" err="1" smtClean="0"/>
              <a:t>you</a:t>
            </a:r>
            <a:r>
              <a:rPr lang="cs-CZ" dirty="0" smtClean="0"/>
              <a:t> / do)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/>
              <a:t>………………………………… </a:t>
            </a:r>
            <a:r>
              <a:rPr lang="cs-CZ" dirty="0" smtClean="0"/>
              <a:t>my leg. (I / </a:t>
            </a:r>
            <a:r>
              <a:rPr lang="cs-CZ" dirty="0" err="1" smtClean="0"/>
              <a:t>break</a:t>
            </a:r>
            <a:r>
              <a:rPr lang="cs-CZ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……………………………… his </a:t>
            </a:r>
            <a:r>
              <a:rPr lang="cs-CZ" dirty="0" err="1" smtClean="0"/>
              <a:t>homework</a:t>
            </a:r>
            <a:r>
              <a:rPr lang="cs-CZ" dirty="0" smtClean="0"/>
              <a:t>. (Tom / not do)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/>
              <a:t>…………………………………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shop</a:t>
            </a:r>
            <a:r>
              <a:rPr lang="cs-CZ" dirty="0" smtClean="0"/>
              <a:t>? (</a:t>
            </a:r>
            <a:r>
              <a:rPr lang="cs-CZ" dirty="0" err="1" smtClean="0"/>
              <a:t>you</a:t>
            </a:r>
            <a:r>
              <a:rPr lang="cs-CZ" dirty="0" smtClean="0"/>
              <a:t> / </a:t>
            </a:r>
            <a:r>
              <a:rPr lang="cs-CZ" dirty="0" err="1" smtClean="0"/>
              <a:t>be</a:t>
            </a:r>
            <a:r>
              <a:rPr lang="cs-CZ" dirty="0" smtClean="0"/>
              <a:t>)</a:t>
            </a:r>
            <a:endParaRPr lang="cs-CZ" dirty="0"/>
          </a:p>
          <a:p>
            <a:pPr marL="0" indent="0">
              <a:lnSpc>
                <a:spcPct val="150000"/>
              </a:lnSpc>
              <a:buNone/>
            </a:pPr>
            <a:r>
              <a:rPr lang="cs-CZ" dirty="0"/>
              <a:t>………………………………… </a:t>
            </a:r>
            <a:r>
              <a:rPr lang="cs-CZ" dirty="0" smtClean="0"/>
              <a:t>a </a:t>
            </a:r>
            <a:r>
              <a:rPr lang="cs-CZ" dirty="0" err="1" smtClean="0"/>
              <a:t>thief</a:t>
            </a:r>
            <a:r>
              <a:rPr lang="cs-CZ" dirty="0" smtClean="0"/>
              <a:t>. (</a:t>
            </a:r>
            <a:r>
              <a:rPr lang="cs-CZ" dirty="0" err="1" smtClean="0"/>
              <a:t>They</a:t>
            </a:r>
            <a:r>
              <a:rPr lang="cs-CZ" dirty="0" smtClean="0"/>
              <a:t> / </a:t>
            </a:r>
            <a:r>
              <a:rPr lang="cs-CZ" dirty="0" err="1" smtClean="0"/>
              <a:t>arrest</a:t>
            </a:r>
            <a:r>
              <a:rPr lang="cs-CZ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/>
              <a:t>………………………………… </a:t>
            </a:r>
            <a:r>
              <a:rPr lang="cs-CZ" dirty="0" err="1" smtClean="0"/>
              <a:t>it</a:t>
            </a:r>
            <a:r>
              <a:rPr lang="cs-CZ" dirty="0" smtClean="0"/>
              <a:t>. (</a:t>
            </a:r>
            <a:r>
              <a:rPr lang="cs-CZ" dirty="0"/>
              <a:t>I</a:t>
            </a:r>
            <a:r>
              <a:rPr lang="cs-CZ" dirty="0" smtClean="0"/>
              <a:t> / not </a:t>
            </a:r>
            <a:r>
              <a:rPr lang="cs-CZ" dirty="0" err="1" smtClean="0"/>
              <a:t>see</a:t>
            </a:r>
            <a:r>
              <a:rPr lang="cs-CZ" dirty="0" smtClean="0"/>
              <a:t>)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116329" y="548679"/>
            <a:ext cx="20468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B050"/>
                </a:solidFill>
              </a:rPr>
              <a:t>Have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you</a:t>
            </a:r>
            <a:r>
              <a:rPr lang="cs-CZ" sz="2400" dirty="0" smtClean="0">
                <a:solidFill>
                  <a:srgbClr val="00B050"/>
                </a:solidFill>
              </a:rPr>
              <a:t> done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1340768"/>
            <a:ext cx="15822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B050"/>
                </a:solidFill>
              </a:rPr>
              <a:t>I´ve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broken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88263" y="2132856"/>
            <a:ext cx="2276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Tom </a:t>
            </a:r>
            <a:r>
              <a:rPr lang="cs-CZ" sz="2400" dirty="0" err="1" smtClean="0">
                <a:solidFill>
                  <a:srgbClr val="00B050"/>
                </a:solidFill>
              </a:rPr>
              <a:t>hasn´t</a:t>
            </a:r>
            <a:r>
              <a:rPr lang="cs-CZ" sz="2400" dirty="0" smtClean="0">
                <a:solidFill>
                  <a:srgbClr val="00B050"/>
                </a:solidFill>
              </a:rPr>
              <a:t> done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93804" y="2852936"/>
            <a:ext cx="20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B050"/>
                </a:solidFill>
              </a:rPr>
              <a:t>Have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you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been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15988" y="3645024"/>
            <a:ext cx="25650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B050"/>
                </a:solidFill>
              </a:rPr>
              <a:t>They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have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arrested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15988" y="4509120"/>
            <a:ext cx="1938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I </a:t>
            </a:r>
            <a:r>
              <a:rPr lang="cs-CZ" sz="2400" dirty="0" err="1" smtClean="0">
                <a:solidFill>
                  <a:srgbClr val="00B050"/>
                </a:solidFill>
              </a:rPr>
              <a:t>haven´t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seen</a:t>
            </a:r>
            <a:endParaRPr lang="cs-CZ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420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Slyšels to?</a:t>
            </a:r>
            <a:endParaRPr lang="cs-CZ" dirty="0"/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/>
              <a:t>Neslyšel jsem nic.</a:t>
            </a:r>
            <a:endParaRPr lang="cs-CZ" dirty="0"/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/>
              <a:t>Viděls ten film?</a:t>
            </a:r>
            <a:endParaRPr lang="cs-CZ" dirty="0"/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/>
              <a:t>Neviděl jsem ho.</a:t>
            </a:r>
            <a:endParaRPr lang="cs-CZ" dirty="0"/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/>
              <a:t>Tom si koupil nové auto.</a:t>
            </a:r>
            <a:endParaRPr lang="cs-CZ" dirty="0"/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/>
              <a:t>Jane si neuklidila pokoj.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39552" y="499057"/>
            <a:ext cx="8229600" cy="612068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err="1" smtClean="0">
                <a:solidFill>
                  <a:srgbClr val="00B050"/>
                </a:solidFill>
              </a:rPr>
              <a:t>Have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you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heard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it</a:t>
            </a:r>
            <a:r>
              <a:rPr lang="cs-CZ" dirty="0" smtClean="0">
                <a:solidFill>
                  <a:srgbClr val="00B050"/>
                </a:solidFill>
              </a:rPr>
              <a:t>?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>
                <a:solidFill>
                  <a:srgbClr val="00B050"/>
                </a:solidFill>
              </a:rPr>
              <a:t>I </a:t>
            </a:r>
            <a:r>
              <a:rPr lang="cs-CZ" dirty="0" err="1" smtClean="0">
                <a:solidFill>
                  <a:srgbClr val="00B050"/>
                </a:solidFill>
              </a:rPr>
              <a:t>haven´t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heard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anything</a:t>
            </a:r>
            <a:r>
              <a:rPr lang="cs-CZ" dirty="0" smtClean="0">
                <a:solidFill>
                  <a:srgbClr val="00B050"/>
                </a:solidFill>
              </a:rPr>
              <a:t>.</a:t>
            </a:r>
          </a:p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err="1" smtClean="0">
                <a:solidFill>
                  <a:srgbClr val="00B050"/>
                </a:solidFill>
              </a:rPr>
              <a:t>Have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you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seen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this</a:t>
            </a:r>
            <a:r>
              <a:rPr lang="cs-CZ" dirty="0" smtClean="0">
                <a:solidFill>
                  <a:srgbClr val="00B050"/>
                </a:solidFill>
              </a:rPr>
              <a:t> film.</a:t>
            </a:r>
          </a:p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smtClean="0">
                <a:solidFill>
                  <a:srgbClr val="00B050"/>
                </a:solidFill>
              </a:rPr>
              <a:t>I </a:t>
            </a:r>
            <a:r>
              <a:rPr lang="cs-CZ" dirty="0" err="1" smtClean="0">
                <a:solidFill>
                  <a:srgbClr val="00B050"/>
                </a:solidFill>
              </a:rPr>
              <a:t>haven´t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seen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it</a:t>
            </a:r>
            <a:r>
              <a:rPr lang="cs-CZ" dirty="0" smtClean="0">
                <a:solidFill>
                  <a:srgbClr val="00B050"/>
                </a:solidFill>
              </a:rPr>
              <a:t>.</a:t>
            </a:r>
          </a:p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smtClean="0">
                <a:solidFill>
                  <a:srgbClr val="00B050"/>
                </a:solidFill>
              </a:rPr>
              <a:t>Tom has </a:t>
            </a:r>
            <a:r>
              <a:rPr lang="cs-CZ" dirty="0" err="1" smtClean="0">
                <a:solidFill>
                  <a:srgbClr val="00B050"/>
                </a:solidFill>
              </a:rPr>
              <a:t>bought</a:t>
            </a:r>
            <a:r>
              <a:rPr lang="cs-CZ" dirty="0" smtClean="0">
                <a:solidFill>
                  <a:srgbClr val="00B050"/>
                </a:solidFill>
              </a:rPr>
              <a:t> a </a:t>
            </a:r>
            <a:r>
              <a:rPr lang="cs-CZ" dirty="0" err="1" smtClean="0">
                <a:solidFill>
                  <a:srgbClr val="00B050"/>
                </a:solidFill>
              </a:rPr>
              <a:t>new</a:t>
            </a:r>
            <a:r>
              <a:rPr lang="cs-CZ" dirty="0" smtClean="0">
                <a:solidFill>
                  <a:srgbClr val="00B050"/>
                </a:solidFill>
              </a:rPr>
              <a:t> car.</a:t>
            </a:r>
          </a:p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smtClean="0">
                <a:solidFill>
                  <a:srgbClr val="00B050"/>
                </a:solidFill>
              </a:rPr>
              <a:t>Jane </a:t>
            </a:r>
            <a:r>
              <a:rPr lang="cs-CZ" dirty="0" err="1" smtClean="0">
                <a:solidFill>
                  <a:srgbClr val="00B050"/>
                </a:solidFill>
              </a:rPr>
              <a:t>hasn´t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tidied</a:t>
            </a:r>
            <a:r>
              <a:rPr lang="cs-CZ" dirty="0" smtClean="0">
                <a:solidFill>
                  <a:srgbClr val="00B050"/>
                </a:solidFill>
              </a:rPr>
              <a:t> her </a:t>
            </a:r>
            <a:r>
              <a:rPr lang="cs-CZ" dirty="0" err="1" smtClean="0">
                <a:solidFill>
                  <a:srgbClr val="00B050"/>
                </a:solidFill>
              </a:rPr>
              <a:t>bedroom</a:t>
            </a:r>
            <a:r>
              <a:rPr lang="cs-CZ" smtClean="0">
                <a:solidFill>
                  <a:srgbClr val="00B050"/>
                </a:solidFill>
              </a:rPr>
              <a:t>.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829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322</Words>
  <Application>Microsoft Office PowerPoint</Application>
  <PresentationFormat>Předvádění na obrazovce (4:3)</PresentationFormat>
  <Paragraphs>63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PRESENT PERFECT SIMPLE PŘEDPŘÍTOMNÝ ČAS PROSTÝ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Jana</cp:lastModifiedBy>
  <cp:revision>33</cp:revision>
  <dcterms:created xsi:type="dcterms:W3CDTF">2011-06-20T10:40:08Z</dcterms:created>
  <dcterms:modified xsi:type="dcterms:W3CDTF">2012-12-23T18:16:09Z</dcterms:modified>
</cp:coreProperties>
</file>