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67" r:id="rId2"/>
    <p:sldId id="268" r:id="rId3"/>
    <p:sldId id="260" r:id="rId4"/>
    <p:sldId id="264" r:id="rId5"/>
    <p:sldId id="265" r:id="rId6"/>
    <p:sldId id="266" r:id="rId7"/>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0" d="100"/>
          <a:sy n="70" d="100"/>
        </p:scale>
        <p:origin x="-522"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7F3AB3-0718-4624-B441-E567A8F0AB56}" type="doc">
      <dgm:prSet loTypeId="urn:microsoft.com/office/officeart/2005/8/layout/target3" loCatId="relationship" qsTypeId="urn:microsoft.com/office/officeart/2005/8/quickstyle/simple5" qsCatId="simple" csTypeId="urn:microsoft.com/office/officeart/2005/8/colors/accent1_2" csCatId="accent1" phldr="1"/>
      <dgm:spPr/>
      <dgm:t>
        <a:bodyPr/>
        <a:lstStyle/>
        <a:p>
          <a:endParaRPr lang="cs-CZ"/>
        </a:p>
      </dgm:t>
    </dgm:pt>
    <dgm:pt modelId="{B651F6E3-6281-48DB-9319-2AEAFDAE7572}">
      <dgm:prSet custT="1"/>
      <dgm:spPr/>
      <dgm:t>
        <a:bodyPr/>
        <a:lstStyle/>
        <a:p>
          <a:pPr algn="l" rtl="0"/>
          <a:r>
            <a:rPr lang="cs-CZ" sz="2000" dirty="0" smtClean="0"/>
            <a:t>NÁZEV:</a:t>
          </a:r>
          <a:r>
            <a:rPr lang="cs-CZ" sz="2000" baseline="0" dirty="0" smtClean="0"/>
            <a:t> VY_22_INOVACE_01_24 Anglický jazyk 2. stupeň</a:t>
          </a:r>
          <a:endParaRPr lang="cs-CZ" sz="2000" dirty="0"/>
        </a:p>
      </dgm:t>
    </dgm:pt>
    <dgm:pt modelId="{A571E265-742E-411A-ABCF-E39FDBC7528A}" type="parTrans" cxnId="{7BC66EC3-EBD6-4F3A-99ED-9D25F66FFA51}">
      <dgm:prSet/>
      <dgm:spPr/>
      <dgm:t>
        <a:bodyPr/>
        <a:lstStyle/>
        <a:p>
          <a:endParaRPr lang="cs-CZ"/>
        </a:p>
      </dgm:t>
    </dgm:pt>
    <dgm:pt modelId="{E33260FE-399D-481C-B2D6-3B35DD16DC84}" type="sibTrans" cxnId="{7BC66EC3-EBD6-4F3A-99ED-9D25F66FFA51}">
      <dgm:prSet/>
      <dgm:spPr/>
      <dgm:t>
        <a:bodyPr/>
        <a:lstStyle/>
        <a:p>
          <a:endParaRPr lang="cs-CZ"/>
        </a:p>
      </dgm:t>
    </dgm:pt>
    <dgm:pt modelId="{D1D4F407-5343-4D3F-B5B9-D407B03CAEB4}">
      <dgm:prSet custT="1"/>
      <dgm:spPr/>
      <dgm:t>
        <a:bodyPr/>
        <a:lstStyle/>
        <a:p>
          <a:pPr algn="l" rtl="0"/>
          <a:r>
            <a:rPr lang="cs-CZ" sz="1800" dirty="0" smtClean="0"/>
            <a:t>NÁZEV ŠKOLY: Základní škola a Mateřská škola Nedvědice, okres Brno-venkov, příspěvková organizace</a:t>
          </a:r>
          <a:endParaRPr lang="cs-CZ" sz="1800" dirty="0"/>
        </a:p>
      </dgm:t>
    </dgm:pt>
    <dgm:pt modelId="{FB3E2B41-81AD-4068-9354-4B764E7CC2F7}" type="parTrans" cxnId="{14367CC6-B9B1-40CF-BBB3-C17F79391DAE}">
      <dgm:prSet/>
      <dgm:spPr/>
      <dgm:t>
        <a:bodyPr/>
        <a:lstStyle/>
        <a:p>
          <a:endParaRPr lang="cs-CZ"/>
        </a:p>
      </dgm:t>
    </dgm:pt>
    <dgm:pt modelId="{878E4EBE-18EA-43B6-B589-1210E1E4CF6A}" type="sibTrans" cxnId="{14367CC6-B9B1-40CF-BBB3-C17F79391DAE}">
      <dgm:prSet/>
      <dgm:spPr/>
      <dgm:t>
        <a:bodyPr/>
        <a:lstStyle/>
        <a:p>
          <a:endParaRPr lang="cs-CZ"/>
        </a:p>
      </dgm:t>
    </dgm:pt>
    <dgm:pt modelId="{D1B46980-6531-4606-95E6-44980827E919}">
      <dgm:prSet custT="1"/>
      <dgm:spPr/>
      <dgm:t>
        <a:bodyPr/>
        <a:lstStyle/>
        <a:p>
          <a:pPr algn="l" rtl="0"/>
          <a:r>
            <a:rPr lang="cs-CZ" sz="2000" dirty="0" smtClean="0"/>
            <a:t>AUTOR: Mgr. Petr Punčochář</a:t>
          </a:r>
          <a:endParaRPr lang="cs-CZ" sz="2000" dirty="0"/>
        </a:p>
      </dgm:t>
    </dgm:pt>
    <dgm:pt modelId="{4F7B2CF5-A270-4D61-A510-1C1C5A4DCD3B}" type="parTrans" cxnId="{AB906E97-3CD9-4E05-91AE-864F8E394536}">
      <dgm:prSet/>
      <dgm:spPr/>
      <dgm:t>
        <a:bodyPr/>
        <a:lstStyle/>
        <a:p>
          <a:endParaRPr lang="cs-CZ"/>
        </a:p>
      </dgm:t>
    </dgm:pt>
    <dgm:pt modelId="{CFF69701-2866-4EF5-BFB5-F3F9B72EB817}" type="sibTrans" cxnId="{AB906E97-3CD9-4E05-91AE-864F8E394536}">
      <dgm:prSet/>
      <dgm:spPr/>
      <dgm:t>
        <a:bodyPr/>
        <a:lstStyle/>
        <a:p>
          <a:endParaRPr lang="cs-CZ"/>
        </a:p>
      </dgm:t>
    </dgm:pt>
    <dgm:pt modelId="{D8197B8C-B260-4A16-BDF4-0947B075E274}">
      <dgm:prSet custT="1"/>
      <dgm:spPr/>
      <dgm:t>
        <a:bodyPr/>
        <a:lstStyle/>
        <a:p>
          <a:pPr algn="l" rtl="0"/>
          <a:r>
            <a:rPr lang="cs-CZ" sz="2000" dirty="0" smtClean="0"/>
            <a:t>TEMA: </a:t>
          </a:r>
          <a:r>
            <a:rPr lang="cs-CZ" sz="2000" baseline="0" dirty="0" smtClean="0"/>
            <a:t>Anglický jazyk 2. stupeň</a:t>
          </a:r>
          <a:endParaRPr lang="cs-CZ" sz="2000" dirty="0"/>
        </a:p>
      </dgm:t>
    </dgm:pt>
    <dgm:pt modelId="{51C5993D-B262-45E6-B66E-76BC9D6D883D}" type="parTrans" cxnId="{EDF6FE6B-9DBE-4D7B-B8FD-7098875B4EED}">
      <dgm:prSet/>
      <dgm:spPr/>
      <dgm:t>
        <a:bodyPr/>
        <a:lstStyle/>
        <a:p>
          <a:endParaRPr lang="cs-CZ"/>
        </a:p>
      </dgm:t>
    </dgm:pt>
    <dgm:pt modelId="{1AEC7F05-E0FE-459C-BD47-224AC9D7BEE4}" type="sibTrans" cxnId="{EDF6FE6B-9DBE-4D7B-B8FD-7098875B4EED}">
      <dgm:prSet/>
      <dgm:spPr/>
      <dgm:t>
        <a:bodyPr/>
        <a:lstStyle/>
        <a:p>
          <a:endParaRPr lang="cs-CZ"/>
        </a:p>
      </dgm:t>
    </dgm:pt>
    <dgm:pt modelId="{4C35D32F-0EAB-4CD7-82EE-45574DC2A586}">
      <dgm:prSet custT="1"/>
      <dgm:spPr/>
      <dgm:t>
        <a:bodyPr/>
        <a:lstStyle/>
        <a:p>
          <a:pPr algn="l" rtl="0"/>
          <a:r>
            <a:rPr lang="cs-CZ" sz="2000" dirty="0" smtClean="0"/>
            <a:t>ČÍSLO PROJEKTU: 2674/21/7.1.4/2011  </a:t>
          </a:r>
          <a:endParaRPr lang="cs-CZ" sz="2000" dirty="0"/>
        </a:p>
      </dgm:t>
    </dgm:pt>
    <dgm:pt modelId="{A15F02C0-547C-48B3-9D05-E7F145EBF3C4}" type="parTrans" cxnId="{2221FB34-310D-4638-ACAE-9ACC709E4926}">
      <dgm:prSet/>
      <dgm:spPr/>
      <dgm:t>
        <a:bodyPr/>
        <a:lstStyle/>
        <a:p>
          <a:endParaRPr lang="cs-CZ"/>
        </a:p>
      </dgm:t>
    </dgm:pt>
    <dgm:pt modelId="{8C5711BF-38F0-4590-B6BC-B3119A33CA2E}" type="sibTrans" cxnId="{2221FB34-310D-4638-ACAE-9ACC709E4926}">
      <dgm:prSet/>
      <dgm:spPr/>
      <dgm:t>
        <a:bodyPr/>
        <a:lstStyle/>
        <a:p>
          <a:endParaRPr lang="cs-CZ"/>
        </a:p>
      </dgm:t>
    </dgm:pt>
    <dgm:pt modelId="{333A1088-737F-45CB-B68E-254E46348037}" type="pres">
      <dgm:prSet presAssocID="{757F3AB3-0718-4624-B441-E567A8F0AB56}" presName="Name0" presStyleCnt="0">
        <dgm:presLayoutVars>
          <dgm:chMax val="7"/>
          <dgm:dir/>
          <dgm:animLvl val="lvl"/>
          <dgm:resizeHandles val="exact"/>
        </dgm:presLayoutVars>
      </dgm:prSet>
      <dgm:spPr/>
      <dgm:t>
        <a:bodyPr/>
        <a:lstStyle/>
        <a:p>
          <a:endParaRPr lang="cs-CZ"/>
        </a:p>
      </dgm:t>
    </dgm:pt>
    <dgm:pt modelId="{F5ABB229-8D3B-4694-996A-96F23CF14429}" type="pres">
      <dgm:prSet presAssocID="{D1D4F407-5343-4D3F-B5B9-D407B03CAEB4}" presName="circle1" presStyleLbl="node1" presStyleIdx="0" presStyleCnt="5"/>
      <dgm:spPr/>
      <dgm:t>
        <a:bodyPr/>
        <a:lstStyle/>
        <a:p>
          <a:endParaRPr lang="cs-CZ"/>
        </a:p>
      </dgm:t>
    </dgm:pt>
    <dgm:pt modelId="{F41139FD-01EE-4571-8B17-4FB00FC51163}" type="pres">
      <dgm:prSet presAssocID="{D1D4F407-5343-4D3F-B5B9-D407B03CAEB4}" presName="space" presStyleCnt="0"/>
      <dgm:spPr/>
      <dgm:t>
        <a:bodyPr/>
        <a:lstStyle/>
        <a:p>
          <a:endParaRPr lang="cs-CZ"/>
        </a:p>
      </dgm:t>
    </dgm:pt>
    <dgm:pt modelId="{D005CE8C-CC26-4C3E-AC11-E15060ECD759}" type="pres">
      <dgm:prSet presAssocID="{D1D4F407-5343-4D3F-B5B9-D407B03CAEB4}" presName="rect1" presStyleLbl="alignAcc1" presStyleIdx="0" presStyleCnt="5" custLinFactNeighborX="-244" custLinFactNeighborY="165"/>
      <dgm:spPr/>
      <dgm:t>
        <a:bodyPr/>
        <a:lstStyle/>
        <a:p>
          <a:endParaRPr lang="cs-CZ"/>
        </a:p>
      </dgm:t>
    </dgm:pt>
    <dgm:pt modelId="{2C702D82-9B77-49B7-9568-BB8EB47C3372}" type="pres">
      <dgm:prSet presAssocID="{D1B46980-6531-4606-95E6-44980827E919}" presName="vertSpace2" presStyleLbl="node1" presStyleIdx="0" presStyleCnt="5"/>
      <dgm:spPr/>
      <dgm:t>
        <a:bodyPr/>
        <a:lstStyle/>
        <a:p>
          <a:endParaRPr lang="cs-CZ"/>
        </a:p>
      </dgm:t>
    </dgm:pt>
    <dgm:pt modelId="{A52A0455-90FF-4808-ABD0-F02540D31D5A}" type="pres">
      <dgm:prSet presAssocID="{D1B46980-6531-4606-95E6-44980827E919}" presName="circle2" presStyleLbl="node1" presStyleIdx="1" presStyleCnt="5"/>
      <dgm:spPr/>
      <dgm:t>
        <a:bodyPr/>
        <a:lstStyle/>
        <a:p>
          <a:endParaRPr lang="cs-CZ"/>
        </a:p>
      </dgm:t>
    </dgm:pt>
    <dgm:pt modelId="{6140AFEC-043D-4C43-A2F9-D0F5331DF3A3}" type="pres">
      <dgm:prSet presAssocID="{D1B46980-6531-4606-95E6-44980827E919}" presName="rect2" presStyleLbl="alignAcc1" presStyleIdx="1" presStyleCnt="5"/>
      <dgm:spPr/>
      <dgm:t>
        <a:bodyPr/>
        <a:lstStyle/>
        <a:p>
          <a:endParaRPr lang="cs-CZ"/>
        </a:p>
      </dgm:t>
    </dgm:pt>
    <dgm:pt modelId="{9358AC05-5D7D-4327-9F80-1AD486AEA664}" type="pres">
      <dgm:prSet presAssocID="{B651F6E3-6281-48DB-9319-2AEAFDAE7572}" presName="vertSpace3" presStyleLbl="node1" presStyleIdx="1" presStyleCnt="5"/>
      <dgm:spPr/>
      <dgm:t>
        <a:bodyPr/>
        <a:lstStyle/>
        <a:p>
          <a:endParaRPr lang="cs-CZ"/>
        </a:p>
      </dgm:t>
    </dgm:pt>
    <dgm:pt modelId="{313FC574-E1CD-4FB4-B054-0B805CE0447D}" type="pres">
      <dgm:prSet presAssocID="{B651F6E3-6281-48DB-9319-2AEAFDAE7572}" presName="circle3" presStyleLbl="node1" presStyleIdx="2" presStyleCnt="5"/>
      <dgm:spPr/>
      <dgm:t>
        <a:bodyPr/>
        <a:lstStyle/>
        <a:p>
          <a:endParaRPr lang="cs-CZ"/>
        </a:p>
      </dgm:t>
    </dgm:pt>
    <dgm:pt modelId="{619D679B-A015-4ECF-8348-D1034C574F40}" type="pres">
      <dgm:prSet presAssocID="{B651F6E3-6281-48DB-9319-2AEAFDAE7572}" presName="rect3" presStyleLbl="alignAcc1" presStyleIdx="2" presStyleCnt="5"/>
      <dgm:spPr/>
      <dgm:t>
        <a:bodyPr/>
        <a:lstStyle/>
        <a:p>
          <a:endParaRPr lang="cs-CZ"/>
        </a:p>
      </dgm:t>
    </dgm:pt>
    <dgm:pt modelId="{322283A8-4A27-4CDA-BAE3-F381106A9174}" type="pres">
      <dgm:prSet presAssocID="{D8197B8C-B260-4A16-BDF4-0947B075E274}" presName="vertSpace4" presStyleLbl="node1" presStyleIdx="2" presStyleCnt="5"/>
      <dgm:spPr/>
      <dgm:t>
        <a:bodyPr/>
        <a:lstStyle/>
        <a:p>
          <a:endParaRPr lang="cs-CZ"/>
        </a:p>
      </dgm:t>
    </dgm:pt>
    <dgm:pt modelId="{FFC9F71D-1B4F-4AD9-A4A6-86ADEFC8AF5C}" type="pres">
      <dgm:prSet presAssocID="{D8197B8C-B260-4A16-BDF4-0947B075E274}" presName="circle4" presStyleLbl="node1" presStyleIdx="3" presStyleCnt="5"/>
      <dgm:spPr/>
      <dgm:t>
        <a:bodyPr/>
        <a:lstStyle/>
        <a:p>
          <a:endParaRPr lang="cs-CZ"/>
        </a:p>
      </dgm:t>
    </dgm:pt>
    <dgm:pt modelId="{25B08C86-7E15-44DC-BE7F-FFB55DD49D12}" type="pres">
      <dgm:prSet presAssocID="{D8197B8C-B260-4A16-BDF4-0947B075E274}" presName="rect4" presStyleLbl="alignAcc1" presStyleIdx="3" presStyleCnt="5"/>
      <dgm:spPr/>
      <dgm:t>
        <a:bodyPr/>
        <a:lstStyle/>
        <a:p>
          <a:endParaRPr lang="cs-CZ"/>
        </a:p>
      </dgm:t>
    </dgm:pt>
    <dgm:pt modelId="{76644BE8-9D7C-4C09-B250-3D10AF48CBB7}" type="pres">
      <dgm:prSet presAssocID="{4C35D32F-0EAB-4CD7-82EE-45574DC2A586}" presName="vertSpace5" presStyleLbl="node1" presStyleIdx="3" presStyleCnt="5"/>
      <dgm:spPr/>
      <dgm:t>
        <a:bodyPr/>
        <a:lstStyle/>
        <a:p>
          <a:endParaRPr lang="cs-CZ"/>
        </a:p>
      </dgm:t>
    </dgm:pt>
    <dgm:pt modelId="{EE85B701-7295-41C0-BA7A-34D3756A2AE6}" type="pres">
      <dgm:prSet presAssocID="{4C35D32F-0EAB-4CD7-82EE-45574DC2A586}" presName="circle5" presStyleLbl="node1" presStyleIdx="4" presStyleCnt="5"/>
      <dgm:spPr/>
      <dgm:t>
        <a:bodyPr/>
        <a:lstStyle/>
        <a:p>
          <a:endParaRPr lang="cs-CZ"/>
        </a:p>
      </dgm:t>
    </dgm:pt>
    <dgm:pt modelId="{8BEBB6EC-1DAA-4CAC-8A25-BC0FCBD5DBD5}" type="pres">
      <dgm:prSet presAssocID="{4C35D32F-0EAB-4CD7-82EE-45574DC2A586}" presName="rect5" presStyleLbl="alignAcc1" presStyleIdx="4" presStyleCnt="5"/>
      <dgm:spPr/>
      <dgm:t>
        <a:bodyPr/>
        <a:lstStyle/>
        <a:p>
          <a:endParaRPr lang="cs-CZ"/>
        </a:p>
      </dgm:t>
    </dgm:pt>
    <dgm:pt modelId="{AED2198E-93D5-4001-81B4-73124B309672}" type="pres">
      <dgm:prSet presAssocID="{D1D4F407-5343-4D3F-B5B9-D407B03CAEB4}" presName="rect1ParTxNoCh" presStyleLbl="alignAcc1" presStyleIdx="4" presStyleCnt="5">
        <dgm:presLayoutVars>
          <dgm:chMax val="1"/>
          <dgm:bulletEnabled val="1"/>
        </dgm:presLayoutVars>
      </dgm:prSet>
      <dgm:spPr/>
      <dgm:t>
        <a:bodyPr/>
        <a:lstStyle/>
        <a:p>
          <a:endParaRPr lang="cs-CZ"/>
        </a:p>
      </dgm:t>
    </dgm:pt>
    <dgm:pt modelId="{2BE915AB-18AA-4053-B92C-3BFC9ED204BB}" type="pres">
      <dgm:prSet presAssocID="{D1B46980-6531-4606-95E6-44980827E919}" presName="rect2ParTxNoCh" presStyleLbl="alignAcc1" presStyleIdx="4" presStyleCnt="5">
        <dgm:presLayoutVars>
          <dgm:chMax val="1"/>
          <dgm:bulletEnabled val="1"/>
        </dgm:presLayoutVars>
      </dgm:prSet>
      <dgm:spPr/>
      <dgm:t>
        <a:bodyPr/>
        <a:lstStyle/>
        <a:p>
          <a:endParaRPr lang="cs-CZ"/>
        </a:p>
      </dgm:t>
    </dgm:pt>
    <dgm:pt modelId="{6BB5E863-4638-4E1D-BFDE-399D028AC4ED}" type="pres">
      <dgm:prSet presAssocID="{B651F6E3-6281-48DB-9319-2AEAFDAE7572}" presName="rect3ParTxNoCh" presStyleLbl="alignAcc1" presStyleIdx="4" presStyleCnt="5">
        <dgm:presLayoutVars>
          <dgm:chMax val="1"/>
          <dgm:bulletEnabled val="1"/>
        </dgm:presLayoutVars>
      </dgm:prSet>
      <dgm:spPr/>
      <dgm:t>
        <a:bodyPr/>
        <a:lstStyle/>
        <a:p>
          <a:endParaRPr lang="cs-CZ"/>
        </a:p>
      </dgm:t>
    </dgm:pt>
    <dgm:pt modelId="{5A5FFA88-C948-4069-8E93-59FA12366E83}" type="pres">
      <dgm:prSet presAssocID="{D8197B8C-B260-4A16-BDF4-0947B075E274}" presName="rect4ParTxNoCh" presStyleLbl="alignAcc1" presStyleIdx="4" presStyleCnt="5">
        <dgm:presLayoutVars>
          <dgm:chMax val="1"/>
          <dgm:bulletEnabled val="1"/>
        </dgm:presLayoutVars>
      </dgm:prSet>
      <dgm:spPr/>
      <dgm:t>
        <a:bodyPr/>
        <a:lstStyle/>
        <a:p>
          <a:endParaRPr lang="cs-CZ"/>
        </a:p>
      </dgm:t>
    </dgm:pt>
    <dgm:pt modelId="{890E4F0B-2866-4A3F-A3C7-2A14B1797930}" type="pres">
      <dgm:prSet presAssocID="{4C35D32F-0EAB-4CD7-82EE-45574DC2A586}" presName="rect5ParTxNoCh" presStyleLbl="alignAcc1" presStyleIdx="4" presStyleCnt="5">
        <dgm:presLayoutVars>
          <dgm:chMax val="1"/>
          <dgm:bulletEnabled val="1"/>
        </dgm:presLayoutVars>
      </dgm:prSet>
      <dgm:spPr/>
      <dgm:t>
        <a:bodyPr/>
        <a:lstStyle/>
        <a:p>
          <a:endParaRPr lang="cs-CZ"/>
        </a:p>
      </dgm:t>
    </dgm:pt>
  </dgm:ptLst>
  <dgm:cxnLst>
    <dgm:cxn modelId="{5D04ED29-4269-43A4-8D9A-359EFD444ED5}" type="presOf" srcId="{D1B46980-6531-4606-95E6-44980827E919}" destId="{2BE915AB-18AA-4053-B92C-3BFC9ED204BB}" srcOrd="1" destOrd="0" presId="urn:microsoft.com/office/officeart/2005/8/layout/target3"/>
    <dgm:cxn modelId="{A74C0999-B8EA-477E-81E5-7DD5057CB720}" type="presOf" srcId="{4C35D32F-0EAB-4CD7-82EE-45574DC2A586}" destId="{8BEBB6EC-1DAA-4CAC-8A25-BC0FCBD5DBD5}" srcOrd="0" destOrd="0" presId="urn:microsoft.com/office/officeart/2005/8/layout/target3"/>
    <dgm:cxn modelId="{14367CC6-B9B1-40CF-BBB3-C17F79391DAE}" srcId="{757F3AB3-0718-4624-B441-E567A8F0AB56}" destId="{D1D4F407-5343-4D3F-B5B9-D407B03CAEB4}" srcOrd="0" destOrd="0" parTransId="{FB3E2B41-81AD-4068-9354-4B764E7CC2F7}" sibTransId="{878E4EBE-18EA-43B6-B589-1210E1E4CF6A}"/>
    <dgm:cxn modelId="{E0F0704D-1C4B-48ED-906C-BB27852AAA9B}" type="presOf" srcId="{B651F6E3-6281-48DB-9319-2AEAFDAE7572}" destId="{6BB5E863-4638-4E1D-BFDE-399D028AC4ED}" srcOrd="1" destOrd="0" presId="urn:microsoft.com/office/officeart/2005/8/layout/target3"/>
    <dgm:cxn modelId="{D63B3B90-4420-46AF-93AE-41504E1334D6}" type="presOf" srcId="{4C35D32F-0EAB-4CD7-82EE-45574DC2A586}" destId="{890E4F0B-2866-4A3F-A3C7-2A14B1797930}" srcOrd="1" destOrd="0" presId="urn:microsoft.com/office/officeart/2005/8/layout/target3"/>
    <dgm:cxn modelId="{2221FB34-310D-4638-ACAE-9ACC709E4926}" srcId="{757F3AB3-0718-4624-B441-E567A8F0AB56}" destId="{4C35D32F-0EAB-4CD7-82EE-45574DC2A586}" srcOrd="4" destOrd="0" parTransId="{A15F02C0-547C-48B3-9D05-E7F145EBF3C4}" sibTransId="{8C5711BF-38F0-4590-B6BC-B3119A33CA2E}"/>
    <dgm:cxn modelId="{9EC4F5D4-77FF-48E2-BDCF-EF0DFB1CCB24}" type="presOf" srcId="{757F3AB3-0718-4624-B441-E567A8F0AB56}" destId="{333A1088-737F-45CB-B68E-254E46348037}" srcOrd="0" destOrd="0" presId="urn:microsoft.com/office/officeart/2005/8/layout/target3"/>
    <dgm:cxn modelId="{97C72143-F504-4835-83A4-130EAE164272}" type="presOf" srcId="{B651F6E3-6281-48DB-9319-2AEAFDAE7572}" destId="{619D679B-A015-4ECF-8348-D1034C574F40}" srcOrd="0" destOrd="0" presId="urn:microsoft.com/office/officeart/2005/8/layout/target3"/>
    <dgm:cxn modelId="{EDF6FE6B-9DBE-4D7B-B8FD-7098875B4EED}" srcId="{757F3AB3-0718-4624-B441-E567A8F0AB56}" destId="{D8197B8C-B260-4A16-BDF4-0947B075E274}" srcOrd="3" destOrd="0" parTransId="{51C5993D-B262-45E6-B66E-76BC9D6D883D}" sibTransId="{1AEC7F05-E0FE-459C-BD47-224AC9D7BEE4}"/>
    <dgm:cxn modelId="{CA038503-1EB7-4865-B6F7-1D3E76882C52}" type="presOf" srcId="{D8197B8C-B260-4A16-BDF4-0947B075E274}" destId="{5A5FFA88-C948-4069-8E93-59FA12366E83}" srcOrd="1" destOrd="0" presId="urn:microsoft.com/office/officeart/2005/8/layout/target3"/>
    <dgm:cxn modelId="{5CF1D132-B50F-4F81-8270-302E71058E7A}" type="presOf" srcId="{D1B46980-6531-4606-95E6-44980827E919}" destId="{6140AFEC-043D-4C43-A2F9-D0F5331DF3A3}" srcOrd="0" destOrd="0" presId="urn:microsoft.com/office/officeart/2005/8/layout/target3"/>
    <dgm:cxn modelId="{0B43D597-D5BB-4414-BA05-ED82A05E3201}" type="presOf" srcId="{D1D4F407-5343-4D3F-B5B9-D407B03CAEB4}" destId="{AED2198E-93D5-4001-81B4-73124B309672}" srcOrd="1" destOrd="0" presId="urn:microsoft.com/office/officeart/2005/8/layout/target3"/>
    <dgm:cxn modelId="{1ABBDEC7-0116-4901-85EF-CA2521C0643D}" type="presOf" srcId="{D1D4F407-5343-4D3F-B5B9-D407B03CAEB4}" destId="{D005CE8C-CC26-4C3E-AC11-E15060ECD759}" srcOrd="0" destOrd="0" presId="urn:microsoft.com/office/officeart/2005/8/layout/target3"/>
    <dgm:cxn modelId="{7BC66EC3-EBD6-4F3A-99ED-9D25F66FFA51}" srcId="{757F3AB3-0718-4624-B441-E567A8F0AB56}" destId="{B651F6E3-6281-48DB-9319-2AEAFDAE7572}" srcOrd="2" destOrd="0" parTransId="{A571E265-742E-411A-ABCF-E39FDBC7528A}" sibTransId="{E33260FE-399D-481C-B2D6-3B35DD16DC84}"/>
    <dgm:cxn modelId="{42285412-A3B5-4090-BAAE-3B8D334EE2C3}" type="presOf" srcId="{D8197B8C-B260-4A16-BDF4-0947B075E274}" destId="{25B08C86-7E15-44DC-BE7F-FFB55DD49D12}" srcOrd="0" destOrd="0" presId="urn:microsoft.com/office/officeart/2005/8/layout/target3"/>
    <dgm:cxn modelId="{AB906E97-3CD9-4E05-91AE-864F8E394536}" srcId="{757F3AB3-0718-4624-B441-E567A8F0AB56}" destId="{D1B46980-6531-4606-95E6-44980827E919}" srcOrd="1" destOrd="0" parTransId="{4F7B2CF5-A270-4D61-A510-1C1C5A4DCD3B}" sibTransId="{CFF69701-2866-4EF5-BFB5-F3F9B72EB817}"/>
    <dgm:cxn modelId="{95BEA2F0-89CF-46A7-95E4-1BA76BA1AF0A}" type="presParOf" srcId="{333A1088-737F-45CB-B68E-254E46348037}" destId="{F5ABB229-8D3B-4694-996A-96F23CF14429}" srcOrd="0" destOrd="0" presId="urn:microsoft.com/office/officeart/2005/8/layout/target3"/>
    <dgm:cxn modelId="{E52C2C0F-ABA0-46D8-A6D5-5DB4C5FF8744}" type="presParOf" srcId="{333A1088-737F-45CB-B68E-254E46348037}" destId="{F41139FD-01EE-4571-8B17-4FB00FC51163}" srcOrd="1" destOrd="0" presId="urn:microsoft.com/office/officeart/2005/8/layout/target3"/>
    <dgm:cxn modelId="{7F5F4621-8BDC-432F-9BB9-D977FB8EE94E}" type="presParOf" srcId="{333A1088-737F-45CB-B68E-254E46348037}" destId="{D005CE8C-CC26-4C3E-AC11-E15060ECD759}" srcOrd="2" destOrd="0" presId="urn:microsoft.com/office/officeart/2005/8/layout/target3"/>
    <dgm:cxn modelId="{DD29C5F5-7DC4-4C28-8256-766E5ECB4299}" type="presParOf" srcId="{333A1088-737F-45CB-B68E-254E46348037}" destId="{2C702D82-9B77-49B7-9568-BB8EB47C3372}" srcOrd="3" destOrd="0" presId="urn:microsoft.com/office/officeart/2005/8/layout/target3"/>
    <dgm:cxn modelId="{6ABAD0BE-3E6A-4CE1-B400-2CE5D1F2FE57}" type="presParOf" srcId="{333A1088-737F-45CB-B68E-254E46348037}" destId="{A52A0455-90FF-4808-ABD0-F02540D31D5A}" srcOrd="4" destOrd="0" presId="urn:microsoft.com/office/officeart/2005/8/layout/target3"/>
    <dgm:cxn modelId="{359A27EB-F750-435B-BFAE-48133E6FCF72}" type="presParOf" srcId="{333A1088-737F-45CB-B68E-254E46348037}" destId="{6140AFEC-043D-4C43-A2F9-D0F5331DF3A3}" srcOrd="5" destOrd="0" presId="urn:microsoft.com/office/officeart/2005/8/layout/target3"/>
    <dgm:cxn modelId="{4DA08762-79DD-4F03-A5CD-8A4B55B31B2A}" type="presParOf" srcId="{333A1088-737F-45CB-B68E-254E46348037}" destId="{9358AC05-5D7D-4327-9F80-1AD486AEA664}" srcOrd="6" destOrd="0" presId="urn:microsoft.com/office/officeart/2005/8/layout/target3"/>
    <dgm:cxn modelId="{599B4826-C34C-4A78-9B15-6AC7522E4683}" type="presParOf" srcId="{333A1088-737F-45CB-B68E-254E46348037}" destId="{313FC574-E1CD-4FB4-B054-0B805CE0447D}" srcOrd="7" destOrd="0" presId="urn:microsoft.com/office/officeart/2005/8/layout/target3"/>
    <dgm:cxn modelId="{76E3EBC9-BED1-4600-A62D-7D057820D071}" type="presParOf" srcId="{333A1088-737F-45CB-B68E-254E46348037}" destId="{619D679B-A015-4ECF-8348-D1034C574F40}" srcOrd="8" destOrd="0" presId="urn:microsoft.com/office/officeart/2005/8/layout/target3"/>
    <dgm:cxn modelId="{7BECAEB0-3D27-49AC-8953-1E0730ABFF44}" type="presParOf" srcId="{333A1088-737F-45CB-B68E-254E46348037}" destId="{322283A8-4A27-4CDA-BAE3-F381106A9174}" srcOrd="9" destOrd="0" presId="urn:microsoft.com/office/officeart/2005/8/layout/target3"/>
    <dgm:cxn modelId="{2C388AB5-C401-433B-9B9D-182673B3A02E}" type="presParOf" srcId="{333A1088-737F-45CB-B68E-254E46348037}" destId="{FFC9F71D-1B4F-4AD9-A4A6-86ADEFC8AF5C}" srcOrd="10" destOrd="0" presId="urn:microsoft.com/office/officeart/2005/8/layout/target3"/>
    <dgm:cxn modelId="{4B7EF074-00D1-49F6-B09A-EE50DDA83059}" type="presParOf" srcId="{333A1088-737F-45CB-B68E-254E46348037}" destId="{25B08C86-7E15-44DC-BE7F-FFB55DD49D12}" srcOrd="11" destOrd="0" presId="urn:microsoft.com/office/officeart/2005/8/layout/target3"/>
    <dgm:cxn modelId="{FAC4BA35-332C-49CB-B187-4CB89240CD7B}" type="presParOf" srcId="{333A1088-737F-45CB-B68E-254E46348037}" destId="{76644BE8-9D7C-4C09-B250-3D10AF48CBB7}" srcOrd="12" destOrd="0" presId="urn:microsoft.com/office/officeart/2005/8/layout/target3"/>
    <dgm:cxn modelId="{C73C36C9-C02C-40F1-B866-414004BF6458}" type="presParOf" srcId="{333A1088-737F-45CB-B68E-254E46348037}" destId="{EE85B701-7295-41C0-BA7A-34D3756A2AE6}" srcOrd="13" destOrd="0" presId="urn:microsoft.com/office/officeart/2005/8/layout/target3"/>
    <dgm:cxn modelId="{7D55333E-2D48-4054-8D98-31C18BA704C7}" type="presParOf" srcId="{333A1088-737F-45CB-B68E-254E46348037}" destId="{8BEBB6EC-1DAA-4CAC-8A25-BC0FCBD5DBD5}" srcOrd="14" destOrd="0" presId="urn:microsoft.com/office/officeart/2005/8/layout/target3"/>
    <dgm:cxn modelId="{86F0E44E-02BF-4CBF-AFB3-5C34562428E8}" type="presParOf" srcId="{333A1088-737F-45CB-B68E-254E46348037}" destId="{AED2198E-93D5-4001-81B4-73124B309672}" srcOrd="15" destOrd="0" presId="urn:microsoft.com/office/officeart/2005/8/layout/target3"/>
    <dgm:cxn modelId="{54153743-C5C6-4706-86A1-D9FC45DC8FA4}" type="presParOf" srcId="{333A1088-737F-45CB-B68E-254E46348037}" destId="{2BE915AB-18AA-4053-B92C-3BFC9ED204BB}" srcOrd="16" destOrd="0" presId="urn:microsoft.com/office/officeart/2005/8/layout/target3"/>
    <dgm:cxn modelId="{378BC95A-3FD6-486C-8316-14C854461FF7}" type="presParOf" srcId="{333A1088-737F-45CB-B68E-254E46348037}" destId="{6BB5E863-4638-4E1D-BFDE-399D028AC4ED}" srcOrd="17" destOrd="0" presId="urn:microsoft.com/office/officeart/2005/8/layout/target3"/>
    <dgm:cxn modelId="{BABF895B-C616-4560-B989-75EFF8081BCA}" type="presParOf" srcId="{333A1088-737F-45CB-B68E-254E46348037}" destId="{5A5FFA88-C948-4069-8E93-59FA12366E83}" srcOrd="18" destOrd="0" presId="urn:microsoft.com/office/officeart/2005/8/layout/target3"/>
    <dgm:cxn modelId="{DB52EE60-A929-400D-866B-3126C6DFF683}" type="presParOf" srcId="{333A1088-737F-45CB-B68E-254E46348037}" destId="{890E4F0B-2866-4A3F-A3C7-2A14B1797930}" srcOrd="19"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ABB229-8D3B-4694-996A-96F23CF14429}">
      <dsp:nvSpPr>
        <dsp:cNvPr id="0" name=""/>
        <dsp:cNvSpPr/>
      </dsp:nvSpPr>
      <dsp:spPr>
        <a:xfrm>
          <a:off x="0" y="0"/>
          <a:ext cx="2547714" cy="2547714"/>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D005CE8C-CC26-4C3E-AC11-E15060ECD759}">
      <dsp:nvSpPr>
        <dsp:cNvPr id="0" name=""/>
        <dsp:cNvSpPr/>
      </dsp:nvSpPr>
      <dsp:spPr>
        <a:xfrm>
          <a:off x="1258000" y="0"/>
          <a:ext cx="6498543" cy="2547714"/>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68580" tIns="68580" rIns="68580" bIns="68580" numCol="1" spcCol="1270" anchor="ctr" anchorCtr="0">
          <a:noAutofit/>
        </a:bodyPr>
        <a:lstStyle/>
        <a:p>
          <a:pPr lvl="0" algn="l" defTabSz="800100" rtl="0">
            <a:lnSpc>
              <a:spcPct val="90000"/>
            </a:lnSpc>
            <a:spcBef>
              <a:spcPct val="0"/>
            </a:spcBef>
            <a:spcAft>
              <a:spcPct val="35000"/>
            </a:spcAft>
          </a:pPr>
          <a:r>
            <a:rPr lang="cs-CZ" sz="1800" kern="1200" dirty="0" smtClean="0"/>
            <a:t>NÁZEV ŠKOLY: Základní škola a Mateřská škola Nedvědice, okres Brno-venkov, příspěvková organizace</a:t>
          </a:r>
          <a:endParaRPr lang="cs-CZ" sz="1800" kern="1200" dirty="0"/>
        </a:p>
      </dsp:txBody>
      <dsp:txXfrm>
        <a:off x="1258000" y="0"/>
        <a:ext cx="6498543" cy="407634"/>
      </dsp:txXfrm>
    </dsp:sp>
    <dsp:sp modelId="{A52A0455-90FF-4808-ABD0-F02540D31D5A}">
      <dsp:nvSpPr>
        <dsp:cNvPr id="0" name=""/>
        <dsp:cNvSpPr/>
      </dsp:nvSpPr>
      <dsp:spPr>
        <a:xfrm>
          <a:off x="267509" y="407634"/>
          <a:ext cx="2012694" cy="2012694"/>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6140AFEC-043D-4C43-A2F9-D0F5331DF3A3}">
      <dsp:nvSpPr>
        <dsp:cNvPr id="0" name=""/>
        <dsp:cNvSpPr/>
      </dsp:nvSpPr>
      <dsp:spPr>
        <a:xfrm>
          <a:off x="1273857" y="407634"/>
          <a:ext cx="6498543" cy="2012694"/>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cs-CZ" sz="2000" kern="1200" dirty="0" smtClean="0"/>
            <a:t>AUTOR: Mgr. Petr Punčochář</a:t>
          </a:r>
          <a:endParaRPr lang="cs-CZ" sz="2000" kern="1200" dirty="0"/>
        </a:p>
      </dsp:txBody>
      <dsp:txXfrm>
        <a:off x="1273857" y="407634"/>
        <a:ext cx="6498543" cy="407634"/>
      </dsp:txXfrm>
    </dsp:sp>
    <dsp:sp modelId="{313FC574-E1CD-4FB4-B054-0B805CE0447D}">
      <dsp:nvSpPr>
        <dsp:cNvPr id="0" name=""/>
        <dsp:cNvSpPr/>
      </dsp:nvSpPr>
      <dsp:spPr>
        <a:xfrm>
          <a:off x="535019" y="815268"/>
          <a:ext cx="1477674" cy="1477674"/>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619D679B-A015-4ECF-8348-D1034C574F40}">
      <dsp:nvSpPr>
        <dsp:cNvPr id="0" name=""/>
        <dsp:cNvSpPr/>
      </dsp:nvSpPr>
      <dsp:spPr>
        <a:xfrm>
          <a:off x="1273857" y="815268"/>
          <a:ext cx="6498543" cy="1477674"/>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cs-CZ" sz="2000" kern="1200" dirty="0" smtClean="0"/>
            <a:t>NÁZEV:</a:t>
          </a:r>
          <a:r>
            <a:rPr lang="cs-CZ" sz="2000" kern="1200" baseline="0" dirty="0" smtClean="0"/>
            <a:t> VY_22_INOVACE_01_24 Anglický jazyk 2. stupeň</a:t>
          </a:r>
          <a:endParaRPr lang="cs-CZ" sz="2000" kern="1200" dirty="0"/>
        </a:p>
      </dsp:txBody>
      <dsp:txXfrm>
        <a:off x="1273857" y="815268"/>
        <a:ext cx="6498543" cy="407634"/>
      </dsp:txXfrm>
    </dsp:sp>
    <dsp:sp modelId="{FFC9F71D-1B4F-4AD9-A4A6-86ADEFC8AF5C}">
      <dsp:nvSpPr>
        <dsp:cNvPr id="0" name=""/>
        <dsp:cNvSpPr/>
      </dsp:nvSpPr>
      <dsp:spPr>
        <a:xfrm>
          <a:off x="802529" y="1222902"/>
          <a:ext cx="942654" cy="942654"/>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25B08C86-7E15-44DC-BE7F-FFB55DD49D12}">
      <dsp:nvSpPr>
        <dsp:cNvPr id="0" name=""/>
        <dsp:cNvSpPr/>
      </dsp:nvSpPr>
      <dsp:spPr>
        <a:xfrm>
          <a:off x="1273857" y="1222902"/>
          <a:ext cx="6498543" cy="942654"/>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cs-CZ" sz="2000" kern="1200" dirty="0" smtClean="0"/>
            <a:t>TEMA: </a:t>
          </a:r>
          <a:r>
            <a:rPr lang="cs-CZ" sz="2000" kern="1200" baseline="0" dirty="0" smtClean="0"/>
            <a:t>Anglický jazyk 2. stupeň</a:t>
          </a:r>
          <a:endParaRPr lang="cs-CZ" sz="2000" kern="1200" dirty="0"/>
        </a:p>
      </dsp:txBody>
      <dsp:txXfrm>
        <a:off x="1273857" y="1222902"/>
        <a:ext cx="6498543" cy="407634"/>
      </dsp:txXfrm>
    </dsp:sp>
    <dsp:sp modelId="{EE85B701-7295-41C0-BA7A-34D3756A2AE6}">
      <dsp:nvSpPr>
        <dsp:cNvPr id="0" name=""/>
        <dsp:cNvSpPr/>
      </dsp:nvSpPr>
      <dsp:spPr>
        <a:xfrm>
          <a:off x="1070039" y="1630536"/>
          <a:ext cx="407634" cy="407634"/>
        </a:xfrm>
        <a:prstGeom prst="pie">
          <a:avLst>
            <a:gd name="adj1" fmla="val 5400000"/>
            <a:gd name="adj2" fmla="val 16200000"/>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lt1"/>
        </a:fontRef>
      </dsp:style>
    </dsp:sp>
    <dsp:sp modelId="{8BEBB6EC-1DAA-4CAC-8A25-BC0FCBD5DBD5}">
      <dsp:nvSpPr>
        <dsp:cNvPr id="0" name=""/>
        <dsp:cNvSpPr/>
      </dsp:nvSpPr>
      <dsp:spPr>
        <a:xfrm>
          <a:off x="1273857" y="1630536"/>
          <a:ext cx="6498543" cy="407634"/>
        </a:xfrm>
        <a:prstGeom prst="rect">
          <a:avLst/>
        </a:prstGeom>
        <a:solidFill>
          <a:schemeClr val="lt1">
            <a:alpha val="90000"/>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76200" tIns="76200" rIns="76200" bIns="76200" numCol="1" spcCol="1270" anchor="ctr" anchorCtr="0">
          <a:noAutofit/>
        </a:bodyPr>
        <a:lstStyle/>
        <a:p>
          <a:pPr lvl="0" algn="l" defTabSz="889000" rtl="0">
            <a:lnSpc>
              <a:spcPct val="90000"/>
            </a:lnSpc>
            <a:spcBef>
              <a:spcPct val="0"/>
            </a:spcBef>
            <a:spcAft>
              <a:spcPct val="35000"/>
            </a:spcAft>
          </a:pPr>
          <a:r>
            <a:rPr lang="cs-CZ" sz="2000" kern="1200" dirty="0" smtClean="0"/>
            <a:t>ČÍSLO PROJEKTU: 2674/21/7.1.4/2011  </a:t>
          </a:r>
          <a:endParaRPr lang="cs-CZ" sz="2000" kern="1200" dirty="0"/>
        </a:p>
      </dsp:txBody>
      <dsp:txXfrm>
        <a:off x="1273857" y="1630536"/>
        <a:ext cx="6498543" cy="407634"/>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B197DC-20B0-46B2-97E9-16AE43A7FB28}" type="datetimeFigureOut">
              <a:rPr lang="cs-CZ" smtClean="0"/>
              <a:t>18.12.2012</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79B8CE6-6F5B-4E33-A7F2-CB486F89EC21}" type="slidenum">
              <a:rPr lang="cs-CZ" smtClean="0"/>
              <a:t>‹#›</a:t>
            </a:fld>
            <a:endParaRPr lang="cs-CZ"/>
          </a:p>
        </p:txBody>
      </p:sp>
    </p:spTree>
    <p:extLst>
      <p:ext uri="{BB962C8B-B14F-4D97-AF65-F5344CB8AC3E}">
        <p14:creationId xmlns:p14="http://schemas.microsoft.com/office/powerpoint/2010/main" val="5327988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679B8CE6-6F5B-4E33-A7F2-CB486F89EC21}" type="slidenum">
              <a:rPr lang="cs-CZ" smtClean="0"/>
              <a:t>1</a:t>
            </a:fld>
            <a:endParaRPr lang="cs-CZ"/>
          </a:p>
        </p:txBody>
      </p:sp>
    </p:spTree>
    <p:extLst>
      <p:ext uri="{BB962C8B-B14F-4D97-AF65-F5344CB8AC3E}">
        <p14:creationId xmlns:p14="http://schemas.microsoft.com/office/powerpoint/2010/main" val="2778340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18FE4659-7985-49B0-AFB9-855F1780E650}" type="datetimeFigureOut">
              <a:rPr lang="cs-CZ" smtClean="0"/>
              <a:t>18.12.2012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A214142-B12E-4194-81CB-58D4EC9C796F}" type="slidenum">
              <a:rPr lang="cs-CZ" smtClean="0"/>
              <a:t>‹#›</a:t>
            </a:fld>
            <a:endParaRPr lang="cs-CZ"/>
          </a:p>
        </p:txBody>
      </p:sp>
    </p:spTree>
    <p:extLst>
      <p:ext uri="{BB962C8B-B14F-4D97-AF65-F5344CB8AC3E}">
        <p14:creationId xmlns:p14="http://schemas.microsoft.com/office/powerpoint/2010/main" val="20110461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8FE4659-7985-49B0-AFB9-855F1780E650}" type="datetimeFigureOut">
              <a:rPr lang="cs-CZ" smtClean="0"/>
              <a:t>18.12.2012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A214142-B12E-4194-81CB-58D4EC9C796F}" type="slidenum">
              <a:rPr lang="cs-CZ" smtClean="0"/>
              <a:t>‹#›</a:t>
            </a:fld>
            <a:endParaRPr lang="cs-CZ"/>
          </a:p>
        </p:txBody>
      </p:sp>
    </p:spTree>
    <p:extLst>
      <p:ext uri="{BB962C8B-B14F-4D97-AF65-F5344CB8AC3E}">
        <p14:creationId xmlns:p14="http://schemas.microsoft.com/office/powerpoint/2010/main" val="29279309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18FE4659-7985-49B0-AFB9-855F1780E650}" type="datetimeFigureOut">
              <a:rPr lang="cs-CZ" smtClean="0"/>
              <a:t>18.12.2012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A214142-B12E-4194-81CB-58D4EC9C796F}" type="slidenum">
              <a:rPr lang="cs-CZ" smtClean="0"/>
              <a:t>‹#›</a:t>
            </a:fld>
            <a:endParaRPr lang="cs-CZ"/>
          </a:p>
        </p:txBody>
      </p:sp>
    </p:spTree>
    <p:extLst>
      <p:ext uri="{BB962C8B-B14F-4D97-AF65-F5344CB8AC3E}">
        <p14:creationId xmlns:p14="http://schemas.microsoft.com/office/powerpoint/2010/main" val="24011537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18FE4659-7985-49B0-AFB9-855F1780E650}" type="datetimeFigureOut">
              <a:rPr lang="cs-CZ" smtClean="0"/>
              <a:t>18.12.2012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A214142-B12E-4194-81CB-58D4EC9C796F}" type="slidenum">
              <a:rPr lang="cs-CZ" smtClean="0"/>
              <a:t>‹#›</a:t>
            </a:fld>
            <a:endParaRPr lang="cs-CZ"/>
          </a:p>
        </p:txBody>
      </p:sp>
    </p:spTree>
    <p:extLst>
      <p:ext uri="{BB962C8B-B14F-4D97-AF65-F5344CB8AC3E}">
        <p14:creationId xmlns:p14="http://schemas.microsoft.com/office/powerpoint/2010/main" val="2507372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18FE4659-7985-49B0-AFB9-855F1780E650}" type="datetimeFigureOut">
              <a:rPr lang="cs-CZ" smtClean="0"/>
              <a:t>18.12.2012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0A214142-B12E-4194-81CB-58D4EC9C796F}" type="slidenum">
              <a:rPr lang="cs-CZ" smtClean="0"/>
              <a:t>‹#›</a:t>
            </a:fld>
            <a:endParaRPr lang="cs-CZ"/>
          </a:p>
        </p:txBody>
      </p:sp>
    </p:spTree>
    <p:extLst>
      <p:ext uri="{BB962C8B-B14F-4D97-AF65-F5344CB8AC3E}">
        <p14:creationId xmlns:p14="http://schemas.microsoft.com/office/powerpoint/2010/main" val="748203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18FE4659-7985-49B0-AFB9-855F1780E650}" type="datetimeFigureOut">
              <a:rPr lang="cs-CZ" smtClean="0"/>
              <a:t>18.12.2012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0A214142-B12E-4194-81CB-58D4EC9C796F}" type="slidenum">
              <a:rPr lang="cs-CZ" smtClean="0"/>
              <a:t>‹#›</a:t>
            </a:fld>
            <a:endParaRPr lang="cs-CZ"/>
          </a:p>
        </p:txBody>
      </p:sp>
    </p:spTree>
    <p:extLst>
      <p:ext uri="{BB962C8B-B14F-4D97-AF65-F5344CB8AC3E}">
        <p14:creationId xmlns:p14="http://schemas.microsoft.com/office/powerpoint/2010/main" val="41804090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18FE4659-7985-49B0-AFB9-855F1780E650}" type="datetimeFigureOut">
              <a:rPr lang="cs-CZ" smtClean="0"/>
              <a:t>18.12.2012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0A214142-B12E-4194-81CB-58D4EC9C796F}" type="slidenum">
              <a:rPr lang="cs-CZ" smtClean="0"/>
              <a:t>‹#›</a:t>
            </a:fld>
            <a:endParaRPr lang="cs-CZ"/>
          </a:p>
        </p:txBody>
      </p:sp>
    </p:spTree>
    <p:extLst>
      <p:ext uri="{BB962C8B-B14F-4D97-AF65-F5344CB8AC3E}">
        <p14:creationId xmlns:p14="http://schemas.microsoft.com/office/powerpoint/2010/main" val="6569038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18FE4659-7985-49B0-AFB9-855F1780E650}" type="datetimeFigureOut">
              <a:rPr lang="cs-CZ" smtClean="0"/>
              <a:t>18.12.2012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A214142-B12E-4194-81CB-58D4EC9C796F}" type="slidenum">
              <a:rPr lang="cs-CZ" smtClean="0"/>
              <a:t>‹#›</a:t>
            </a:fld>
            <a:endParaRPr lang="cs-CZ"/>
          </a:p>
        </p:txBody>
      </p:sp>
    </p:spTree>
    <p:extLst>
      <p:ext uri="{BB962C8B-B14F-4D97-AF65-F5344CB8AC3E}">
        <p14:creationId xmlns:p14="http://schemas.microsoft.com/office/powerpoint/2010/main" val="12678796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18FE4659-7985-49B0-AFB9-855F1780E650}" type="datetimeFigureOut">
              <a:rPr lang="cs-CZ" smtClean="0"/>
              <a:t>18.12.2012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0A214142-B12E-4194-81CB-58D4EC9C796F}" type="slidenum">
              <a:rPr lang="cs-CZ" smtClean="0"/>
              <a:t>‹#›</a:t>
            </a:fld>
            <a:endParaRPr lang="cs-CZ"/>
          </a:p>
        </p:txBody>
      </p:sp>
    </p:spTree>
    <p:extLst>
      <p:ext uri="{BB962C8B-B14F-4D97-AF65-F5344CB8AC3E}">
        <p14:creationId xmlns:p14="http://schemas.microsoft.com/office/powerpoint/2010/main" val="33544196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8FE4659-7985-49B0-AFB9-855F1780E650}" type="datetimeFigureOut">
              <a:rPr lang="cs-CZ" smtClean="0"/>
              <a:t>18.12.2012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A214142-B12E-4194-81CB-58D4EC9C796F}" type="slidenum">
              <a:rPr lang="cs-CZ" smtClean="0"/>
              <a:t>‹#›</a:t>
            </a:fld>
            <a:endParaRPr lang="cs-CZ"/>
          </a:p>
        </p:txBody>
      </p:sp>
    </p:spTree>
    <p:extLst>
      <p:ext uri="{BB962C8B-B14F-4D97-AF65-F5344CB8AC3E}">
        <p14:creationId xmlns:p14="http://schemas.microsoft.com/office/powerpoint/2010/main" val="29411214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8FE4659-7985-49B0-AFB9-855F1780E650}" type="datetimeFigureOut">
              <a:rPr lang="cs-CZ" smtClean="0"/>
              <a:t>18.12.2012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0A214142-B12E-4194-81CB-58D4EC9C796F}" type="slidenum">
              <a:rPr lang="cs-CZ" smtClean="0"/>
              <a:t>‹#›</a:t>
            </a:fld>
            <a:endParaRPr lang="cs-CZ"/>
          </a:p>
        </p:txBody>
      </p:sp>
    </p:spTree>
    <p:extLst>
      <p:ext uri="{BB962C8B-B14F-4D97-AF65-F5344CB8AC3E}">
        <p14:creationId xmlns:p14="http://schemas.microsoft.com/office/powerpoint/2010/main" val="22925633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FE4659-7985-49B0-AFB9-855F1780E650}" type="datetimeFigureOut">
              <a:rPr lang="cs-CZ" smtClean="0"/>
              <a:t>18.12.2012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214142-B12E-4194-81CB-58D4EC9C796F}" type="slidenum">
              <a:rPr lang="cs-CZ" smtClean="0"/>
              <a:t>‹#›</a:t>
            </a:fld>
            <a:endParaRPr lang="cs-CZ"/>
          </a:p>
        </p:txBody>
      </p:sp>
    </p:spTree>
    <p:extLst>
      <p:ext uri="{BB962C8B-B14F-4D97-AF65-F5344CB8AC3E}">
        <p14:creationId xmlns:p14="http://schemas.microsoft.com/office/powerpoint/2010/main" val="2518346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p14="http://schemas.microsoft.com/office/powerpoint/2010/main" val="2110436782"/>
              </p:ext>
            </p:extLst>
          </p:nvPr>
        </p:nvGraphicFramePr>
        <p:xfrm>
          <a:off x="539552" y="908720"/>
          <a:ext cx="7772400" cy="25477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Obrázek 4"/>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979712" y="4743820"/>
            <a:ext cx="5407152" cy="1045464"/>
          </a:xfrm>
          <a:prstGeom prst="rect">
            <a:avLst/>
          </a:prstGeom>
        </p:spPr>
      </p:pic>
    </p:spTree>
    <p:extLst>
      <p:ext uri="{BB962C8B-B14F-4D97-AF65-F5344CB8AC3E}">
        <p14:creationId xmlns:p14="http://schemas.microsoft.com/office/powerpoint/2010/main" val="17716622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ANOTACE</a:t>
            </a:r>
            <a:endParaRPr lang="cs-CZ" dirty="0"/>
          </a:p>
        </p:txBody>
      </p:sp>
      <p:sp>
        <p:nvSpPr>
          <p:cNvPr id="6" name="Zástupný symbol pro obsah 2"/>
          <p:cNvSpPr>
            <a:spLocks noGrp="1"/>
          </p:cNvSpPr>
          <p:nvPr>
            <p:ph idx="1"/>
          </p:nvPr>
        </p:nvSpPr>
        <p:spPr>
          <a:xfrm>
            <a:off x="468313" y="1268760"/>
            <a:ext cx="8229600" cy="5184576"/>
          </a:xfrm>
        </p:spPr>
        <p:txBody>
          <a:bodyPr>
            <a:normAutofit fontScale="92500" lnSpcReduction="20000"/>
          </a:bodyPr>
          <a:lstStyle/>
          <a:p>
            <a:pPr eaLnBrk="1" fontAlgn="auto" hangingPunct="1">
              <a:lnSpc>
                <a:spcPct val="110000"/>
              </a:lnSpc>
              <a:spcAft>
                <a:spcPts val="0"/>
              </a:spcAft>
              <a:buFont typeface="Wingdings" pitchFamily="2" charset="2"/>
              <a:buChar char="v"/>
              <a:defRPr/>
            </a:pPr>
            <a:r>
              <a:rPr lang="cs-CZ" sz="2200" dirty="0" smtClean="0"/>
              <a:t>Výukový materiál je určen žákům 8. ročníku základní školy. V první části si žáci zopakují strukturou jim už známého minulého času prostého a předpřítomného času. Snímek číslo 3 je možné využít jako pracovní list, který si žáci rozstříhají a správně seřadí, nebo je také možné přesouvat jednotlivé pojmy na interaktivní tabuli, pokud nespustíme prezentaci. Další snímek slouží jako kontrola správnosti řešení. Na následujících snímcích je žákům vysvětlen rozdíl použití mezi minulým časem prostým a předpřítomným časem. </a:t>
            </a:r>
          </a:p>
          <a:p>
            <a:pPr eaLnBrk="1" fontAlgn="auto" hangingPunct="1">
              <a:lnSpc>
                <a:spcPct val="110000"/>
              </a:lnSpc>
              <a:spcAft>
                <a:spcPts val="0"/>
              </a:spcAft>
              <a:buFont typeface="Wingdings" pitchFamily="2" charset="2"/>
              <a:buChar char="v"/>
              <a:defRPr/>
            </a:pPr>
            <a:r>
              <a:rPr lang="cs-CZ" sz="2200" dirty="0" smtClean="0"/>
              <a:t>Autor: Mgr. Petr Punčochář</a:t>
            </a:r>
          </a:p>
          <a:p>
            <a:pPr eaLnBrk="1" fontAlgn="auto" hangingPunct="1">
              <a:lnSpc>
                <a:spcPct val="110000"/>
              </a:lnSpc>
              <a:spcAft>
                <a:spcPts val="0"/>
              </a:spcAft>
              <a:buFont typeface="Wingdings" pitchFamily="2" charset="2"/>
              <a:buChar char="v"/>
              <a:defRPr/>
            </a:pPr>
            <a:r>
              <a:rPr lang="cs-CZ" sz="2200" dirty="0" smtClean="0"/>
              <a:t>Jazyk: anglický</a:t>
            </a:r>
          </a:p>
          <a:p>
            <a:pPr eaLnBrk="1" fontAlgn="auto" hangingPunct="1">
              <a:lnSpc>
                <a:spcPct val="110000"/>
              </a:lnSpc>
              <a:spcAft>
                <a:spcPts val="0"/>
              </a:spcAft>
              <a:buFont typeface="Wingdings" pitchFamily="2" charset="2"/>
              <a:buChar char="v"/>
              <a:defRPr/>
            </a:pPr>
            <a:r>
              <a:rPr lang="cs-CZ" sz="2200" dirty="0" smtClean="0"/>
              <a:t>Očekávaný výstup: žák rozlišuje použití minulého času prostého a předpřítomného času</a:t>
            </a:r>
          </a:p>
          <a:p>
            <a:pPr>
              <a:lnSpc>
                <a:spcPct val="110000"/>
              </a:lnSpc>
              <a:buFont typeface="Wingdings" pitchFamily="2" charset="2"/>
              <a:buChar char="v"/>
              <a:defRPr/>
            </a:pPr>
            <a:r>
              <a:rPr lang="cs-CZ" sz="2200" dirty="0" smtClean="0"/>
              <a:t>Klíčová slova: anglický jazyk, slovesa, minulý čas prostý a předpřítomný čas</a:t>
            </a:r>
          </a:p>
          <a:p>
            <a:pPr>
              <a:lnSpc>
                <a:spcPct val="110000"/>
              </a:lnSpc>
              <a:buFont typeface="Wingdings" pitchFamily="2" charset="2"/>
              <a:buChar char="v"/>
              <a:defRPr/>
            </a:pPr>
            <a:r>
              <a:rPr lang="cs-CZ" sz="2200" dirty="0" smtClean="0"/>
              <a:t>Druh učebního materiálu: prezentace – využití interaktivní tabule</a:t>
            </a:r>
          </a:p>
          <a:p>
            <a:pPr eaLnBrk="1" fontAlgn="auto" hangingPunct="1">
              <a:lnSpc>
                <a:spcPct val="110000"/>
              </a:lnSpc>
              <a:spcAft>
                <a:spcPts val="0"/>
              </a:spcAft>
              <a:buFont typeface="Wingdings" pitchFamily="2" charset="2"/>
              <a:buChar char="v"/>
              <a:defRPr/>
            </a:pPr>
            <a:r>
              <a:rPr lang="cs-CZ" sz="2200" dirty="0" smtClean="0"/>
              <a:t>Klíčové kompetence: kompetence k učení, řešení problémů, komunikativní</a:t>
            </a:r>
          </a:p>
          <a:p>
            <a:pPr eaLnBrk="1" fontAlgn="auto" hangingPunct="1">
              <a:lnSpc>
                <a:spcPct val="110000"/>
              </a:lnSpc>
              <a:spcAft>
                <a:spcPts val="0"/>
              </a:spcAft>
              <a:buFont typeface="Wingdings" pitchFamily="2" charset="2"/>
              <a:buChar char="v"/>
              <a:defRPr/>
            </a:pPr>
            <a:r>
              <a:rPr lang="cs-CZ" sz="2200" dirty="0" smtClean="0"/>
              <a:t>Na výukový materiál reagovali žáci podle očekávání </a:t>
            </a:r>
            <a:endParaRPr lang="cs-CZ" sz="2200" dirty="0"/>
          </a:p>
        </p:txBody>
      </p:sp>
    </p:spTree>
    <p:extLst>
      <p:ext uri="{BB962C8B-B14F-4D97-AF65-F5344CB8AC3E}">
        <p14:creationId xmlns:p14="http://schemas.microsoft.com/office/powerpoint/2010/main" val="21191474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Nadpis 3"/>
          <p:cNvSpPr>
            <a:spLocks noGrp="1"/>
          </p:cNvSpPr>
          <p:nvPr>
            <p:ph type="title"/>
          </p:nvPr>
        </p:nvSpPr>
        <p:spPr>
          <a:xfrm>
            <a:off x="457200" y="274638"/>
            <a:ext cx="4186808" cy="1143000"/>
          </a:xfrm>
        </p:spPr>
        <p:txBody>
          <a:bodyPr>
            <a:normAutofit/>
          </a:bodyPr>
          <a:lstStyle/>
          <a:p>
            <a:pPr algn="l" eaLnBrk="1" hangingPunct="1"/>
            <a:r>
              <a:rPr lang="cs-CZ" sz="2400" dirty="0" smtClean="0"/>
              <a:t>PRESENT PERFECT</a:t>
            </a:r>
            <a:br>
              <a:rPr lang="cs-CZ" sz="2400" dirty="0" smtClean="0"/>
            </a:br>
            <a:r>
              <a:rPr lang="cs-CZ" sz="2400" dirty="0" smtClean="0"/>
              <a:t>PŘEDPŘÍTOMNÝ ČAS</a:t>
            </a:r>
          </a:p>
        </p:txBody>
      </p:sp>
      <p:sp>
        <p:nvSpPr>
          <p:cNvPr id="2051" name="TextovéPole 5"/>
          <p:cNvSpPr txBox="1">
            <a:spLocks noChangeArrowheads="1"/>
          </p:cNvSpPr>
          <p:nvPr/>
        </p:nvSpPr>
        <p:spPr bwMode="auto">
          <a:xfrm>
            <a:off x="3402290" y="1429878"/>
            <a:ext cx="24288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cs-CZ" u="sng" dirty="0" smtClean="0">
                <a:solidFill>
                  <a:prstClr val="black"/>
                </a:solidFill>
              </a:rPr>
              <a:t>Oznamovací věta</a:t>
            </a:r>
          </a:p>
        </p:txBody>
      </p:sp>
      <p:sp>
        <p:nvSpPr>
          <p:cNvPr id="8" name="TextovéPole 7"/>
          <p:cNvSpPr txBox="1"/>
          <p:nvPr/>
        </p:nvSpPr>
        <p:spPr>
          <a:xfrm>
            <a:off x="333375" y="5641646"/>
            <a:ext cx="925512" cy="369888"/>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pPr fontAlgn="base">
              <a:spcBef>
                <a:spcPct val="0"/>
              </a:spcBef>
              <a:spcAft>
                <a:spcPct val="0"/>
              </a:spcAft>
              <a:defRPr/>
            </a:pPr>
            <a:r>
              <a:rPr lang="cs-CZ" dirty="0">
                <a:solidFill>
                  <a:prstClr val="black"/>
                </a:solidFill>
              </a:rPr>
              <a:t>podmět</a:t>
            </a:r>
          </a:p>
        </p:txBody>
      </p:sp>
      <p:sp>
        <p:nvSpPr>
          <p:cNvPr id="10" name="TextovéPole 9"/>
          <p:cNvSpPr txBox="1"/>
          <p:nvPr/>
        </p:nvSpPr>
        <p:spPr>
          <a:xfrm>
            <a:off x="2718474" y="5641646"/>
            <a:ext cx="1004186" cy="369332"/>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pPr fontAlgn="base">
              <a:spcBef>
                <a:spcPct val="0"/>
              </a:spcBef>
              <a:spcAft>
                <a:spcPct val="0"/>
              </a:spcAft>
              <a:defRPr/>
            </a:pPr>
            <a:r>
              <a:rPr lang="cs-CZ" dirty="0" smtClean="0">
                <a:solidFill>
                  <a:prstClr val="black"/>
                </a:solidFill>
              </a:rPr>
              <a:t>třetí tvar</a:t>
            </a:r>
            <a:endParaRPr lang="cs-CZ" dirty="0">
              <a:solidFill>
                <a:prstClr val="black"/>
              </a:solidFill>
            </a:endParaRPr>
          </a:p>
        </p:txBody>
      </p:sp>
      <p:sp>
        <p:nvSpPr>
          <p:cNvPr id="15" name="TextovéPole 14"/>
          <p:cNvSpPr txBox="1"/>
          <p:nvPr/>
        </p:nvSpPr>
        <p:spPr>
          <a:xfrm>
            <a:off x="1418431" y="5641646"/>
            <a:ext cx="1244059" cy="369332"/>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pPr fontAlgn="base">
              <a:spcBef>
                <a:spcPct val="0"/>
              </a:spcBef>
              <a:spcAft>
                <a:spcPct val="0"/>
              </a:spcAft>
              <a:defRPr/>
            </a:pPr>
            <a:r>
              <a:rPr lang="cs-CZ" dirty="0" smtClean="0">
                <a:solidFill>
                  <a:prstClr val="black"/>
                </a:solidFill>
              </a:rPr>
              <a:t>minulý tvar</a:t>
            </a:r>
            <a:endParaRPr lang="cs-CZ" dirty="0">
              <a:solidFill>
                <a:prstClr val="black"/>
              </a:solidFill>
            </a:endParaRPr>
          </a:p>
        </p:txBody>
      </p:sp>
      <p:sp>
        <p:nvSpPr>
          <p:cNvPr id="41" name="TextovéPole 40"/>
          <p:cNvSpPr txBox="1"/>
          <p:nvPr/>
        </p:nvSpPr>
        <p:spPr>
          <a:xfrm>
            <a:off x="5972419" y="5654868"/>
            <a:ext cx="647700" cy="369887"/>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fontAlgn="base">
              <a:spcBef>
                <a:spcPct val="0"/>
              </a:spcBef>
              <a:spcAft>
                <a:spcPct val="0"/>
              </a:spcAft>
              <a:defRPr/>
            </a:pPr>
            <a:r>
              <a:rPr lang="cs-CZ" dirty="0">
                <a:solidFill>
                  <a:prstClr val="black"/>
                </a:solidFill>
              </a:rPr>
              <a:t>-</a:t>
            </a:r>
            <a:r>
              <a:rPr lang="cs-CZ" dirty="0" err="1">
                <a:solidFill>
                  <a:prstClr val="black"/>
                </a:solidFill>
              </a:rPr>
              <a:t>ing</a:t>
            </a:r>
            <a:endParaRPr lang="cs-CZ" dirty="0">
              <a:solidFill>
                <a:prstClr val="black"/>
              </a:solidFill>
            </a:endParaRPr>
          </a:p>
        </p:txBody>
      </p:sp>
      <p:sp>
        <p:nvSpPr>
          <p:cNvPr id="47" name="TextovéPole 46"/>
          <p:cNvSpPr txBox="1"/>
          <p:nvPr/>
        </p:nvSpPr>
        <p:spPr>
          <a:xfrm>
            <a:off x="333375" y="5244884"/>
            <a:ext cx="925512" cy="369888"/>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pPr fontAlgn="base">
              <a:spcBef>
                <a:spcPct val="0"/>
              </a:spcBef>
              <a:spcAft>
                <a:spcPct val="0"/>
              </a:spcAft>
              <a:defRPr/>
            </a:pPr>
            <a:r>
              <a:rPr lang="cs-CZ" dirty="0">
                <a:solidFill>
                  <a:prstClr val="black"/>
                </a:solidFill>
              </a:rPr>
              <a:t>podmět</a:t>
            </a:r>
          </a:p>
        </p:txBody>
      </p:sp>
      <p:sp>
        <p:nvSpPr>
          <p:cNvPr id="48" name="TextovéPole 47"/>
          <p:cNvSpPr txBox="1"/>
          <p:nvPr/>
        </p:nvSpPr>
        <p:spPr>
          <a:xfrm>
            <a:off x="5349943" y="5631991"/>
            <a:ext cx="481222" cy="369332"/>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pPr fontAlgn="base">
              <a:spcBef>
                <a:spcPct val="0"/>
              </a:spcBef>
              <a:spcAft>
                <a:spcPct val="0"/>
              </a:spcAft>
              <a:defRPr/>
            </a:pPr>
            <a:r>
              <a:rPr lang="cs-CZ" dirty="0" err="1" smtClean="0">
                <a:solidFill>
                  <a:prstClr val="black"/>
                </a:solidFill>
              </a:rPr>
              <a:t>did</a:t>
            </a:r>
            <a:endParaRPr lang="cs-CZ" dirty="0">
              <a:solidFill>
                <a:prstClr val="black"/>
              </a:solidFill>
            </a:endParaRPr>
          </a:p>
        </p:txBody>
      </p:sp>
      <p:sp>
        <p:nvSpPr>
          <p:cNvPr id="49" name="TextovéPole 48"/>
          <p:cNvSpPr txBox="1"/>
          <p:nvPr/>
        </p:nvSpPr>
        <p:spPr>
          <a:xfrm>
            <a:off x="1418431" y="5238725"/>
            <a:ext cx="877887" cy="369888"/>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pPr fontAlgn="base">
              <a:spcBef>
                <a:spcPct val="0"/>
              </a:spcBef>
              <a:spcAft>
                <a:spcPct val="0"/>
              </a:spcAft>
              <a:defRPr/>
            </a:pPr>
            <a:r>
              <a:rPr lang="cs-CZ" dirty="0">
                <a:solidFill>
                  <a:prstClr val="black"/>
                </a:solidFill>
              </a:rPr>
              <a:t>sloveso</a:t>
            </a:r>
          </a:p>
        </p:txBody>
      </p:sp>
      <p:sp>
        <p:nvSpPr>
          <p:cNvPr id="24" name="TextovéPole 23"/>
          <p:cNvSpPr txBox="1"/>
          <p:nvPr/>
        </p:nvSpPr>
        <p:spPr>
          <a:xfrm>
            <a:off x="4338130" y="5214934"/>
            <a:ext cx="422275" cy="369887"/>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pPr fontAlgn="base">
              <a:spcBef>
                <a:spcPct val="0"/>
              </a:spcBef>
              <a:spcAft>
                <a:spcPct val="0"/>
              </a:spcAft>
              <a:defRPr/>
            </a:pPr>
            <a:r>
              <a:rPr lang="cs-CZ" dirty="0" err="1">
                <a:solidFill>
                  <a:prstClr val="black"/>
                </a:solidFill>
              </a:rPr>
              <a:t>be</a:t>
            </a:r>
            <a:endParaRPr lang="cs-CZ" dirty="0">
              <a:solidFill>
                <a:prstClr val="black"/>
              </a:solidFill>
            </a:endParaRPr>
          </a:p>
        </p:txBody>
      </p:sp>
      <p:sp>
        <p:nvSpPr>
          <p:cNvPr id="35" name="Nadpis 3"/>
          <p:cNvSpPr txBox="1">
            <a:spLocks/>
          </p:cNvSpPr>
          <p:nvPr/>
        </p:nvSpPr>
        <p:spPr>
          <a:xfrm>
            <a:off x="5435844" y="260648"/>
            <a:ext cx="3259137"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cs-CZ" sz="2400" dirty="0" smtClean="0"/>
              <a:t>PAST SIMPLE</a:t>
            </a:r>
            <a:br>
              <a:rPr lang="cs-CZ" sz="2400" dirty="0" smtClean="0"/>
            </a:br>
            <a:r>
              <a:rPr lang="cs-CZ" sz="2400" dirty="0" smtClean="0"/>
              <a:t>MINULÝ ČAS PROSTÝ</a:t>
            </a:r>
          </a:p>
        </p:txBody>
      </p:sp>
      <p:sp>
        <p:nvSpPr>
          <p:cNvPr id="39" name="TextovéPole 38"/>
          <p:cNvSpPr txBox="1"/>
          <p:nvPr/>
        </p:nvSpPr>
        <p:spPr>
          <a:xfrm>
            <a:off x="3906434" y="5642257"/>
            <a:ext cx="1214179" cy="369332"/>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pPr fontAlgn="base">
              <a:spcBef>
                <a:spcPct val="0"/>
              </a:spcBef>
              <a:spcAft>
                <a:spcPct val="0"/>
              </a:spcAft>
              <a:defRPr/>
            </a:pPr>
            <a:r>
              <a:rPr lang="cs-CZ" dirty="0" err="1" smtClean="0">
                <a:solidFill>
                  <a:prstClr val="black"/>
                </a:solidFill>
              </a:rPr>
              <a:t>was</a:t>
            </a:r>
            <a:r>
              <a:rPr lang="cs-CZ" dirty="0" smtClean="0">
                <a:solidFill>
                  <a:prstClr val="black"/>
                </a:solidFill>
              </a:rPr>
              <a:t> / </a:t>
            </a:r>
            <a:r>
              <a:rPr lang="cs-CZ" dirty="0" err="1" smtClean="0">
                <a:solidFill>
                  <a:prstClr val="black"/>
                </a:solidFill>
              </a:rPr>
              <a:t>were</a:t>
            </a:r>
            <a:endParaRPr lang="cs-CZ" dirty="0">
              <a:solidFill>
                <a:prstClr val="black"/>
              </a:solidFill>
            </a:endParaRPr>
          </a:p>
        </p:txBody>
      </p:sp>
      <p:sp>
        <p:nvSpPr>
          <p:cNvPr id="40" name="TextovéPole 39"/>
          <p:cNvSpPr txBox="1"/>
          <p:nvPr/>
        </p:nvSpPr>
        <p:spPr>
          <a:xfrm>
            <a:off x="2463327" y="5217280"/>
            <a:ext cx="508473" cy="369332"/>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pPr fontAlgn="base">
              <a:spcBef>
                <a:spcPct val="0"/>
              </a:spcBef>
              <a:spcAft>
                <a:spcPct val="0"/>
              </a:spcAft>
              <a:defRPr/>
            </a:pPr>
            <a:r>
              <a:rPr lang="cs-CZ" dirty="0" err="1" smtClean="0">
                <a:solidFill>
                  <a:prstClr val="black"/>
                </a:solidFill>
              </a:rPr>
              <a:t>will</a:t>
            </a:r>
            <a:endParaRPr lang="cs-CZ" dirty="0">
              <a:solidFill>
                <a:prstClr val="black"/>
              </a:solidFill>
            </a:endParaRPr>
          </a:p>
        </p:txBody>
      </p:sp>
      <p:sp>
        <p:nvSpPr>
          <p:cNvPr id="42" name="TextovéPole 41"/>
          <p:cNvSpPr txBox="1"/>
          <p:nvPr/>
        </p:nvSpPr>
        <p:spPr>
          <a:xfrm>
            <a:off x="3087396" y="5217504"/>
            <a:ext cx="1148391" cy="369332"/>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pPr fontAlgn="base">
              <a:spcBef>
                <a:spcPct val="0"/>
              </a:spcBef>
              <a:spcAft>
                <a:spcPct val="0"/>
              </a:spcAft>
              <a:defRPr/>
            </a:pPr>
            <a:r>
              <a:rPr lang="cs-CZ" dirty="0" err="1" smtClean="0">
                <a:solidFill>
                  <a:prstClr val="black"/>
                </a:solidFill>
              </a:rPr>
              <a:t>have</a:t>
            </a:r>
            <a:r>
              <a:rPr lang="cs-CZ" dirty="0" smtClean="0">
                <a:solidFill>
                  <a:prstClr val="black"/>
                </a:solidFill>
              </a:rPr>
              <a:t> / has</a:t>
            </a:r>
            <a:endParaRPr lang="cs-CZ" dirty="0">
              <a:solidFill>
                <a:prstClr val="black"/>
              </a:solidFill>
            </a:endParaRPr>
          </a:p>
        </p:txBody>
      </p:sp>
      <p:sp>
        <p:nvSpPr>
          <p:cNvPr id="43" name="TextovéPole 42"/>
          <p:cNvSpPr txBox="1"/>
          <p:nvPr/>
        </p:nvSpPr>
        <p:spPr>
          <a:xfrm>
            <a:off x="333375" y="6155456"/>
            <a:ext cx="2638425" cy="369888"/>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a:defRPr/>
            </a:pPr>
            <a:r>
              <a:rPr lang="cs-CZ" dirty="0"/>
              <a:t>3.os., </a:t>
            </a:r>
            <a:r>
              <a:rPr lang="cs-CZ" dirty="0" err="1"/>
              <a:t>č.j</a:t>
            </a:r>
            <a:r>
              <a:rPr lang="cs-CZ" dirty="0"/>
              <a:t>. – koncovka -s</a:t>
            </a:r>
          </a:p>
        </p:txBody>
      </p:sp>
      <p:sp>
        <p:nvSpPr>
          <p:cNvPr id="44" name="TextovéPole 43"/>
          <p:cNvSpPr txBox="1"/>
          <p:nvPr/>
        </p:nvSpPr>
        <p:spPr>
          <a:xfrm>
            <a:off x="4899269" y="5214933"/>
            <a:ext cx="1073150" cy="369887"/>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pPr>
              <a:defRPr/>
            </a:pPr>
            <a:r>
              <a:rPr lang="cs-CZ" dirty="0"/>
              <a:t>do / </a:t>
            </a:r>
            <a:r>
              <a:rPr lang="cs-CZ" dirty="0" err="1"/>
              <a:t>does</a:t>
            </a:r>
            <a:endParaRPr lang="cs-CZ" dirty="0"/>
          </a:p>
        </p:txBody>
      </p:sp>
      <p:sp>
        <p:nvSpPr>
          <p:cNvPr id="2" name="Zaoblený obdélník 1">
            <a:hlinkClick r:id="" action="ppaction://hlinkshowjump?jump=nextslide"/>
          </p:cNvPr>
          <p:cNvSpPr/>
          <p:nvPr/>
        </p:nvSpPr>
        <p:spPr>
          <a:xfrm>
            <a:off x="7236296" y="6309320"/>
            <a:ext cx="1458684" cy="432048"/>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cs-CZ" b="1" dirty="0" smtClean="0">
                <a:solidFill>
                  <a:srgbClr val="FF0000"/>
                </a:solidFill>
              </a:rPr>
              <a:t>KONTROLA</a:t>
            </a:r>
            <a:endParaRPr lang="cs-CZ" b="1" dirty="0">
              <a:solidFill>
                <a:srgbClr val="FF0000"/>
              </a:solidFill>
            </a:endParaRPr>
          </a:p>
        </p:txBody>
      </p:sp>
    </p:spTree>
    <p:extLst>
      <p:ext uri="{BB962C8B-B14F-4D97-AF65-F5344CB8AC3E}">
        <p14:creationId xmlns:p14="http://schemas.microsoft.com/office/powerpoint/2010/main" val="31330946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Nadpis 3"/>
          <p:cNvSpPr>
            <a:spLocks noGrp="1"/>
          </p:cNvSpPr>
          <p:nvPr>
            <p:ph type="title"/>
          </p:nvPr>
        </p:nvSpPr>
        <p:spPr>
          <a:xfrm>
            <a:off x="457200" y="274638"/>
            <a:ext cx="4186808" cy="1143000"/>
          </a:xfrm>
        </p:spPr>
        <p:txBody>
          <a:bodyPr>
            <a:normAutofit/>
          </a:bodyPr>
          <a:lstStyle/>
          <a:p>
            <a:pPr algn="l" eaLnBrk="1" hangingPunct="1"/>
            <a:r>
              <a:rPr lang="cs-CZ" sz="2400" dirty="0" smtClean="0"/>
              <a:t>PRESENT PERFECT</a:t>
            </a:r>
            <a:br>
              <a:rPr lang="cs-CZ" sz="2400" dirty="0" smtClean="0"/>
            </a:br>
            <a:r>
              <a:rPr lang="cs-CZ" sz="2400" dirty="0" smtClean="0"/>
              <a:t>PŘEDPŘÍTOMNÝ ČAS</a:t>
            </a:r>
          </a:p>
        </p:txBody>
      </p:sp>
      <p:sp>
        <p:nvSpPr>
          <p:cNvPr id="2051" name="TextovéPole 5"/>
          <p:cNvSpPr txBox="1">
            <a:spLocks noChangeArrowheads="1"/>
          </p:cNvSpPr>
          <p:nvPr/>
        </p:nvSpPr>
        <p:spPr bwMode="auto">
          <a:xfrm>
            <a:off x="3684831" y="1403648"/>
            <a:ext cx="24288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fontAlgn="base" hangingPunct="1">
              <a:spcBef>
                <a:spcPct val="0"/>
              </a:spcBef>
              <a:spcAft>
                <a:spcPct val="0"/>
              </a:spcAft>
            </a:pPr>
            <a:r>
              <a:rPr lang="cs-CZ" u="sng" dirty="0" smtClean="0">
                <a:solidFill>
                  <a:prstClr val="black"/>
                </a:solidFill>
              </a:rPr>
              <a:t>Oznamovací věta</a:t>
            </a:r>
          </a:p>
        </p:txBody>
      </p:sp>
      <p:sp>
        <p:nvSpPr>
          <p:cNvPr id="8" name="TextovéPole 7"/>
          <p:cNvSpPr txBox="1"/>
          <p:nvPr/>
        </p:nvSpPr>
        <p:spPr>
          <a:xfrm>
            <a:off x="5827665" y="2133412"/>
            <a:ext cx="925512" cy="369888"/>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pPr fontAlgn="base">
              <a:spcBef>
                <a:spcPct val="0"/>
              </a:spcBef>
              <a:spcAft>
                <a:spcPct val="0"/>
              </a:spcAft>
              <a:defRPr/>
            </a:pPr>
            <a:r>
              <a:rPr lang="cs-CZ" dirty="0">
                <a:solidFill>
                  <a:prstClr val="black"/>
                </a:solidFill>
              </a:rPr>
              <a:t>podmět</a:t>
            </a:r>
          </a:p>
        </p:txBody>
      </p:sp>
      <p:sp>
        <p:nvSpPr>
          <p:cNvPr id="10" name="TextovéPole 9"/>
          <p:cNvSpPr txBox="1"/>
          <p:nvPr/>
        </p:nvSpPr>
        <p:spPr>
          <a:xfrm>
            <a:off x="3404341" y="2132856"/>
            <a:ext cx="1004186" cy="369332"/>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pPr fontAlgn="base">
              <a:spcBef>
                <a:spcPct val="0"/>
              </a:spcBef>
              <a:spcAft>
                <a:spcPct val="0"/>
              </a:spcAft>
              <a:defRPr/>
            </a:pPr>
            <a:r>
              <a:rPr lang="cs-CZ" dirty="0" smtClean="0">
                <a:solidFill>
                  <a:prstClr val="black"/>
                </a:solidFill>
              </a:rPr>
              <a:t>třetí tvar</a:t>
            </a:r>
            <a:endParaRPr lang="cs-CZ" dirty="0">
              <a:solidFill>
                <a:prstClr val="black"/>
              </a:solidFill>
            </a:endParaRPr>
          </a:p>
        </p:txBody>
      </p:sp>
      <p:sp>
        <p:nvSpPr>
          <p:cNvPr id="47" name="TextovéPole 46"/>
          <p:cNvSpPr txBox="1"/>
          <p:nvPr/>
        </p:nvSpPr>
        <p:spPr>
          <a:xfrm>
            <a:off x="841635" y="2132856"/>
            <a:ext cx="925512" cy="369888"/>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pPr fontAlgn="base">
              <a:spcBef>
                <a:spcPct val="0"/>
              </a:spcBef>
              <a:spcAft>
                <a:spcPct val="0"/>
              </a:spcAft>
              <a:defRPr/>
            </a:pPr>
            <a:r>
              <a:rPr lang="cs-CZ" dirty="0">
                <a:solidFill>
                  <a:prstClr val="black"/>
                </a:solidFill>
              </a:rPr>
              <a:t>podmět</a:t>
            </a:r>
          </a:p>
        </p:txBody>
      </p:sp>
      <p:sp>
        <p:nvSpPr>
          <p:cNvPr id="49" name="TextovéPole 48"/>
          <p:cNvSpPr txBox="1"/>
          <p:nvPr/>
        </p:nvSpPr>
        <p:spPr>
          <a:xfrm>
            <a:off x="6948264" y="2133412"/>
            <a:ext cx="877887" cy="369888"/>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pPr fontAlgn="base">
              <a:spcBef>
                <a:spcPct val="0"/>
              </a:spcBef>
              <a:spcAft>
                <a:spcPct val="0"/>
              </a:spcAft>
              <a:defRPr/>
            </a:pPr>
            <a:r>
              <a:rPr lang="cs-CZ" dirty="0">
                <a:solidFill>
                  <a:prstClr val="black"/>
                </a:solidFill>
              </a:rPr>
              <a:t>sloveso</a:t>
            </a:r>
          </a:p>
        </p:txBody>
      </p:sp>
      <p:sp>
        <p:nvSpPr>
          <p:cNvPr id="35" name="Nadpis 3"/>
          <p:cNvSpPr txBox="1">
            <a:spLocks/>
          </p:cNvSpPr>
          <p:nvPr/>
        </p:nvSpPr>
        <p:spPr>
          <a:xfrm>
            <a:off x="5435844" y="260648"/>
            <a:ext cx="3259137"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cs-CZ" sz="2400" dirty="0" smtClean="0"/>
              <a:t>PAST SIMPLE</a:t>
            </a:r>
            <a:br>
              <a:rPr lang="cs-CZ" sz="2400" dirty="0" smtClean="0"/>
            </a:br>
            <a:r>
              <a:rPr lang="cs-CZ" sz="2400" dirty="0" smtClean="0"/>
              <a:t>MINULÝ ČAS PROSTÝ</a:t>
            </a:r>
          </a:p>
        </p:txBody>
      </p:sp>
      <p:sp>
        <p:nvSpPr>
          <p:cNvPr id="42" name="TextovéPole 41"/>
          <p:cNvSpPr txBox="1"/>
          <p:nvPr/>
        </p:nvSpPr>
        <p:spPr>
          <a:xfrm>
            <a:off x="2040460" y="2133412"/>
            <a:ext cx="1148391" cy="369332"/>
          </a:xfrm>
          <a:prstGeom prst="rect">
            <a:avLst/>
          </a:prstGeom>
        </p:spPr>
        <p:style>
          <a:lnRef idx="2">
            <a:schemeClr val="dk1"/>
          </a:lnRef>
          <a:fillRef idx="1">
            <a:schemeClr val="lt1"/>
          </a:fillRef>
          <a:effectRef idx="0">
            <a:schemeClr val="dk1"/>
          </a:effectRef>
          <a:fontRef idx="minor">
            <a:schemeClr val="dk1"/>
          </a:fontRef>
        </p:style>
        <p:txBody>
          <a:bodyPr wrap="none">
            <a:spAutoFit/>
          </a:bodyPr>
          <a:lstStyle/>
          <a:p>
            <a:pPr fontAlgn="base">
              <a:spcBef>
                <a:spcPct val="0"/>
              </a:spcBef>
              <a:spcAft>
                <a:spcPct val="0"/>
              </a:spcAft>
              <a:defRPr/>
            </a:pPr>
            <a:r>
              <a:rPr lang="cs-CZ" dirty="0" err="1" smtClean="0">
                <a:solidFill>
                  <a:prstClr val="black"/>
                </a:solidFill>
              </a:rPr>
              <a:t>have</a:t>
            </a:r>
            <a:r>
              <a:rPr lang="cs-CZ" dirty="0" smtClean="0">
                <a:solidFill>
                  <a:prstClr val="black"/>
                </a:solidFill>
              </a:rPr>
              <a:t> / has</a:t>
            </a:r>
            <a:endParaRPr lang="cs-CZ" dirty="0">
              <a:solidFill>
                <a:prstClr val="black"/>
              </a:solidFill>
            </a:endParaRPr>
          </a:p>
        </p:txBody>
      </p:sp>
      <p:sp>
        <p:nvSpPr>
          <p:cNvPr id="43" name="TextovéPole 42"/>
          <p:cNvSpPr txBox="1"/>
          <p:nvPr/>
        </p:nvSpPr>
        <p:spPr>
          <a:xfrm>
            <a:off x="6324741" y="2924944"/>
            <a:ext cx="2638425" cy="369888"/>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a:defRPr/>
            </a:pPr>
            <a:r>
              <a:rPr lang="cs-CZ" dirty="0"/>
              <a:t>3.os., </a:t>
            </a:r>
            <a:r>
              <a:rPr lang="cs-CZ" dirty="0" err="1"/>
              <a:t>č.j</a:t>
            </a:r>
            <a:r>
              <a:rPr lang="cs-CZ" dirty="0"/>
              <a:t>. – koncovka -s</a:t>
            </a:r>
          </a:p>
        </p:txBody>
      </p:sp>
    </p:spTree>
    <p:extLst>
      <p:ext uri="{BB962C8B-B14F-4D97-AF65-F5344CB8AC3E}">
        <p14:creationId xmlns:p14="http://schemas.microsoft.com/office/powerpoint/2010/main" val="245919130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67544" y="548680"/>
            <a:ext cx="8229600" cy="5040560"/>
          </a:xfrm>
        </p:spPr>
        <p:txBody>
          <a:bodyPr>
            <a:normAutofit/>
          </a:bodyPr>
          <a:lstStyle/>
          <a:p>
            <a:pPr marL="0" indent="0" algn="ctr">
              <a:buNone/>
            </a:pPr>
            <a:r>
              <a:rPr lang="cs-CZ" b="1" dirty="0" smtClean="0">
                <a:solidFill>
                  <a:srgbClr val="FF0000"/>
                </a:solidFill>
              </a:rPr>
              <a:t>Past </a:t>
            </a:r>
            <a:r>
              <a:rPr lang="cs-CZ" b="1" dirty="0" err="1" smtClean="0">
                <a:solidFill>
                  <a:srgbClr val="FF0000"/>
                </a:solidFill>
              </a:rPr>
              <a:t>simple</a:t>
            </a:r>
            <a:r>
              <a:rPr lang="cs-CZ" b="1" dirty="0" smtClean="0">
                <a:solidFill>
                  <a:srgbClr val="FF0000"/>
                </a:solidFill>
              </a:rPr>
              <a:t> </a:t>
            </a:r>
            <a:r>
              <a:rPr lang="cs-CZ" b="1" dirty="0" smtClean="0"/>
              <a:t>(minulý čas </a:t>
            </a:r>
            <a:r>
              <a:rPr lang="cs-CZ" b="1" dirty="0"/>
              <a:t>prostý</a:t>
            </a:r>
            <a:r>
              <a:rPr lang="cs-CZ" b="1" dirty="0" smtClean="0"/>
              <a:t>)</a:t>
            </a:r>
          </a:p>
          <a:p>
            <a:pPr marL="0" indent="0">
              <a:spcBef>
                <a:spcPts val="0"/>
              </a:spcBef>
              <a:buNone/>
            </a:pPr>
            <a:endParaRPr lang="cs-CZ" sz="1800" dirty="0"/>
          </a:p>
          <a:p>
            <a:r>
              <a:rPr lang="cs-CZ" dirty="0" smtClean="0"/>
              <a:t>používáme</a:t>
            </a:r>
            <a:r>
              <a:rPr lang="cs-CZ" dirty="0"/>
              <a:t>, pokud </a:t>
            </a:r>
            <a:r>
              <a:rPr lang="cs-CZ" dirty="0" smtClean="0"/>
              <a:t>hovoříme o ději, který skončil v minulosti</a:t>
            </a:r>
          </a:p>
          <a:p>
            <a:pPr marL="0" indent="0">
              <a:buNone/>
            </a:pPr>
            <a:r>
              <a:rPr lang="cs-CZ" dirty="0"/>
              <a:t>	</a:t>
            </a:r>
            <a:r>
              <a:rPr lang="cs-CZ" sz="2800" dirty="0" smtClean="0"/>
              <a:t>I </a:t>
            </a:r>
            <a:r>
              <a:rPr lang="cs-CZ" sz="2800" dirty="0" err="1" smtClean="0"/>
              <a:t>saw</a:t>
            </a:r>
            <a:r>
              <a:rPr lang="cs-CZ" sz="2800" dirty="0" smtClean="0"/>
              <a:t> </a:t>
            </a:r>
            <a:r>
              <a:rPr lang="cs-CZ" sz="2800" dirty="0" err="1" smtClean="0"/>
              <a:t>that</a:t>
            </a:r>
            <a:r>
              <a:rPr lang="cs-CZ" sz="2800" dirty="0" smtClean="0"/>
              <a:t> film </a:t>
            </a:r>
            <a:r>
              <a:rPr lang="cs-CZ" sz="2800" dirty="0" err="1" smtClean="0"/>
              <a:t>three</a:t>
            </a:r>
            <a:r>
              <a:rPr lang="cs-CZ" sz="2800" dirty="0" smtClean="0"/>
              <a:t> </a:t>
            </a:r>
            <a:r>
              <a:rPr lang="cs-CZ" sz="2800" dirty="0" err="1" smtClean="0"/>
              <a:t>time</a:t>
            </a:r>
            <a:r>
              <a:rPr lang="cs-CZ" sz="2800" dirty="0" smtClean="0"/>
              <a:t> last </a:t>
            </a:r>
            <a:r>
              <a:rPr lang="cs-CZ" sz="2800" dirty="0" err="1" smtClean="0"/>
              <a:t>week</a:t>
            </a:r>
            <a:r>
              <a:rPr lang="cs-CZ" sz="2800" dirty="0" smtClean="0"/>
              <a:t> </a:t>
            </a:r>
          </a:p>
          <a:p>
            <a:pPr marL="0" indent="0">
              <a:spcBef>
                <a:spcPts val="0"/>
              </a:spcBef>
              <a:buNone/>
            </a:pPr>
            <a:endParaRPr lang="cs-CZ" sz="1800" dirty="0" smtClean="0"/>
          </a:p>
          <a:p>
            <a:r>
              <a:rPr lang="cs-CZ" dirty="0" smtClean="0"/>
              <a:t>když se děj zmiňuje o určité době </a:t>
            </a:r>
            <a:r>
              <a:rPr lang="cs-CZ" dirty="0"/>
              <a:t>v </a:t>
            </a:r>
            <a:r>
              <a:rPr lang="cs-CZ" dirty="0" smtClean="0"/>
              <a:t>minulosti </a:t>
            </a:r>
            <a:r>
              <a:rPr lang="cs-CZ" sz="2800" dirty="0" smtClean="0"/>
              <a:t>(</a:t>
            </a:r>
            <a:r>
              <a:rPr lang="cs-CZ" sz="2800" dirty="0"/>
              <a:t>last </a:t>
            </a:r>
            <a:r>
              <a:rPr lang="cs-CZ" sz="2800" dirty="0" err="1"/>
              <a:t>week</a:t>
            </a:r>
            <a:r>
              <a:rPr lang="cs-CZ" sz="2800" dirty="0"/>
              <a:t>, </a:t>
            </a:r>
            <a:r>
              <a:rPr lang="cs-CZ" sz="2800" dirty="0" err="1" smtClean="0"/>
              <a:t>yesterday</a:t>
            </a:r>
            <a:r>
              <a:rPr lang="cs-CZ" sz="2800" dirty="0" smtClean="0"/>
              <a:t>, ago, in 2011, </a:t>
            </a:r>
            <a:r>
              <a:rPr lang="cs-CZ" sz="2800" dirty="0" err="1" smtClean="0"/>
              <a:t>at</a:t>
            </a:r>
            <a:r>
              <a:rPr lang="cs-CZ" sz="2800" dirty="0" smtClean="0"/>
              <a:t> </a:t>
            </a:r>
            <a:r>
              <a:rPr lang="cs-CZ" sz="2800" dirty="0" err="1" smtClean="0"/>
              <a:t>eight</a:t>
            </a:r>
            <a:r>
              <a:rPr lang="cs-CZ" sz="2800" dirty="0" smtClean="0"/>
              <a:t> </a:t>
            </a:r>
            <a:r>
              <a:rPr lang="cs-CZ" sz="2800" dirty="0" err="1" smtClean="0"/>
              <a:t>o´clock</a:t>
            </a:r>
            <a:r>
              <a:rPr lang="cs-CZ" sz="2800" dirty="0" smtClean="0"/>
              <a:t>, </a:t>
            </a:r>
            <a:r>
              <a:rPr lang="cs-CZ" sz="2800" dirty="0" err="1" smtClean="0"/>
              <a:t>when</a:t>
            </a:r>
            <a:r>
              <a:rPr lang="cs-CZ" sz="2800" dirty="0" smtClean="0"/>
              <a:t>, </a:t>
            </a:r>
            <a:r>
              <a:rPr lang="cs-CZ" sz="2800" dirty="0" err="1" smtClean="0"/>
              <a:t>until</a:t>
            </a:r>
            <a:r>
              <a:rPr lang="cs-CZ" sz="2800" dirty="0" smtClean="0"/>
              <a:t>)</a:t>
            </a:r>
            <a:endParaRPr lang="cs-CZ" sz="2800" dirty="0"/>
          </a:p>
        </p:txBody>
      </p:sp>
      <p:cxnSp>
        <p:nvCxnSpPr>
          <p:cNvPr id="5" name="Přímá spojnice 4"/>
          <p:cNvCxnSpPr/>
          <p:nvPr/>
        </p:nvCxnSpPr>
        <p:spPr>
          <a:xfrm>
            <a:off x="1464167" y="5907574"/>
            <a:ext cx="5976664"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Přímá spojnice 5"/>
          <p:cNvCxnSpPr/>
          <p:nvPr/>
        </p:nvCxnSpPr>
        <p:spPr>
          <a:xfrm>
            <a:off x="4452499" y="5763558"/>
            <a:ext cx="0" cy="28803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ovéPole 6"/>
          <p:cNvSpPr txBox="1"/>
          <p:nvPr/>
        </p:nvSpPr>
        <p:spPr>
          <a:xfrm>
            <a:off x="4102691" y="5219306"/>
            <a:ext cx="699615" cy="369332"/>
          </a:xfrm>
          <a:prstGeom prst="rect">
            <a:avLst/>
          </a:prstGeom>
          <a:noFill/>
        </p:spPr>
        <p:txBody>
          <a:bodyPr wrap="none" rtlCol="0">
            <a:spAutoFit/>
          </a:bodyPr>
          <a:lstStyle/>
          <a:p>
            <a:r>
              <a:rPr lang="cs-CZ" b="1" cap="all" dirty="0" err="1" smtClean="0"/>
              <a:t>now</a:t>
            </a:r>
            <a:endParaRPr lang="cs-CZ" b="1" cap="all" dirty="0"/>
          </a:p>
        </p:txBody>
      </p:sp>
      <p:sp>
        <p:nvSpPr>
          <p:cNvPr id="11" name="TextovéPole 10"/>
          <p:cNvSpPr txBox="1"/>
          <p:nvPr/>
        </p:nvSpPr>
        <p:spPr>
          <a:xfrm flipH="1">
            <a:off x="1907704" y="6240341"/>
            <a:ext cx="1728192" cy="523220"/>
          </a:xfrm>
          <a:prstGeom prst="rect">
            <a:avLst/>
          </a:prstGeom>
          <a:noFill/>
        </p:spPr>
        <p:txBody>
          <a:bodyPr wrap="square" rtlCol="0">
            <a:spAutoFit/>
          </a:bodyPr>
          <a:lstStyle/>
          <a:p>
            <a:r>
              <a:rPr lang="cs-CZ" sz="2800" dirty="0" err="1" smtClean="0">
                <a:solidFill>
                  <a:srgbClr val="FF0000"/>
                </a:solidFill>
              </a:rPr>
              <a:t>yesterday</a:t>
            </a:r>
            <a:endParaRPr lang="cs-CZ" sz="2800" dirty="0">
              <a:solidFill>
                <a:srgbClr val="FF0000"/>
              </a:solidFill>
            </a:endParaRPr>
          </a:p>
        </p:txBody>
      </p:sp>
      <p:sp>
        <p:nvSpPr>
          <p:cNvPr id="12" name="TextovéPole 11"/>
          <p:cNvSpPr txBox="1"/>
          <p:nvPr/>
        </p:nvSpPr>
        <p:spPr>
          <a:xfrm>
            <a:off x="7104040" y="6064472"/>
            <a:ext cx="673582" cy="369332"/>
          </a:xfrm>
          <a:prstGeom prst="rect">
            <a:avLst/>
          </a:prstGeom>
          <a:noFill/>
        </p:spPr>
        <p:txBody>
          <a:bodyPr wrap="none" rtlCol="0">
            <a:spAutoFit/>
          </a:bodyPr>
          <a:lstStyle/>
          <a:p>
            <a:r>
              <a:rPr lang="cs-CZ" b="1" dirty="0" smtClean="0"/>
              <a:t>TIME</a:t>
            </a:r>
            <a:endParaRPr lang="cs-CZ" b="1" dirty="0"/>
          </a:p>
        </p:txBody>
      </p:sp>
      <p:sp>
        <p:nvSpPr>
          <p:cNvPr id="13" name="TextovéPole 12"/>
          <p:cNvSpPr txBox="1"/>
          <p:nvPr/>
        </p:nvSpPr>
        <p:spPr>
          <a:xfrm>
            <a:off x="689325" y="5403972"/>
            <a:ext cx="652486" cy="369332"/>
          </a:xfrm>
          <a:prstGeom prst="rect">
            <a:avLst/>
          </a:prstGeom>
          <a:noFill/>
        </p:spPr>
        <p:txBody>
          <a:bodyPr wrap="none" rtlCol="0">
            <a:spAutoFit/>
          </a:bodyPr>
          <a:lstStyle/>
          <a:p>
            <a:r>
              <a:rPr lang="cs-CZ" b="1" dirty="0" smtClean="0"/>
              <a:t>PAST</a:t>
            </a:r>
            <a:endParaRPr lang="cs-CZ" b="1" dirty="0"/>
          </a:p>
        </p:txBody>
      </p:sp>
      <p:sp>
        <p:nvSpPr>
          <p:cNvPr id="14" name="TextovéPole 13"/>
          <p:cNvSpPr txBox="1"/>
          <p:nvPr/>
        </p:nvSpPr>
        <p:spPr>
          <a:xfrm>
            <a:off x="6994577" y="5403972"/>
            <a:ext cx="947695" cy="369332"/>
          </a:xfrm>
          <a:prstGeom prst="rect">
            <a:avLst/>
          </a:prstGeom>
          <a:noFill/>
        </p:spPr>
        <p:txBody>
          <a:bodyPr wrap="none" rtlCol="0">
            <a:spAutoFit/>
          </a:bodyPr>
          <a:lstStyle/>
          <a:p>
            <a:r>
              <a:rPr lang="cs-CZ" b="1" dirty="0" smtClean="0"/>
              <a:t>FUTURE</a:t>
            </a:r>
            <a:endParaRPr lang="cs-CZ" b="1" dirty="0"/>
          </a:p>
        </p:txBody>
      </p:sp>
      <p:cxnSp>
        <p:nvCxnSpPr>
          <p:cNvPr id="15" name="Přímá spojnice 14"/>
          <p:cNvCxnSpPr/>
          <p:nvPr/>
        </p:nvCxnSpPr>
        <p:spPr>
          <a:xfrm>
            <a:off x="2655758" y="5582735"/>
            <a:ext cx="0" cy="641604"/>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6" name="TextovéPole 15"/>
          <p:cNvSpPr txBox="1"/>
          <p:nvPr/>
        </p:nvSpPr>
        <p:spPr>
          <a:xfrm>
            <a:off x="1721463" y="4742252"/>
            <a:ext cx="1777339" cy="954107"/>
          </a:xfrm>
          <a:prstGeom prst="rect">
            <a:avLst/>
          </a:prstGeom>
          <a:noFill/>
        </p:spPr>
        <p:txBody>
          <a:bodyPr wrap="square" rtlCol="0">
            <a:spAutoFit/>
          </a:bodyPr>
          <a:lstStyle/>
          <a:p>
            <a:r>
              <a:rPr lang="cs-CZ" sz="2800" dirty="0" err="1" smtClean="0">
                <a:solidFill>
                  <a:srgbClr val="7030A0"/>
                </a:solidFill>
              </a:rPr>
              <a:t>three</a:t>
            </a:r>
            <a:r>
              <a:rPr lang="cs-CZ" sz="2800" dirty="0" smtClean="0">
                <a:solidFill>
                  <a:srgbClr val="7030A0"/>
                </a:solidFill>
              </a:rPr>
              <a:t> </a:t>
            </a:r>
            <a:r>
              <a:rPr lang="cs-CZ" sz="2800" dirty="0" err="1" smtClean="0">
                <a:solidFill>
                  <a:srgbClr val="7030A0"/>
                </a:solidFill>
              </a:rPr>
              <a:t>time</a:t>
            </a:r>
            <a:endParaRPr lang="cs-CZ" sz="2800" dirty="0" smtClean="0">
              <a:solidFill>
                <a:srgbClr val="7030A0"/>
              </a:solidFill>
            </a:endParaRPr>
          </a:p>
          <a:p>
            <a:pPr algn="ctr"/>
            <a:r>
              <a:rPr lang="cs-CZ" sz="2800" dirty="0" smtClean="0">
                <a:solidFill>
                  <a:srgbClr val="7030A0"/>
                </a:solidFill>
              </a:rPr>
              <a:t>last </a:t>
            </a:r>
            <a:r>
              <a:rPr lang="cs-CZ" sz="2800" dirty="0" err="1" smtClean="0">
                <a:solidFill>
                  <a:srgbClr val="7030A0"/>
                </a:solidFill>
              </a:rPr>
              <a:t>week</a:t>
            </a:r>
            <a:endParaRPr lang="cs-CZ" sz="2800" dirty="0">
              <a:solidFill>
                <a:srgbClr val="7030A0"/>
              </a:solidFill>
            </a:endParaRPr>
          </a:p>
        </p:txBody>
      </p:sp>
      <p:cxnSp>
        <p:nvCxnSpPr>
          <p:cNvPr id="17" name="Přímá spojnice 16"/>
          <p:cNvCxnSpPr/>
          <p:nvPr/>
        </p:nvCxnSpPr>
        <p:spPr>
          <a:xfrm>
            <a:off x="1907704" y="5739722"/>
            <a:ext cx="1273283" cy="0"/>
          </a:xfrm>
          <a:prstGeom prst="line">
            <a:avLst/>
          </a:prstGeom>
          <a:ln>
            <a:solidFill>
              <a:srgbClr val="7030A0"/>
            </a:solidFill>
          </a:ln>
        </p:spPr>
        <p:style>
          <a:lnRef idx="3">
            <a:schemeClr val="accent2"/>
          </a:lnRef>
          <a:fillRef idx="0">
            <a:schemeClr val="accent2"/>
          </a:fillRef>
          <a:effectRef idx="2">
            <a:schemeClr val="accent2"/>
          </a:effectRef>
          <a:fontRef idx="minor">
            <a:schemeClr val="tx1"/>
          </a:fontRef>
        </p:style>
      </p:cxnSp>
    </p:spTree>
    <p:extLst>
      <p:ext uri="{BB962C8B-B14F-4D97-AF65-F5344CB8AC3E}">
        <p14:creationId xmlns:p14="http://schemas.microsoft.com/office/powerpoint/2010/main" val="2260465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additive="base">
                                        <p:cTn id="2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arn(inVertical)">
                                      <p:cBhvr>
                                        <p:cTn id="31" dur="500"/>
                                        <p:tgtEl>
                                          <p:spTgt spid="12"/>
                                        </p:tgtEl>
                                      </p:cBhvr>
                                    </p:animEffect>
                                  </p:childTnLst>
                                </p:cTn>
                              </p:par>
                              <p:par>
                                <p:cTn id="32" presetID="16" presetClass="entr" presetSubtype="21"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barn(inVertical)">
                                      <p:cBhvr>
                                        <p:cTn id="34" dur="500"/>
                                        <p:tgtEl>
                                          <p:spTgt spid="5"/>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500" fill="hold"/>
                                        <p:tgtEl>
                                          <p:spTgt spid="6"/>
                                        </p:tgtEl>
                                        <p:attrNameLst>
                                          <p:attrName>ppt_w</p:attrName>
                                        </p:attrNameLst>
                                      </p:cBhvr>
                                      <p:tavLst>
                                        <p:tav tm="0">
                                          <p:val>
                                            <p:fltVal val="0"/>
                                          </p:val>
                                        </p:tav>
                                        <p:tav tm="100000">
                                          <p:val>
                                            <p:strVal val="#ppt_w"/>
                                          </p:val>
                                        </p:tav>
                                      </p:tavLst>
                                    </p:anim>
                                    <p:anim calcmode="lin" valueType="num">
                                      <p:cBhvr>
                                        <p:cTn id="40" dur="500" fill="hold"/>
                                        <p:tgtEl>
                                          <p:spTgt spid="6"/>
                                        </p:tgtEl>
                                        <p:attrNameLst>
                                          <p:attrName>ppt_h</p:attrName>
                                        </p:attrNameLst>
                                      </p:cBhvr>
                                      <p:tavLst>
                                        <p:tav tm="0">
                                          <p:val>
                                            <p:fltVal val="0"/>
                                          </p:val>
                                        </p:tav>
                                        <p:tav tm="100000">
                                          <p:val>
                                            <p:strVal val="#ppt_h"/>
                                          </p:val>
                                        </p:tav>
                                      </p:tavLst>
                                    </p:anim>
                                    <p:animEffect transition="in" filter="fade">
                                      <p:cBhvr>
                                        <p:cTn id="41" dur="500"/>
                                        <p:tgtEl>
                                          <p:spTgt spid="6"/>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p:cTn id="44" dur="500" fill="hold"/>
                                        <p:tgtEl>
                                          <p:spTgt spid="7"/>
                                        </p:tgtEl>
                                        <p:attrNameLst>
                                          <p:attrName>ppt_w</p:attrName>
                                        </p:attrNameLst>
                                      </p:cBhvr>
                                      <p:tavLst>
                                        <p:tav tm="0">
                                          <p:val>
                                            <p:fltVal val="0"/>
                                          </p:val>
                                        </p:tav>
                                        <p:tav tm="100000">
                                          <p:val>
                                            <p:strVal val="#ppt_w"/>
                                          </p:val>
                                        </p:tav>
                                      </p:tavLst>
                                    </p:anim>
                                    <p:anim calcmode="lin" valueType="num">
                                      <p:cBhvr>
                                        <p:cTn id="45" dur="500" fill="hold"/>
                                        <p:tgtEl>
                                          <p:spTgt spid="7"/>
                                        </p:tgtEl>
                                        <p:attrNameLst>
                                          <p:attrName>ppt_h</p:attrName>
                                        </p:attrNameLst>
                                      </p:cBhvr>
                                      <p:tavLst>
                                        <p:tav tm="0">
                                          <p:val>
                                            <p:fltVal val="0"/>
                                          </p:val>
                                        </p:tav>
                                        <p:tav tm="100000">
                                          <p:val>
                                            <p:strVal val="#ppt_h"/>
                                          </p:val>
                                        </p:tav>
                                      </p:tavLst>
                                    </p:anim>
                                    <p:animEffect transition="in" filter="fade">
                                      <p:cBhvr>
                                        <p:cTn id="46" dur="500"/>
                                        <p:tgtEl>
                                          <p:spTgt spid="7"/>
                                        </p:tgtEl>
                                      </p:cBhvr>
                                    </p:animEffect>
                                  </p:childTnLst>
                                </p:cTn>
                              </p:par>
                            </p:childTnLst>
                          </p:cTn>
                        </p:par>
                      </p:childTnLst>
                    </p:cTn>
                  </p:par>
                  <p:par>
                    <p:cTn id="47" fill="hold">
                      <p:stCondLst>
                        <p:cond delay="indefinite"/>
                      </p:stCondLst>
                      <p:childTnLst>
                        <p:par>
                          <p:cTn id="48" fill="hold">
                            <p:stCondLst>
                              <p:cond delay="0"/>
                            </p:stCondLst>
                            <p:childTnLst>
                              <p:par>
                                <p:cTn id="49" presetID="53" presetClass="entr" presetSubtype="16" fill="hold" grpId="0" nodeType="click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p:cTn id="51" dur="500" fill="hold"/>
                                        <p:tgtEl>
                                          <p:spTgt spid="13"/>
                                        </p:tgtEl>
                                        <p:attrNameLst>
                                          <p:attrName>ppt_w</p:attrName>
                                        </p:attrNameLst>
                                      </p:cBhvr>
                                      <p:tavLst>
                                        <p:tav tm="0">
                                          <p:val>
                                            <p:fltVal val="0"/>
                                          </p:val>
                                        </p:tav>
                                        <p:tav tm="100000">
                                          <p:val>
                                            <p:strVal val="#ppt_w"/>
                                          </p:val>
                                        </p:tav>
                                      </p:tavLst>
                                    </p:anim>
                                    <p:anim calcmode="lin" valueType="num">
                                      <p:cBhvr>
                                        <p:cTn id="52" dur="500" fill="hold"/>
                                        <p:tgtEl>
                                          <p:spTgt spid="13"/>
                                        </p:tgtEl>
                                        <p:attrNameLst>
                                          <p:attrName>ppt_h</p:attrName>
                                        </p:attrNameLst>
                                      </p:cBhvr>
                                      <p:tavLst>
                                        <p:tav tm="0">
                                          <p:val>
                                            <p:fltVal val="0"/>
                                          </p:val>
                                        </p:tav>
                                        <p:tav tm="100000">
                                          <p:val>
                                            <p:strVal val="#ppt_h"/>
                                          </p:val>
                                        </p:tav>
                                      </p:tavLst>
                                    </p:anim>
                                    <p:animEffect transition="in" filter="fade">
                                      <p:cBhvr>
                                        <p:cTn id="53" dur="500"/>
                                        <p:tgtEl>
                                          <p:spTgt spid="13"/>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p:cTn id="56" dur="500" fill="hold"/>
                                        <p:tgtEl>
                                          <p:spTgt spid="14"/>
                                        </p:tgtEl>
                                        <p:attrNameLst>
                                          <p:attrName>ppt_w</p:attrName>
                                        </p:attrNameLst>
                                      </p:cBhvr>
                                      <p:tavLst>
                                        <p:tav tm="0">
                                          <p:val>
                                            <p:fltVal val="0"/>
                                          </p:val>
                                        </p:tav>
                                        <p:tav tm="100000">
                                          <p:val>
                                            <p:strVal val="#ppt_w"/>
                                          </p:val>
                                        </p:tav>
                                      </p:tavLst>
                                    </p:anim>
                                    <p:anim calcmode="lin" valueType="num">
                                      <p:cBhvr>
                                        <p:cTn id="57" dur="500" fill="hold"/>
                                        <p:tgtEl>
                                          <p:spTgt spid="14"/>
                                        </p:tgtEl>
                                        <p:attrNameLst>
                                          <p:attrName>ppt_h</p:attrName>
                                        </p:attrNameLst>
                                      </p:cBhvr>
                                      <p:tavLst>
                                        <p:tav tm="0">
                                          <p:val>
                                            <p:fltVal val="0"/>
                                          </p:val>
                                        </p:tav>
                                        <p:tav tm="100000">
                                          <p:val>
                                            <p:strVal val="#ppt_h"/>
                                          </p:val>
                                        </p:tav>
                                      </p:tavLst>
                                    </p:anim>
                                    <p:animEffect transition="in" filter="fade">
                                      <p:cBhvr>
                                        <p:cTn id="58" dur="500"/>
                                        <p:tgtEl>
                                          <p:spTgt spid="14"/>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nodeType="click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p:cTn id="63" dur="500" fill="hold"/>
                                        <p:tgtEl>
                                          <p:spTgt spid="15"/>
                                        </p:tgtEl>
                                        <p:attrNameLst>
                                          <p:attrName>ppt_w</p:attrName>
                                        </p:attrNameLst>
                                      </p:cBhvr>
                                      <p:tavLst>
                                        <p:tav tm="0">
                                          <p:val>
                                            <p:fltVal val="0"/>
                                          </p:val>
                                        </p:tav>
                                        <p:tav tm="100000">
                                          <p:val>
                                            <p:strVal val="#ppt_w"/>
                                          </p:val>
                                        </p:tav>
                                      </p:tavLst>
                                    </p:anim>
                                    <p:anim calcmode="lin" valueType="num">
                                      <p:cBhvr>
                                        <p:cTn id="64" dur="500" fill="hold"/>
                                        <p:tgtEl>
                                          <p:spTgt spid="15"/>
                                        </p:tgtEl>
                                        <p:attrNameLst>
                                          <p:attrName>ppt_h</p:attrName>
                                        </p:attrNameLst>
                                      </p:cBhvr>
                                      <p:tavLst>
                                        <p:tav tm="0">
                                          <p:val>
                                            <p:fltVal val="0"/>
                                          </p:val>
                                        </p:tav>
                                        <p:tav tm="100000">
                                          <p:val>
                                            <p:strVal val="#ppt_h"/>
                                          </p:val>
                                        </p:tav>
                                      </p:tavLst>
                                    </p:anim>
                                    <p:animEffect transition="in" filter="fade">
                                      <p:cBhvr>
                                        <p:cTn id="65" dur="500"/>
                                        <p:tgtEl>
                                          <p:spTgt spid="15"/>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11"/>
                                        </p:tgtEl>
                                        <p:attrNameLst>
                                          <p:attrName>style.visibility</p:attrName>
                                        </p:attrNameLst>
                                      </p:cBhvr>
                                      <p:to>
                                        <p:strVal val="visible"/>
                                      </p:to>
                                    </p:set>
                                    <p:anim calcmode="lin" valueType="num">
                                      <p:cBhvr>
                                        <p:cTn id="68" dur="500" fill="hold"/>
                                        <p:tgtEl>
                                          <p:spTgt spid="11"/>
                                        </p:tgtEl>
                                        <p:attrNameLst>
                                          <p:attrName>ppt_w</p:attrName>
                                        </p:attrNameLst>
                                      </p:cBhvr>
                                      <p:tavLst>
                                        <p:tav tm="0">
                                          <p:val>
                                            <p:fltVal val="0"/>
                                          </p:val>
                                        </p:tav>
                                        <p:tav tm="100000">
                                          <p:val>
                                            <p:strVal val="#ppt_w"/>
                                          </p:val>
                                        </p:tav>
                                      </p:tavLst>
                                    </p:anim>
                                    <p:anim calcmode="lin" valueType="num">
                                      <p:cBhvr>
                                        <p:cTn id="69" dur="500" fill="hold"/>
                                        <p:tgtEl>
                                          <p:spTgt spid="11"/>
                                        </p:tgtEl>
                                        <p:attrNameLst>
                                          <p:attrName>ppt_h</p:attrName>
                                        </p:attrNameLst>
                                      </p:cBhvr>
                                      <p:tavLst>
                                        <p:tav tm="0">
                                          <p:val>
                                            <p:fltVal val="0"/>
                                          </p:val>
                                        </p:tav>
                                        <p:tav tm="100000">
                                          <p:val>
                                            <p:strVal val="#ppt_h"/>
                                          </p:val>
                                        </p:tav>
                                      </p:tavLst>
                                    </p:anim>
                                    <p:animEffect transition="in" filter="fade">
                                      <p:cBhvr>
                                        <p:cTn id="70" dur="500"/>
                                        <p:tgtEl>
                                          <p:spTgt spid="11"/>
                                        </p:tgtEl>
                                      </p:cBhvr>
                                    </p:animEffect>
                                  </p:childTnLst>
                                </p:cTn>
                              </p:par>
                            </p:childTnLst>
                          </p:cTn>
                        </p:par>
                      </p:childTnLst>
                    </p:cTn>
                  </p:par>
                  <p:par>
                    <p:cTn id="71" fill="hold">
                      <p:stCondLst>
                        <p:cond delay="indefinite"/>
                      </p:stCondLst>
                      <p:childTnLst>
                        <p:par>
                          <p:cTn id="72" fill="hold">
                            <p:stCondLst>
                              <p:cond delay="0"/>
                            </p:stCondLst>
                            <p:childTnLst>
                              <p:par>
                                <p:cTn id="73" presetID="53" presetClass="entr" presetSubtype="16" fill="hold" grpId="0" nodeType="click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p:cTn id="75" dur="500" fill="hold"/>
                                        <p:tgtEl>
                                          <p:spTgt spid="16"/>
                                        </p:tgtEl>
                                        <p:attrNameLst>
                                          <p:attrName>ppt_w</p:attrName>
                                        </p:attrNameLst>
                                      </p:cBhvr>
                                      <p:tavLst>
                                        <p:tav tm="0">
                                          <p:val>
                                            <p:fltVal val="0"/>
                                          </p:val>
                                        </p:tav>
                                        <p:tav tm="100000">
                                          <p:val>
                                            <p:strVal val="#ppt_w"/>
                                          </p:val>
                                        </p:tav>
                                      </p:tavLst>
                                    </p:anim>
                                    <p:anim calcmode="lin" valueType="num">
                                      <p:cBhvr>
                                        <p:cTn id="76" dur="500" fill="hold"/>
                                        <p:tgtEl>
                                          <p:spTgt spid="16"/>
                                        </p:tgtEl>
                                        <p:attrNameLst>
                                          <p:attrName>ppt_h</p:attrName>
                                        </p:attrNameLst>
                                      </p:cBhvr>
                                      <p:tavLst>
                                        <p:tav tm="0">
                                          <p:val>
                                            <p:fltVal val="0"/>
                                          </p:val>
                                        </p:tav>
                                        <p:tav tm="100000">
                                          <p:val>
                                            <p:strVal val="#ppt_h"/>
                                          </p:val>
                                        </p:tav>
                                      </p:tavLst>
                                    </p:anim>
                                    <p:animEffect transition="in" filter="fade">
                                      <p:cBhvr>
                                        <p:cTn id="77" dur="500"/>
                                        <p:tgtEl>
                                          <p:spTgt spid="16"/>
                                        </p:tgtEl>
                                      </p:cBhvr>
                                    </p:animEffect>
                                  </p:childTnLst>
                                </p:cTn>
                              </p:par>
                              <p:par>
                                <p:cTn id="78" presetID="16" presetClass="entr" presetSubtype="21" fill="hold" nodeType="withEffect">
                                  <p:stCondLst>
                                    <p:cond delay="0"/>
                                  </p:stCondLst>
                                  <p:childTnLst>
                                    <p:set>
                                      <p:cBhvr>
                                        <p:cTn id="79" dur="1" fill="hold">
                                          <p:stCondLst>
                                            <p:cond delay="0"/>
                                          </p:stCondLst>
                                        </p:cTn>
                                        <p:tgtEl>
                                          <p:spTgt spid="17"/>
                                        </p:tgtEl>
                                        <p:attrNameLst>
                                          <p:attrName>style.visibility</p:attrName>
                                        </p:attrNameLst>
                                      </p:cBhvr>
                                      <p:to>
                                        <p:strVal val="visible"/>
                                      </p:to>
                                    </p:set>
                                    <p:animEffect transition="in" filter="barn(inVertical)">
                                      <p:cBhvr>
                                        <p:cTn id="8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P spid="11" grpId="0"/>
      <p:bldP spid="12" grpId="0"/>
      <p:bldP spid="13" grpId="0"/>
      <p:bldP spid="14"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467544" y="548680"/>
            <a:ext cx="8229600" cy="5040560"/>
          </a:xfrm>
        </p:spPr>
        <p:txBody>
          <a:bodyPr>
            <a:normAutofit/>
          </a:bodyPr>
          <a:lstStyle/>
          <a:p>
            <a:pPr marL="0" indent="0" algn="ctr">
              <a:buNone/>
            </a:pPr>
            <a:r>
              <a:rPr lang="cs-CZ" b="1" dirty="0" err="1" smtClean="0">
                <a:solidFill>
                  <a:srgbClr val="FF0000"/>
                </a:solidFill>
              </a:rPr>
              <a:t>Present</a:t>
            </a:r>
            <a:r>
              <a:rPr lang="cs-CZ" b="1" dirty="0" smtClean="0">
                <a:solidFill>
                  <a:srgbClr val="FF0000"/>
                </a:solidFill>
              </a:rPr>
              <a:t> </a:t>
            </a:r>
            <a:r>
              <a:rPr lang="cs-CZ" b="1" dirty="0" err="1" smtClean="0">
                <a:solidFill>
                  <a:srgbClr val="FF0000"/>
                </a:solidFill>
              </a:rPr>
              <a:t>perfect</a:t>
            </a:r>
            <a:r>
              <a:rPr lang="cs-CZ" b="1" dirty="0" smtClean="0">
                <a:solidFill>
                  <a:srgbClr val="FF0000"/>
                </a:solidFill>
              </a:rPr>
              <a:t> </a:t>
            </a:r>
            <a:r>
              <a:rPr lang="cs-CZ" b="1" dirty="0" smtClean="0"/>
              <a:t>(předpřítomný čas)</a:t>
            </a:r>
          </a:p>
          <a:p>
            <a:pPr marL="0" indent="0">
              <a:spcBef>
                <a:spcPts val="0"/>
              </a:spcBef>
              <a:buNone/>
            </a:pPr>
            <a:endParaRPr lang="cs-CZ" sz="1800" dirty="0"/>
          </a:p>
          <a:p>
            <a:r>
              <a:rPr lang="cs-CZ" dirty="0" smtClean="0"/>
              <a:t>používáme</a:t>
            </a:r>
            <a:r>
              <a:rPr lang="cs-CZ" dirty="0"/>
              <a:t>, pokud </a:t>
            </a:r>
            <a:r>
              <a:rPr lang="cs-CZ" dirty="0" smtClean="0"/>
              <a:t>hovoříme o ději, který začal v minulosti a pokračuje do přítomnosti </a:t>
            </a:r>
            <a:r>
              <a:rPr lang="cs-CZ" sz="2800" dirty="0" smtClean="0"/>
              <a:t>(Obsahuje výrazy spojené s přítomností – </a:t>
            </a:r>
            <a:r>
              <a:rPr lang="cs-CZ" sz="2800" dirty="0" err="1" smtClean="0"/>
              <a:t>today</a:t>
            </a:r>
            <a:r>
              <a:rPr lang="cs-CZ" sz="2800" dirty="0" smtClean="0"/>
              <a:t>, </a:t>
            </a:r>
            <a:r>
              <a:rPr lang="cs-CZ" sz="2800" dirty="0" err="1" smtClean="0"/>
              <a:t>this</a:t>
            </a:r>
            <a:r>
              <a:rPr lang="cs-CZ" sz="2800" dirty="0" smtClean="0"/>
              <a:t> </a:t>
            </a:r>
            <a:r>
              <a:rPr lang="cs-CZ" sz="2800" dirty="0" err="1" smtClean="0"/>
              <a:t>year</a:t>
            </a:r>
            <a:r>
              <a:rPr lang="cs-CZ" sz="2800" dirty="0" smtClean="0"/>
              <a:t>, just, </a:t>
            </a:r>
            <a:r>
              <a:rPr lang="cs-CZ" sz="2800" dirty="0" err="1" smtClean="0"/>
              <a:t>ever</a:t>
            </a:r>
            <a:r>
              <a:rPr lang="cs-CZ" sz="2800" dirty="0" smtClean="0"/>
              <a:t>, </a:t>
            </a:r>
            <a:r>
              <a:rPr lang="cs-CZ" sz="2800" dirty="0" err="1" smtClean="0"/>
              <a:t>never</a:t>
            </a:r>
            <a:r>
              <a:rPr lang="cs-CZ" sz="2800" dirty="0" smtClean="0"/>
              <a:t>, </a:t>
            </a:r>
            <a:r>
              <a:rPr lang="cs-CZ" sz="2800" dirty="0" err="1" smtClean="0"/>
              <a:t>since</a:t>
            </a:r>
            <a:r>
              <a:rPr lang="cs-CZ" sz="2800" dirty="0" smtClean="0"/>
              <a:t>, </a:t>
            </a:r>
            <a:r>
              <a:rPr lang="cs-CZ" sz="2800" dirty="0" err="1" smtClean="0"/>
              <a:t>for</a:t>
            </a:r>
            <a:r>
              <a:rPr lang="cs-CZ" sz="2800" dirty="0" smtClean="0"/>
              <a:t>, not </a:t>
            </a:r>
            <a:r>
              <a:rPr lang="cs-CZ" sz="2800" dirty="0" err="1" smtClean="0"/>
              <a:t>yet</a:t>
            </a:r>
            <a:r>
              <a:rPr lang="cs-CZ" sz="2800" dirty="0" smtClean="0"/>
              <a:t>, </a:t>
            </a:r>
            <a:r>
              <a:rPr lang="cs-CZ" sz="2800" dirty="0" err="1" smtClean="0"/>
              <a:t>already</a:t>
            </a:r>
            <a:r>
              <a:rPr lang="cs-CZ" sz="2800" dirty="0" smtClean="0"/>
              <a:t>)</a:t>
            </a:r>
          </a:p>
          <a:p>
            <a:pPr marL="0" indent="0">
              <a:buNone/>
            </a:pPr>
            <a:r>
              <a:rPr lang="cs-CZ" sz="2800" dirty="0"/>
              <a:t>	</a:t>
            </a:r>
            <a:r>
              <a:rPr lang="cs-CZ" sz="2800" dirty="0" smtClean="0"/>
              <a:t>I </a:t>
            </a:r>
            <a:r>
              <a:rPr lang="cs-CZ" sz="2800" dirty="0" err="1" smtClean="0"/>
              <a:t>have</a:t>
            </a:r>
            <a:r>
              <a:rPr lang="cs-CZ" sz="2800" dirty="0" smtClean="0"/>
              <a:t> </a:t>
            </a:r>
            <a:r>
              <a:rPr lang="cs-CZ" sz="2800" dirty="0" err="1" smtClean="0"/>
              <a:t>been</a:t>
            </a:r>
            <a:r>
              <a:rPr lang="cs-CZ" sz="2800" dirty="0" smtClean="0"/>
              <a:t> to </a:t>
            </a:r>
            <a:r>
              <a:rPr lang="cs-CZ" sz="2800" dirty="0" err="1" smtClean="0"/>
              <a:t>England</a:t>
            </a:r>
            <a:r>
              <a:rPr lang="cs-CZ" sz="2800" dirty="0" smtClean="0"/>
              <a:t> </a:t>
            </a:r>
            <a:r>
              <a:rPr lang="cs-CZ" sz="2800" dirty="0" err="1" smtClean="0"/>
              <a:t>this</a:t>
            </a:r>
            <a:r>
              <a:rPr lang="cs-CZ" sz="2800" dirty="0" smtClean="0"/>
              <a:t> </a:t>
            </a:r>
            <a:r>
              <a:rPr lang="cs-CZ" sz="2800" dirty="0" err="1" smtClean="0"/>
              <a:t>year</a:t>
            </a:r>
            <a:r>
              <a:rPr lang="cs-CZ" sz="2800" dirty="0" smtClean="0"/>
              <a:t>.</a:t>
            </a:r>
          </a:p>
          <a:p>
            <a:r>
              <a:rPr lang="cs-CZ" dirty="0" smtClean="0"/>
              <a:t>když nemáme žádný odkaz do minulosti</a:t>
            </a:r>
          </a:p>
          <a:p>
            <a:pPr marL="0" indent="0">
              <a:buNone/>
            </a:pPr>
            <a:r>
              <a:rPr lang="cs-CZ" sz="2800" dirty="0"/>
              <a:t>	</a:t>
            </a:r>
            <a:r>
              <a:rPr lang="cs-CZ" sz="2800" dirty="0" smtClean="0"/>
              <a:t>I </a:t>
            </a:r>
            <a:r>
              <a:rPr lang="cs-CZ" sz="2800" dirty="0" err="1"/>
              <a:t>have</a:t>
            </a:r>
            <a:r>
              <a:rPr lang="cs-CZ" sz="2800" dirty="0"/>
              <a:t> </a:t>
            </a:r>
            <a:r>
              <a:rPr lang="cs-CZ" sz="2800" dirty="0" err="1"/>
              <a:t>seen</a:t>
            </a:r>
            <a:r>
              <a:rPr lang="cs-CZ" sz="2800" dirty="0"/>
              <a:t> </a:t>
            </a:r>
            <a:r>
              <a:rPr lang="cs-CZ" sz="2800" dirty="0" err="1"/>
              <a:t>that</a:t>
            </a:r>
            <a:r>
              <a:rPr lang="cs-CZ" sz="2800" dirty="0"/>
              <a:t> film </a:t>
            </a:r>
            <a:r>
              <a:rPr lang="cs-CZ" sz="2800" dirty="0" err="1"/>
              <a:t>three</a:t>
            </a:r>
            <a:r>
              <a:rPr lang="cs-CZ" sz="2800" dirty="0"/>
              <a:t> </a:t>
            </a:r>
            <a:r>
              <a:rPr lang="cs-CZ" sz="2800" dirty="0" err="1"/>
              <a:t>time</a:t>
            </a:r>
            <a:r>
              <a:rPr lang="cs-CZ" sz="2800" dirty="0"/>
              <a:t>. </a:t>
            </a:r>
          </a:p>
        </p:txBody>
      </p:sp>
      <p:cxnSp>
        <p:nvCxnSpPr>
          <p:cNvPr id="5" name="Přímá spojnice 4"/>
          <p:cNvCxnSpPr/>
          <p:nvPr/>
        </p:nvCxnSpPr>
        <p:spPr>
          <a:xfrm>
            <a:off x="1464167" y="5907574"/>
            <a:ext cx="5976664" cy="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Přímá spojnice 5"/>
          <p:cNvCxnSpPr/>
          <p:nvPr/>
        </p:nvCxnSpPr>
        <p:spPr>
          <a:xfrm>
            <a:off x="4452499" y="5763558"/>
            <a:ext cx="0" cy="288032"/>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ovéPole 6"/>
          <p:cNvSpPr txBox="1"/>
          <p:nvPr/>
        </p:nvSpPr>
        <p:spPr>
          <a:xfrm>
            <a:off x="4102691" y="5219306"/>
            <a:ext cx="699615" cy="369332"/>
          </a:xfrm>
          <a:prstGeom prst="rect">
            <a:avLst/>
          </a:prstGeom>
          <a:noFill/>
        </p:spPr>
        <p:txBody>
          <a:bodyPr wrap="none" rtlCol="0">
            <a:spAutoFit/>
          </a:bodyPr>
          <a:lstStyle/>
          <a:p>
            <a:r>
              <a:rPr lang="cs-CZ" b="1" cap="all" dirty="0" err="1" smtClean="0"/>
              <a:t>now</a:t>
            </a:r>
            <a:endParaRPr lang="cs-CZ" b="1" cap="all" dirty="0"/>
          </a:p>
        </p:txBody>
      </p:sp>
      <p:sp>
        <p:nvSpPr>
          <p:cNvPr id="11" name="TextovéPole 10"/>
          <p:cNvSpPr txBox="1"/>
          <p:nvPr/>
        </p:nvSpPr>
        <p:spPr>
          <a:xfrm flipH="1">
            <a:off x="2224893" y="6252452"/>
            <a:ext cx="2194987" cy="523220"/>
          </a:xfrm>
          <a:prstGeom prst="rect">
            <a:avLst/>
          </a:prstGeom>
          <a:noFill/>
        </p:spPr>
        <p:txBody>
          <a:bodyPr wrap="square" rtlCol="0">
            <a:spAutoFit/>
          </a:bodyPr>
          <a:lstStyle/>
          <a:p>
            <a:r>
              <a:rPr lang="cs-CZ" sz="2800" dirty="0" err="1" smtClean="0">
                <a:solidFill>
                  <a:srgbClr val="FF0000"/>
                </a:solidFill>
              </a:rPr>
              <a:t>since</a:t>
            </a:r>
            <a:r>
              <a:rPr lang="cs-CZ" sz="2800" dirty="0" smtClean="0">
                <a:solidFill>
                  <a:srgbClr val="FF0000"/>
                </a:solidFill>
              </a:rPr>
              <a:t> </a:t>
            </a:r>
            <a:r>
              <a:rPr lang="cs-CZ" sz="2800" dirty="0" err="1" smtClean="0">
                <a:solidFill>
                  <a:srgbClr val="FF0000"/>
                </a:solidFill>
              </a:rPr>
              <a:t>Friday</a:t>
            </a:r>
            <a:endParaRPr lang="cs-CZ" sz="2800" dirty="0">
              <a:solidFill>
                <a:srgbClr val="FF0000"/>
              </a:solidFill>
            </a:endParaRPr>
          </a:p>
        </p:txBody>
      </p:sp>
      <p:sp>
        <p:nvSpPr>
          <p:cNvPr id="12" name="TextovéPole 11"/>
          <p:cNvSpPr txBox="1"/>
          <p:nvPr/>
        </p:nvSpPr>
        <p:spPr>
          <a:xfrm>
            <a:off x="7104040" y="6064472"/>
            <a:ext cx="673582" cy="369332"/>
          </a:xfrm>
          <a:prstGeom prst="rect">
            <a:avLst/>
          </a:prstGeom>
          <a:noFill/>
        </p:spPr>
        <p:txBody>
          <a:bodyPr wrap="none" rtlCol="0">
            <a:spAutoFit/>
          </a:bodyPr>
          <a:lstStyle/>
          <a:p>
            <a:r>
              <a:rPr lang="cs-CZ" b="1" dirty="0" smtClean="0"/>
              <a:t>TIME</a:t>
            </a:r>
            <a:endParaRPr lang="cs-CZ" b="1" dirty="0"/>
          </a:p>
        </p:txBody>
      </p:sp>
      <p:sp>
        <p:nvSpPr>
          <p:cNvPr id="13" name="TextovéPole 12"/>
          <p:cNvSpPr txBox="1"/>
          <p:nvPr/>
        </p:nvSpPr>
        <p:spPr>
          <a:xfrm>
            <a:off x="689325" y="5403972"/>
            <a:ext cx="652486" cy="369332"/>
          </a:xfrm>
          <a:prstGeom prst="rect">
            <a:avLst/>
          </a:prstGeom>
          <a:noFill/>
        </p:spPr>
        <p:txBody>
          <a:bodyPr wrap="none" rtlCol="0">
            <a:spAutoFit/>
          </a:bodyPr>
          <a:lstStyle/>
          <a:p>
            <a:r>
              <a:rPr lang="cs-CZ" b="1" dirty="0" smtClean="0"/>
              <a:t>PAST</a:t>
            </a:r>
            <a:endParaRPr lang="cs-CZ" b="1" dirty="0"/>
          </a:p>
        </p:txBody>
      </p:sp>
      <p:sp>
        <p:nvSpPr>
          <p:cNvPr id="14" name="TextovéPole 13"/>
          <p:cNvSpPr txBox="1"/>
          <p:nvPr/>
        </p:nvSpPr>
        <p:spPr>
          <a:xfrm>
            <a:off x="6994577" y="5403972"/>
            <a:ext cx="947695" cy="369332"/>
          </a:xfrm>
          <a:prstGeom prst="rect">
            <a:avLst/>
          </a:prstGeom>
          <a:noFill/>
        </p:spPr>
        <p:txBody>
          <a:bodyPr wrap="none" rtlCol="0">
            <a:spAutoFit/>
          </a:bodyPr>
          <a:lstStyle/>
          <a:p>
            <a:r>
              <a:rPr lang="cs-CZ" b="1" dirty="0" smtClean="0"/>
              <a:t>FUTURE</a:t>
            </a:r>
            <a:endParaRPr lang="cs-CZ" b="1" dirty="0"/>
          </a:p>
        </p:txBody>
      </p:sp>
      <p:sp>
        <p:nvSpPr>
          <p:cNvPr id="16" name="TextovéPole 15"/>
          <p:cNvSpPr txBox="1"/>
          <p:nvPr/>
        </p:nvSpPr>
        <p:spPr>
          <a:xfrm>
            <a:off x="2281946" y="5058974"/>
            <a:ext cx="1777339" cy="523220"/>
          </a:xfrm>
          <a:prstGeom prst="rect">
            <a:avLst/>
          </a:prstGeom>
          <a:noFill/>
        </p:spPr>
        <p:txBody>
          <a:bodyPr wrap="square" rtlCol="0">
            <a:spAutoFit/>
          </a:bodyPr>
          <a:lstStyle/>
          <a:p>
            <a:r>
              <a:rPr lang="cs-CZ" sz="2800" dirty="0" err="1" smtClean="0">
                <a:solidFill>
                  <a:srgbClr val="7030A0"/>
                </a:solidFill>
              </a:rPr>
              <a:t>three</a:t>
            </a:r>
            <a:r>
              <a:rPr lang="cs-CZ" sz="2800" dirty="0" smtClean="0">
                <a:solidFill>
                  <a:srgbClr val="7030A0"/>
                </a:solidFill>
              </a:rPr>
              <a:t> </a:t>
            </a:r>
            <a:r>
              <a:rPr lang="cs-CZ" sz="2800" dirty="0" err="1" smtClean="0">
                <a:solidFill>
                  <a:srgbClr val="7030A0"/>
                </a:solidFill>
              </a:rPr>
              <a:t>time</a:t>
            </a:r>
            <a:endParaRPr lang="cs-CZ" sz="2800" dirty="0" smtClean="0">
              <a:solidFill>
                <a:srgbClr val="7030A0"/>
              </a:solidFill>
            </a:endParaRPr>
          </a:p>
        </p:txBody>
      </p:sp>
      <p:cxnSp>
        <p:nvCxnSpPr>
          <p:cNvPr id="4" name="Přímá spojnice se šipkou 3"/>
          <p:cNvCxnSpPr/>
          <p:nvPr/>
        </p:nvCxnSpPr>
        <p:spPr>
          <a:xfrm flipV="1">
            <a:off x="1898219" y="5757655"/>
            <a:ext cx="2544794" cy="5903"/>
          </a:xfrm>
          <a:prstGeom prst="straightConnector1">
            <a:avLst/>
          </a:prstGeom>
          <a:ln w="38100">
            <a:solidFill>
              <a:srgbClr val="7030A0"/>
            </a:solidFill>
            <a:tailEnd type="arrow"/>
          </a:ln>
        </p:spPr>
        <p:style>
          <a:lnRef idx="1">
            <a:schemeClr val="accent1"/>
          </a:lnRef>
          <a:fillRef idx="0">
            <a:schemeClr val="accent1"/>
          </a:fillRef>
          <a:effectRef idx="0">
            <a:schemeClr val="accent1"/>
          </a:effectRef>
          <a:fontRef idx="minor">
            <a:schemeClr val="tx1"/>
          </a:fontRef>
        </p:style>
      </p:cxnSp>
      <p:cxnSp>
        <p:nvCxnSpPr>
          <p:cNvPr id="9" name="Přímá spojnice se šipkou 8"/>
          <p:cNvCxnSpPr/>
          <p:nvPr/>
        </p:nvCxnSpPr>
        <p:spPr>
          <a:xfrm>
            <a:off x="3170615" y="6064472"/>
            <a:ext cx="1281883"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19811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arn(inVertical)">
                                      <p:cBhvr>
                                        <p:cTn id="37" dur="500"/>
                                        <p:tgtEl>
                                          <p:spTgt spid="12"/>
                                        </p:tgtEl>
                                      </p:cBhvr>
                                    </p:animEffect>
                                  </p:childTnLst>
                                </p:cTn>
                              </p:par>
                              <p:par>
                                <p:cTn id="38" presetID="16" presetClass="entr" presetSubtype="21" fill="hold" nodeType="with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barn(inVertical)">
                                      <p:cBhvr>
                                        <p:cTn id="40" dur="500"/>
                                        <p:tgtEl>
                                          <p:spTgt spid="5"/>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nodeType="click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p:cTn id="45" dur="500" fill="hold"/>
                                        <p:tgtEl>
                                          <p:spTgt spid="6"/>
                                        </p:tgtEl>
                                        <p:attrNameLst>
                                          <p:attrName>ppt_w</p:attrName>
                                        </p:attrNameLst>
                                      </p:cBhvr>
                                      <p:tavLst>
                                        <p:tav tm="0">
                                          <p:val>
                                            <p:fltVal val="0"/>
                                          </p:val>
                                        </p:tav>
                                        <p:tav tm="100000">
                                          <p:val>
                                            <p:strVal val="#ppt_w"/>
                                          </p:val>
                                        </p:tav>
                                      </p:tavLst>
                                    </p:anim>
                                    <p:anim calcmode="lin" valueType="num">
                                      <p:cBhvr>
                                        <p:cTn id="46" dur="500" fill="hold"/>
                                        <p:tgtEl>
                                          <p:spTgt spid="6"/>
                                        </p:tgtEl>
                                        <p:attrNameLst>
                                          <p:attrName>ppt_h</p:attrName>
                                        </p:attrNameLst>
                                      </p:cBhvr>
                                      <p:tavLst>
                                        <p:tav tm="0">
                                          <p:val>
                                            <p:fltVal val="0"/>
                                          </p:val>
                                        </p:tav>
                                        <p:tav tm="100000">
                                          <p:val>
                                            <p:strVal val="#ppt_h"/>
                                          </p:val>
                                        </p:tav>
                                      </p:tavLst>
                                    </p:anim>
                                    <p:animEffect transition="in" filter="fade">
                                      <p:cBhvr>
                                        <p:cTn id="47" dur="500"/>
                                        <p:tgtEl>
                                          <p:spTgt spid="6"/>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500" fill="hold"/>
                                        <p:tgtEl>
                                          <p:spTgt spid="7"/>
                                        </p:tgtEl>
                                        <p:attrNameLst>
                                          <p:attrName>ppt_w</p:attrName>
                                        </p:attrNameLst>
                                      </p:cBhvr>
                                      <p:tavLst>
                                        <p:tav tm="0">
                                          <p:val>
                                            <p:fltVal val="0"/>
                                          </p:val>
                                        </p:tav>
                                        <p:tav tm="100000">
                                          <p:val>
                                            <p:strVal val="#ppt_w"/>
                                          </p:val>
                                        </p:tav>
                                      </p:tavLst>
                                    </p:anim>
                                    <p:anim calcmode="lin" valueType="num">
                                      <p:cBhvr>
                                        <p:cTn id="51" dur="500" fill="hold"/>
                                        <p:tgtEl>
                                          <p:spTgt spid="7"/>
                                        </p:tgtEl>
                                        <p:attrNameLst>
                                          <p:attrName>ppt_h</p:attrName>
                                        </p:attrNameLst>
                                      </p:cBhvr>
                                      <p:tavLst>
                                        <p:tav tm="0">
                                          <p:val>
                                            <p:fltVal val="0"/>
                                          </p:val>
                                        </p:tav>
                                        <p:tav tm="100000">
                                          <p:val>
                                            <p:strVal val="#ppt_h"/>
                                          </p:val>
                                        </p:tav>
                                      </p:tavLst>
                                    </p:anim>
                                    <p:animEffect transition="in" filter="fade">
                                      <p:cBhvr>
                                        <p:cTn id="52" dur="500"/>
                                        <p:tgtEl>
                                          <p:spTgt spid="7"/>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p:cTn id="57" dur="500" fill="hold"/>
                                        <p:tgtEl>
                                          <p:spTgt spid="13"/>
                                        </p:tgtEl>
                                        <p:attrNameLst>
                                          <p:attrName>ppt_w</p:attrName>
                                        </p:attrNameLst>
                                      </p:cBhvr>
                                      <p:tavLst>
                                        <p:tav tm="0">
                                          <p:val>
                                            <p:fltVal val="0"/>
                                          </p:val>
                                        </p:tav>
                                        <p:tav tm="100000">
                                          <p:val>
                                            <p:strVal val="#ppt_w"/>
                                          </p:val>
                                        </p:tav>
                                      </p:tavLst>
                                    </p:anim>
                                    <p:anim calcmode="lin" valueType="num">
                                      <p:cBhvr>
                                        <p:cTn id="58" dur="500" fill="hold"/>
                                        <p:tgtEl>
                                          <p:spTgt spid="13"/>
                                        </p:tgtEl>
                                        <p:attrNameLst>
                                          <p:attrName>ppt_h</p:attrName>
                                        </p:attrNameLst>
                                      </p:cBhvr>
                                      <p:tavLst>
                                        <p:tav tm="0">
                                          <p:val>
                                            <p:fltVal val="0"/>
                                          </p:val>
                                        </p:tav>
                                        <p:tav tm="100000">
                                          <p:val>
                                            <p:strVal val="#ppt_h"/>
                                          </p:val>
                                        </p:tav>
                                      </p:tavLst>
                                    </p:anim>
                                    <p:animEffect transition="in" filter="fade">
                                      <p:cBhvr>
                                        <p:cTn id="59" dur="500"/>
                                        <p:tgtEl>
                                          <p:spTgt spid="13"/>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p:cTn id="62" dur="500" fill="hold"/>
                                        <p:tgtEl>
                                          <p:spTgt spid="14"/>
                                        </p:tgtEl>
                                        <p:attrNameLst>
                                          <p:attrName>ppt_w</p:attrName>
                                        </p:attrNameLst>
                                      </p:cBhvr>
                                      <p:tavLst>
                                        <p:tav tm="0">
                                          <p:val>
                                            <p:fltVal val="0"/>
                                          </p:val>
                                        </p:tav>
                                        <p:tav tm="100000">
                                          <p:val>
                                            <p:strVal val="#ppt_w"/>
                                          </p:val>
                                        </p:tav>
                                      </p:tavLst>
                                    </p:anim>
                                    <p:anim calcmode="lin" valueType="num">
                                      <p:cBhvr>
                                        <p:cTn id="63" dur="500" fill="hold"/>
                                        <p:tgtEl>
                                          <p:spTgt spid="14"/>
                                        </p:tgtEl>
                                        <p:attrNameLst>
                                          <p:attrName>ppt_h</p:attrName>
                                        </p:attrNameLst>
                                      </p:cBhvr>
                                      <p:tavLst>
                                        <p:tav tm="0">
                                          <p:val>
                                            <p:fltVal val="0"/>
                                          </p:val>
                                        </p:tav>
                                        <p:tav tm="100000">
                                          <p:val>
                                            <p:strVal val="#ppt_h"/>
                                          </p:val>
                                        </p:tav>
                                      </p:tavLst>
                                    </p:anim>
                                    <p:animEffect transition="in" filter="fade">
                                      <p:cBhvr>
                                        <p:cTn id="64" dur="500"/>
                                        <p:tgtEl>
                                          <p:spTgt spid="14"/>
                                        </p:tgtEl>
                                      </p:cBhvr>
                                    </p:animEffect>
                                  </p:childTnLst>
                                </p:cTn>
                              </p:par>
                            </p:childTnLst>
                          </p:cTn>
                        </p:par>
                      </p:childTnLst>
                    </p:cTn>
                  </p:par>
                  <p:par>
                    <p:cTn id="65" fill="hold">
                      <p:stCondLst>
                        <p:cond delay="indefinite"/>
                      </p:stCondLst>
                      <p:childTnLst>
                        <p:par>
                          <p:cTn id="66" fill="hold">
                            <p:stCondLst>
                              <p:cond delay="0"/>
                            </p:stCondLst>
                            <p:childTnLst>
                              <p:par>
                                <p:cTn id="67" presetID="16" presetClass="entr" presetSubtype="21" fill="hold" nodeType="clickEffect">
                                  <p:stCondLst>
                                    <p:cond delay="0"/>
                                  </p:stCondLst>
                                  <p:childTnLst>
                                    <p:set>
                                      <p:cBhvr>
                                        <p:cTn id="68" dur="1" fill="hold">
                                          <p:stCondLst>
                                            <p:cond delay="0"/>
                                          </p:stCondLst>
                                        </p:cTn>
                                        <p:tgtEl>
                                          <p:spTgt spid="9"/>
                                        </p:tgtEl>
                                        <p:attrNameLst>
                                          <p:attrName>style.visibility</p:attrName>
                                        </p:attrNameLst>
                                      </p:cBhvr>
                                      <p:to>
                                        <p:strVal val="visible"/>
                                      </p:to>
                                    </p:set>
                                    <p:animEffect transition="in" filter="barn(inVertical)">
                                      <p:cBhvr>
                                        <p:cTn id="69" dur="500"/>
                                        <p:tgtEl>
                                          <p:spTgt spid="9"/>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11"/>
                                        </p:tgtEl>
                                        <p:attrNameLst>
                                          <p:attrName>style.visibility</p:attrName>
                                        </p:attrNameLst>
                                      </p:cBhvr>
                                      <p:to>
                                        <p:strVal val="visible"/>
                                      </p:to>
                                    </p:set>
                                    <p:anim calcmode="lin" valueType="num">
                                      <p:cBhvr>
                                        <p:cTn id="72" dur="500" fill="hold"/>
                                        <p:tgtEl>
                                          <p:spTgt spid="11"/>
                                        </p:tgtEl>
                                        <p:attrNameLst>
                                          <p:attrName>ppt_w</p:attrName>
                                        </p:attrNameLst>
                                      </p:cBhvr>
                                      <p:tavLst>
                                        <p:tav tm="0">
                                          <p:val>
                                            <p:fltVal val="0"/>
                                          </p:val>
                                        </p:tav>
                                        <p:tav tm="100000">
                                          <p:val>
                                            <p:strVal val="#ppt_w"/>
                                          </p:val>
                                        </p:tav>
                                      </p:tavLst>
                                    </p:anim>
                                    <p:anim calcmode="lin" valueType="num">
                                      <p:cBhvr>
                                        <p:cTn id="73" dur="500" fill="hold"/>
                                        <p:tgtEl>
                                          <p:spTgt spid="11"/>
                                        </p:tgtEl>
                                        <p:attrNameLst>
                                          <p:attrName>ppt_h</p:attrName>
                                        </p:attrNameLst>
                                      </p:cBhvr>
                                      <p:tavLst>
                                        <p:tav tm="0">
                                          <p:val>
                                            <p:fltVal val="0"/>
                                          </p:val>
                                        </p:tav>
                                        <p:tav tm="100000">
                                          <p:val>
                                            <p:strVal val="#ppt_h"/>
                                          </p:val>
                                        </p:tav>
                                      </p:tavLst>
                                    </p:anim>
                                    <p:animEffect transition="in" filter="fade">
                                      <p:cBhvr>
                                        <p:cTn id="74" dur="500"/>
                                        <p:tgtEl>
                                          <p:spTgt spid="11"/>
                                        </p:tgtEl>
                                      </p:cBhvr>
                                    </p:animEffect>
                                  </p:childTnLst>
                                </p:cTn>
                              </p:par>
                            </p:childTnLst>
                          </p:cTn>
                        </p:par>
                      </p:childTnLst>
                    </p:cTn>
                  </p:par>
                  <p:par>
                    <p:cTn id="75" fill="hold">
                      <p:stCondLst>
                        <p:cond delay="indefinite"/>
                      </p:stCondLst>
                      <p:childTnLst>
                        <p:par>
                          <p:cTn id="76" fill="hold">
                            <p:stCondLst>
                              <p:cond delay="0"/>
                            </p:stCondLst>
                            <p:childTnLst>
                              <p:par>
                                <p:cTn id="77" presetID="53" presetClass="entr" presetSubtype="16" fill="hold" grpId="0" nodeType="click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p:cTn id="79" dur="500" fill="hold"/>
                                        <p:tgtEl>
                                          <p:spTgt spid="16"/>
                                        </p:tgtEl>
                                        <p:attrNameLst>
                                          <p:attrName>ppt_w</p:attrName>
                                        </p:attrNameLst>
                                      </p:cBhvr>
                                      <p:tavLst>
                                        <p:tav tm="0">
                                          <p:val>
                                            <p:fltVal val="0"/>
                                          </p:val>
                                        </p:tav>
                                        <p:tav tm="100000">
                                          <p:val>
                                            <p:strVal val="#ppt_w"/>
                                          </p:val>
                                        </p:tav>
                                      </p:tavLst>
                                    </p:anim>
                                    <p:anim calcmode="lin" valueType="num">
                                      <p:cBhvr>
                                        <p:cTn id="80" dur="500" fill="hold"/>
                                        <p:tgtEl>
                                          <p:spTgt spid="16"/>
                                        </p:tgtEl>
                                        <p:attrNameLst>
                                          <p:attrName>ppt_h</p:attrName>
                                        </p:attrNameLst>
                                      </p:cBhvr>
                                      <p:tavLst>
                                        <p:tav tm="0">
                                          <p:val>
                                            <p:fltVal val="0"/>
                                          </p:val>
                                        </p:tav>
                                        <p:tav tm="100000">
                                          <p:val>
                                            <p:strVal val="#ppt_h"/>
                                          </p:val>
                                        </p:tav>
                                      </p:tavLst>
                                    </p:anim>
                                    <p:animEffect transition="in" filter="fade">
                                      <p:cBhvr>
                                        <p:cTn id="81" dur="500"/>
                                        <p:tgtEl>
                                          <p:spTgt spid="16"/>
                                        </p:tgtEl>
                                      </p:cBhvr>
                                    </p:animEffect>
                                  </p:childTnLst>
                                </p:cTn>
                              </p:par>
                              <p:par>
                                <p:cTn id="82" presetID="16" presetClass="entr" presetSubtype="21"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Effect transition="in" filter="barn(inVertical)">
                                      <p:cBhvr>
                                        <p:cTn id="8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P spid="11" grpId="0"/>
      <p:bldP spid="12" grpId="0"/>
      <p:bldP spid="13" grpId="0"/>
      <p:bldP spid="14" grpId="0"/>
      <p:bldP spid="16" grpId="0"/>
    </p:bld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172</TotalTime>
  <Words>330</Words>
  <Application>Microsoft Office PowerPoint</Application>
  <PresentationFormat>Předvádění na obrazovce (4:3)</PresentationFormat>
  <Paragraphs>66</Paragraphs>
  <Slides>6</Slides>
  <Notes>1</Notes>
  <HiddenSlides>0</HiddenSlides>
  <MMClips>0</MMClips>
  <ScaleCrop>false</ScaleCrop>
  <HeadingPairs>
    <vt:vector size="4" baseType="variant">
      <vt:variant>
        <vt:lpstr>Motiv</vt:lpstr>
      </vt:variant>
      <vt:variant>
        <vt:i4>1</vt:i4>
      </vt:variant>
      <vt:variant>
        <vt:lpstr>Nadpisy snímků</vt:lpstr>
      </vt:variant>
      <vt:variant>
        <vt:i4>6</vt:i4>
      </vt:variant>
    </vt:vector>
  </HeadingPairs>
  <TitlesOfParts>
    <vt:vector size="7" baseType="lpstr">
      <vt:lpstr>Motiv systému Office</vt:lpstr>
      <vt:lpstr>Prezentace aplikace PowerPoint</vt:lpstr>
      <vt:lpstr>ANOTACE</vt:lpstr>
      <vt:lpstr>PRESENT PERFECT PŘEDPŘÍTOMNÝ ČAS</vt:lpstr>
      <vt:lpstr>PRESENT PERFECT PŘEDPŘÍTOMNÝ ČAS</vt:lpstr>
      <vt:lpstr>Prezentace aplikace PowerPoint</vt:lpstr>
      <vt:lpstr>Prezentace aplikace PowerPoint</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pepe</dc:creator>
  <cp:lastModifiedBy>pepe</cp:lastModifiedBy>
  <cp:revision>27</cp:revision>
  <dcterms:created xsi:type="dcterms:W3CDTF">2011-06-20T10:40:08Z</dcterms:created>
  <dcterms:modified xsi:type="dcterms:W3CDTF">2012-12-18T19:13:29Z</dcterms:modified>
</cp:coreProperties>
</file>