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E0CA56C-8B41-43CA-8D9C-018D4667170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B370C05-0439-4626-87F9-D62A032B1C9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age_Up" TargetMode="External"/><Relationship Id="rId13" Type="http://schemas.openxmlformats.org/officeDocument/2006/relationships/hyperlink" Target="http://cs.wikipedia.org/wiki/Backspace" TargetMode="External"/><Relationship Id="rId18" Type="http://schemas.openxmlformats.org/officeDocument/2006/relationships/hyperlink" Target="http://cs.wikipedia.org/wiki/Tabul%C3%A1tor" TargetMode="External"/><Relationship Id="rId3" Type="http://schemas.openxmlformats.org/officeDocument/2006/relationships/hyperlink" Target="http://cs.wikipedia.org/wiki/Print_Screen" TargetMode="External"/><Relationship Id="rId7" Type="http://schemas.openxmlformats.org/officeDocument/2006/relationships/hyperlink" Target="http://cs.wikipedia.org/wiki/Kl%C3%A1vesa_Home" TargetMode="External"/><Relationship Id="rId12" Type="http://schemas.openxmlformats.org/officeDocument/2006/relationships/hyperlink" Target="http://cs.wikipedia.org/wiki/Enter" TargetMode="External"/><Relationship Id="rId17" Type="http://schemas.openxmlformats.org/officeDocument/2006/relationships/hyperlink" Target="http://cs.wikipedia.org/wiki/Kl%C3%A1vesa_Alt" TargetMode="External"/><Relationship Id="rId2" Type="http://schemas.openxmlformats.org/officeDocument/2006/relationships/hyperlink" Target="http://cs.wikipedia.org/wiki/Kl%C3%A1vesa_Esc" TargetMode="External"/><Relationship Id="rId16" Type="http://schemas.openxmlformats.org/officeDocument/2006/relationships/hyperlink" Target="http://cs.wikipedia.org/wiki/Kl%C3%A1vesa_Ct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l%C3%A1vesa_Insert" TargetMode="External"/><Relationship Id="rId11" Type="http://schemas.openxmlformats.org/officeDocument/2006/relationships/hyperlink" Target="http://cs.wikipedia.org/wiki/Page_Down" TargetMode="External"/><Relationship Id="rId5" Type="http://schemas.openxmlformats.org/officeDocument/2006/relationships/hyperlink" Target="http://cs.wikipedia.org/wiki/Kl%C3%A1vesa_Break" TargetMode="External"/><Relationship Id="rId15" Type="http://schemas.openxmlformats.org/officeDocument/2006/relationships/hyperlink" Target="http://cs.wikipedia.org/wiki/Kl%C3%A1vesa_Shift" TargetMode="External"/><Relationship Id="rId10" Type="http://schemas.openxmlformats.org/officeDocument/2006/relationships/hyperlink" Target="http://cs.wikipedia.org/wiki/Kl%C3%A1vesa_End" TargetMode="External"/><Relationship Id="rId19" Type="http://schemas.openxmlformats.org/officeDocument/2006/relationships/hyperlink" Target="http://cs.wikipedia.org/wiki/Kl%C3%A1vesa_Windows" TargetMode="External"/><Relationship Id="rId4" Type="http://schemas.openxmlformats.org/officeDocument/2006/relationships/hyperlink" Target="http://cs.wikipedia.org/wiki/Scroll_Lock" TargetMode="External"/><Relationship Id="rId9" Type="http://schemas.openxmlformats.org/officeDocument/2006/relationships/hyperlink" Target="http://cs.wikipedia.org/wiki/Kl%C3%A1vesa_Delete" TargetMode="External"/><Relationship Id="rId14" Type="http://schemas.openxmlformats.org/officeDocument/2006/relationships/hyperlink" Target="http://cs.wikipedia.org/wiki/Kurzorov%C3%A1_%C5%A1ipk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%C4%8D%C3%ADta%C4%8Dov%C3%A1_kl%C3%A1vesnic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Klávesnice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VY_32_INOVACE_03_Klávesnice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70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Počítačová klávesnice je </a:t>
            </a:r>
            <a:r>
              <a:rPr lang="cs-CZ" dirty="0" smtClean="0"/>
              <a:t>odvozena </a:t>
            </a:r>
            <a:r>
              <a:rPr lang="cs-CZ" dirty="0" smtClean="0"/>
              <a:t>od klávesnice na psacím stroji. Je převážně určena pro vkládání textu a společně s </a:t>
            </a:r>
            <a:r>
              <a:rPr lang="cs-CZ" dirty="0" smtClean="0"/>
              <a:t>myší slouží </a:t>
            </a:r>
            <a:r>
              <a:rPr lang="cs-CZ" dirty="0" smtClean="0"/>
              <a:t>k ovládání počítače.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14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funguje?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Stlačením libovolné klávesy na klávesnici odešleme znak.</a:t>
            </a:r>
          </a:p>
          <a:p>
            <a:pPr marL="0" indent="0">
              <a:buNone/>
            </a:pPr>
            <a:r>
              <a:rPr lang="cs-CZ" dirty="0" smtClean="0"/>
              <a:t>Pomocí klávesnice můžeme komunikovat s počítačem i jinými lidmi.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76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kláves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základní alfanumerické klávesy</a:t>
            </a:r>
          </a:p>
          <a:p>
            <a:r>
              <a:rPr lang="cs-CZ" dirty="0"/>
              <a:t>klávesy numerické klávesnice</a:t>
            </a:r>
          </a:p>
          <a:p>
            <a:r>
              <a:rPr lang="cs-CZ" dirty="0"/>
              <a:t>funkční klávesy</a:t>
            </a:r>
          </a:p>
          <a:p>
            <a:r>
              <a:rPr lang="cs-CZ" dirty="0"/>
              <a:t>speciální klávesy</a:t>
            </a:r>
          </a:p>
          <a:p>
            <a:r>
              <a:rPr lang="cs-CZ" dirty="0"/>
              <a:t>klávesy určené pro konkrétní operační </a:t>
            </a:r>
            <a:r>
              <a:rPr lang="cs-CZ" dirty="0" smtClean="0"/>
              <a:t>systém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Duchacek\Pictures\IMAG01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7072"/>
            <a:ext cx="4104456" cy="23137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54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Alfanumerická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abírá </a:t>
            </a:r>
            <a:r>
              <a:rPr lang="cs-CZ" dirty="0"/>
              <a:t>většinu plochy, obsahuje klávesy 26 písmen, </a:t>
            </a:r>
            <a:r>
              <a:rPr lang="cs-CZ" dirty="0" smtClean="0"/>
              <a:t>mezerník, </a:t>
            </a:r>
            <a:r>
              <a:rPr lang="cs-CZ" dirty="0"/>
              <a:t>klávesy s </a:t>
            </a:r>
            <a:r>
              <a:rPr lang="cs-CZ" dirty="0" smtClean="0"/>
              <a:t>interpunkcí</a:t>
            </a:r>
            <a:r>
              <a:rPr lang="cs-CZ" dirty="0"/>
              <a:t> a klávesy s číslicemi.</a:t>
            </a:r>
          </a:p>
        </p:txBody>
      </p:sp>
      <p:pic>
        <p:nvPicPr>
          <p:cNvPr id="2050" name="Picture 2" descr="http://files.pc-hratky.webnode.cz/200000054-022ff0319d/alfanumeric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56992"/>
            <a:ext cx="5238750" cy="2362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48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Numerická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bsahuje </a:t>
            </a:r>
            <a:r>
              <a:rPr lang="cs-CZ" dirty="0"/>
              <a:t>klávesy s číslicemi, desetinnou tečku, klávesy využitelné pro 4 základní </a:t>
            </a:r>
            <a:r>
              <a:rPr lang="cs-CZ" dirty="0" err="1"/>
              <a:t>aritmerické</a:t>
            </a:r>
            <a:r>
              <a:rPr lang="cs-CZ" dirty="0"/>
              <a:t> operace, druhou klávesu Enter a klávesu </a:t>
            </a:r>
            <a:r>
              <a:rPr lang="cs-CZ" dirty="0" err="1" smtClean="0"/>
              <a:t>Num</a:t>
            </a:r>
            <a:r>
              <a:rPr lang="cs-CZ" dirty="0" smtClean="0"/>
              <a:t> </a:t>
            </a:r>
            <a:r>
              <a:rPr lang="cs-CZ" dirty="0" err="1" smtClean="0"/>
              <a:t>Lock</a:t>
            </a:r>
            <a:r>
              <a:rPr lang="cs-CZ" dirty="0"/>
              <a:t> pro změnu funkce číselných </a:t>
            </a:r>
            <a:r>
              <a:rPr lang="cs-CZ" dirty="0" smtClean="0"/>
              <a:t>kláves.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01008"/>
            <a:ext cx="2304256" cy="251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290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dirty="0"/>
              <a:t>označení F1 – F12 a nalezneme je v horní části klávesnice. Slouží k řízení programů a jejich funkce je určena konkrétním </a:t>
            </a:r>
            <a:r>
              <a:rPr lang="cs-CZ" dirty="0" smtClean="0"/>
              <a:t>softwarem.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571500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463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53610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Speciální klávesy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42561289"/>
              </p:ext>
            </p:extLst>
          </p:nvPr>
        </p:nvGraphicFramePr>
        <p:xfrm>
          <a:off x="2339752" y="836712"/>
          <a:ext cx="4427572" cy="5555920"/>
        </p:xfrm>
        <a:graphic>
          <a:graphicData uri="http://schemas.openxmlformats.org/drawingml/2006/table">
            <a:tbl>
              <a:tblPr/>
              <a:tblGrid>
                <a:gridCol w="2213786"/>
                <a:gridCol w="2213786"/>
              </a:tblGrid>
              <a:tr h="181109">
                <a:tc>
                  <a:txBody>
                    <a:bodyPr/>
                    <a:lstStyle/>
                    <a:p>
                      <a:r>
                        <a:rPr lang="cs-CZ" sz="1000" b="1">
                          <a:effectLst/>
                        </a:rPr>
                        <a:t>Klávesa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b="1">
                          <a:effectLst/>
                        </a:rPr>
                        <a:t>Funkce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2" tooltip="Klávesa Esc"/>
                        </a:rPr>
                        <a:t>Esc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Odvolání posledního příkazu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3" tooltip="Print Screen"/>
                        </a:rPr>
                        <a:t>Print Screen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Vložení momentálního obsahu obrazovky do schránky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4" tooltip="Scroll Lock"/>
                        </a:rPr>
                        <a:t>Scroll Lock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Řídí „rolování“ obrazovky nahoru a dolů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5" tooltip="Klávesa Break"/>
                        </a:rPr>
                        <a:t>Pause/Break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Zastavení provádění programu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6" tooltip="Klávesa Insert"/>
                        </a:rPr>
                        <a:t>Insert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Přepíná mezi režimem vkládání a přepis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7" tooltip="Klávesa Home"/>
                        </a:rPr>
                        <a:t>Home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000">
                          <a:effectLst/>
                        </a:rPr>
                        <a:t>Posouvá kurzor na začátek řádku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 dirty="0" err="1">
                          <a:solidFill>
                            <a:srgbClr val="0B0080"/>
                          </a:solidFill>
                          <a:effectLst/>
                          <a:hlinkClick r:id="rId8" tooltip="Page Up"/>
                        </a:rPr>
                        <a:t>Page</a:t>
                      </a:r>
                      <a:r>
                        <a:rPr lang="cs-CZ" sz="1000" dirty="0">
                          <a:solidFill>
                            <a:srgbClr val="0B0080"/>
                          </a:solidFill>
                          <a:effectLst/>
                          <a:hlinkClick r:id="rId8" tooltip="Page Up"/>
                        </a:rPr>
                        <a:t> Up</a:t>
                      </a:r>
                      <a:endParaRPr lang="cs-CZ" sz="1000" dirty="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000">
                          <a:effectLst/>
                        </a:rPr>
                        <a:t>Posunutí textu o jednu obrazovku nahoru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9" tooltip="Klávesa Delete"/>
                        </a:rPr>
                        <a:t>Delete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000">
                          <a:effectLst/>
                        </a:rPr>
                        <a:t>Maže znak na pozici kurzoru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0" tooltip="Klávesa End"/>
                        </a:rPr>
                        <a:t>End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000">
                          <a:effectLst/>
                        </a:rPr>
                        <a:t>Posouvá kurzor na konec řádku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1" tooltip="Page Down"/>
                        </a:rPr>
                        <a:t>Page Down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000">
                          <a:effectLst/>
                        </a:rPr>
                        <a:t>Posunutí textu o jednu obrazovku dolů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2" tooltip="Enter"/>
                        </a:rPr>
                        <a:t>Enter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Potvrzení příkazu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3" tooltip="Backspace"/>
                        </a:rPr>
                        <a:t>Backspace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Mazání znaku zpětným posunem kurzoru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4" tooltip="Kurzorová šipka"/>
                        </a:rPr>
                        <a:t>Kurzorové šipky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Posun kurzoru po obrazovce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5" tooltip="Klávesa Shift"/>
                        </a:rPr>
                        <a:t>Shift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Přepínání velkých a malých písmen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6" tooltip="Klávesa Ctrl"/>
                        </a:rPr>
                        <a:t>Ctrl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Přepínání funkcí kláves při řízení programu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7" tooltip="Klávesa Alt"/>
                        </a:rPr>
                        <a:t>Alt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Přepínání funkcí kláves při řízení programu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81109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5" tooltip="Klávesa Shift"/>
                        </a:rPr>
                        <a:t>Caps Lock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t-BR" sz="1000">
                          <a:effectLst/>
                        </a:rPr>
                        <a:t>Přepíná trvale na velká písmena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18022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8" tooltip="Tabulátor"/>
                        </a:rPr>
                        <a:t>Tabulátor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>
                          <a:effectLst/>
                        </a:rPr>
                        <a:t>Přeskakování kurzoru do předem nadefinovaných pozic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77414">
                <a:tc>
                  <a:txBody>
                    <a:bodyPr/>
                    <a:lstStyle/>
                    <a:p>
                      <a:r>
                        <a:rPr lang="cs-CZ" sz="1000">
                          <a:solidFill>
                            <a:srgbClr val="0B0080"/>
                          </a:solidFill>
                          <a:effectLst/>
                          <a:hlinkClick r:id="rId19" tooltip="Klávesa Windows"/>
                        </a:rPr>
                        <a:t>Windows</a:t>
                      </a:r>
                      <a:endParaRPr lang="cs-CZ" sz="1000">
                        <a:effectLst/>
                      </a:endParaRP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i="1" dirty="0">
                          <a:effectLst/>
                        </a:rPr>
                        <a:t>V MS Windows:</a:t>
                      </a:r>
                      <a:r>
                        <a:rPr lang="en-US" sz="1000" dirty="0">
                          <a:effectLst/>
                        </a:rPr>
                        <a:t> </a:t>
                      </a:r>
                      <a:r>
                        <a:rPr lang="en-US" sz="1000" dirty="0" err="1">
                          <a:effectLst/>
                        </a:rPr>
                        <a:t>Otevření</a:t>
                      </a:r>
                      <a:r>
                        <a:rPr lang="en-US" sz="1000" dirty="0">
                          <a:effectLst/>
                        </a:rPr>
                        <a:t> </a:t>
                      </a:r>
                      <a:r>
                        <a:rPr lang="en-US" sz="1000" dirty="0" err="1">
                          <a:effectLst/>
                        </a:rPr>
                        <a:t>nabídky</a:t>
                      </a:r>
                      <a:r>
                        <a:rPr lang="en-US" sz="1000" dirty="0">
                          <a:effectLst/>
                        </a:rPr>
                        <a:t> Start</a:t>
                      </a:r>
                    </a:p>
                  </a:txBody>
                  <a:tcPr marL="49195" marR="49195" marT="24598" marB="24598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872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050" u="sng" dirty="0" smtClean="0">
                <a:hlinkClick r:id="rId2"/>
              </a:rPr>
              <a:t>http://</a:t>
            </a:r>
            <a:r>
              <a:rPr lang="cs-CZ" sz="1050" u="sng" dirty="0" smtClean="0">
                <a:hlinkClick r:id="rId2"/>
              </a:rPr>
              <a:t>cs.wikipedia.org/wiki/Po%C4%8D%C3%ADta%C4%8Dov%C3%A1_kl%C3%A1vesnice</a:t>
            </a:r>
            <a:endParaRPr lang="cs-CZ" sz="1050" u="sng" dirty="0" smtClean="0"/>
          </a:p>
          <a:p>
            <a:r>
              <a:rPr lang="cs-CZ" sz="1050" u="sng" dirty="0"/>
              <a:t>http://www.google.cz/imgres?um=1&amp;hl=cs&amp;sa=N&amp;tbo=d&amp;biw=1366&amp;bih=653&amp;tbm=isch&amp;tbnid=DTpNizgviGHx_M:&amp;imgrefurl=http://www.gsm4u.cz/sirokouhly-notebook-prestigio-nobile-159w-s-grafikou-ati-radeon-9700-testy-a-prvni-dojmy-ii-clanek1506_3.htm&amp;docid=5xbQd-kDZKe7xM&amp;imgurl=http://</a:t>
            </a:r>
            <a:r>
              <a:rPr lang="cs-CZ" sz="1050" u="sng" dirty="0" smtClean="0"/>
              <a:t>www.gsm4u.cz/Obrazy/Prestigio_159W-klavesy_funkcni.jpg&amp;w=800&amp;h=89&amp;ei=kZ-uUMCeM9TS4QTtjYCoBA&amp;zoom=1&amp;iact=rc&amp;dur=636&amp;sig=104493883848785951955&amp;page=1&amp;tbnh=26&amp;tbnw=234&amp;start=0&amp;ndsp=20&amp;ved=1t:429,r:2,s:0,i:91&amp;tx=68&amp;ty=14</a:t>
            </a:r>
          </a:p>
          <a:p>
            <a:r>
              <a:rPr lang="cs-CZ" sz="1050" u="sng" dirty="0"/>
              <a:t>http://www.google.cz/imgres?um=1&amp;hl=cs&amp;sa=N&amp;tbo=d&amp;biw=1366&amp;bih=653&amp;tbm=isch&amp;tbnid=ECVadOU29wdZYM:&amp;imgrefurl=http://www.deseti-prsty.cz/typy_klavesnice.html&amp;docid=ANC50PRgLs9irM&amp;imgurl=http://</a:t>
            </a:r>
            <a:r>
              <a:rPr lang="cs-CZ" sz="1050" u="sng" dirty="0" smtClean="0"/>
              <a:t>www.deseti-prsty.cz/images/klavesnice-numericka.jpg&amp;w=190&amp;h=208&amp;ei=Zp-uUIjHHO744QSi7YG4Dg&amp;zoom=1&amp;iact=hc&amp;vpx=4&amp;vpy=325&amp;dur=612&amp;hovh=166&amp;hovw=152&amp;tx=134&amp;ty=123&amp;sig=104493883848785951955&amp;page=1&amp;tbnh=143&amp;tbnw=127&amp;start=0&amp;ndsp=23&amp;ved=1t:429,r:8,s:0,i:109</a:t>
            </a:r>
          </a:p>
          <a:p>
            <a:r>
              <a:rPr lang="cs-CZ" sz="1050" u="sng" dirty="0"/>
              <a:t>http://www.google.cz/imgres?hl=cs&amp;sa=X&amp;tbo=d&amp;biw=1366&amp;bih=653&amp;tbm=isch&amp;tbnid=vLVqo8_Uq6GzYM:&amp;imgrefurl=http://pc-hratky.webnode.cz/news/tajemstvi-klavesnice/&amp;docid=RfC6g2e0Z9H-FM&amp;imgurl=http://</a:t>
            </a:r>
            <a:r>
              <a:rPr lang="cs-CZ" sz="1050" u="sng" dirty="0" smtClean="0"/>
              <a:t>files.pc-hratky.webnode.cz/200000054-022ff0319d/alfanumericka.jpg&amp;w=550&amp;h=248&amp;ei=CZ-uUM3IMqeL4gTgh4B4&amp;zoom=1&amp;iact=hc&amp;vpx=4&amp;vpy=204&amp;dur=6136&amp;hovh=151&amp;hovw=335&amp;tx=182&amp;ty=63&amp;sig=104493883848785951955&amp;page=1&amp;tbnh=117&amp;tbnw=260&amp;start=0&amp;ndsp=18&amp;ved=1t:429,r:0,s:0,i:99</a:t>
            </a:r>
          </a:p>
          <a:p>
            <a:endParaRPr lang="cs-CZ" sz="1050" u="sng" dirty="0"/>
          </a:p>
        </p:txBody>
      </p:sp>
    </p:spTree>
    <p:extLst>
      <p:ext uri="{BB962C8B-B14F-4D97-AF65-F5344CB8AC3E}">
        <p14:creationId xmlns:p14="http://schemas.microsoft.com/office/powerpoint/2010/main" val="20574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4. ročník. </a:t>
            </a:r>
          </a:p>
          <a:p>
            <a:r>
              <a:rPr lang="cs-CZ" dirty="0"/>
              <a:t>•Materiál slouží k doplnění výkladu periferie. </a:t>
            </a:r>
          </a:p>
          <a:p>
            <a:r>
              <a:rPr lang="cs-CZ" dirty="0"/>
              <a:t>•Materiál doporučuji prezentovat pomocí dataprojektoru či interaktivní tabule. </a:t>
            </a:r>
          </a:p>
          <a:p>
            <a:r>
              <a:rPr lang="cs-CZ" dirty="0"/>
              <a:t>•Materiál byl vytvořen a pilotován v I. pololetí školního roku 2011/2012 </a:t>
            </a:r>
          </a:p>
        </p:txBody>
      </p:sp>
    </p:spTree>
    <p:extLst>
      <p:ext uri="{BB962C8B-B14F-4D97-AF65-F5344CB8AC3E}">
        <p14:creationId xmlns:p14="http://schemas.microsoft.com/office/powerpoint/2010/main" val="26734263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</TotalTime>
  <Words>378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     </vt:lpstr>
      <vt:lpstr>Klávesnice</vt:lpstr>
      <vt:lpstr>Jak to funguje?</vt:lpstr>
      <vt:lpstr>Rozdělení kláves</vt:lpstr>
      <vt:lpstr>Alfanumerická klávesnice</vt:lpstr>
      <vt:lpstr>Numerická klávesnice</vt:lpstr>
      <vt:lpstr>Funkční klávesy</vt:lpstr>
      <vt:lpstr>Speciální klávesy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4</cp:revision>
  <dcterms:created xsi:type="dcterms:W3CDTF">2012-11-19T23:03:06Z</dcterms:created>
  <dcterms:modified xsi:type="dcterms:W3CDTF">2012-11-22T21:59:36Z</dcterms:modified>
</cp:coreProperties>
</file>