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5" r:id="rId2"/>
    <p:sldId id="276" r:id="rId3"/>
    <p:sldId id="256" r:id="rId4"/>
    <p:sldId id="258" r:id="rId5"/>
    <p:sldId id="259" r:id="rId6"/>
    <p:sldId id="261" r:id="rId7"/>
    <p:sldId id="260" r:id="rId8"/>
    <p:sldId id="262" r:id="rId9"/>
    <p:sldId id="269" r:id="rId10"/>
    <p:sldId id="272" r:id="rId11"/>
    <p:sldId id="273" r:id="rId12"/>
    <p:sldId id="267" r:id="rId13"/>
    <p:sldId id="264" r:id="rId14"/>
    <p:sldId id="263" r:id="rId15"/>
    <p:sldId id="265" r:id="rId16"/>
    <p:sldId id="266" r:id="rId17"/>
    <p:sldId id="268" r:id="rId18"/>
    <p:sldId id="274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7EFB0F-9509-4339-9F35-D014BBEDCB6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F4C59-950C-4FD9-898F-CBB20ABE9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515C7-65AF-4C65-BD5F-0546D01432B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C4B3D1-1EA4-4462-9548-5FCAC728E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6.bin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7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VY_32_INOVACE_101.MAT.02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Kvadratická funkce-úvod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101.MAT.02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Kvadratická funkce – úvod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390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3.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funkce, parabola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Úvod do tématu kvadratická funkce. Seznamuje s pojmy kvadratická funkce, kvadratický trojčlen, parabola. Zobrazuje přehledně grafy v závislosti na koeficientu a.  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Kvadratická funkce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Základní poznatky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 kvadratické funkci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kvadratické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Kvadratická funkce je každá funkce vyjádřená rovnicí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Příklady zadání: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276872"/>
          <a:ext cx="7753351" cy="503237"/>
        </p:xfrm>
        <a:graphic>
          <a:graphicData uri="http://schemas.openxmlformats.org/presentationml/2006/ole">
            <p:oleObj spid="_x0000_s1026" name="Rovnice" r:id="rId3" imgW="3517560" imgH="228600" progId="Equation.3">
              <p:embed/>
            </p:oleObj>
          </a:graphicData>
        </a:graphic>
      </p:graphicFrame>
      <p:grpSp>
        <p:nvGrpSpPr>
          <p:cNvPr id="9" name="Skupina 8"/>
          <p:cNvGrpSpPr/>
          <p:nvPr/>
        </p:nvGrpSpPr>
        <p:grpSpPr>
          <a:xfrm>
            <a:off x="2987824" y="3429000"/>
            <a:ext cx="2933700" cy="2318657"/>
            <a:chOff x="971600" y="4149080"/>
            <a:chExt cx="2933700" cy="2318657"/>
          </a:xfrm>
        </p:grpSpPr>
        <p:graphicFrame>
          <p:nvGraphicFramePr>
            <p:cNvPr id="5" name="Objekt 4"/>
            <p:cNvGraphicFramePr>
              <a:graphicFrameLocks noChangeAspect="1"/>
            </p:cNvGraphicFramePr>
            <p:nvPr/>
          </p:nvGraphicFramePr>
          <p:xfrm>
            <a:off x="971600" y="4149080"/>
            <a:ext cx="2933700" cy="484187"/>
          </p:xfrm>
          <a:graphic>
            <a:graphicData uri="http://schemas.openxmlformats.org/presentationml/2006/ole">
              <p:oleObj spid="_x0000_s1027" name="Rovnice" r:id="rId4" imgW="1384200" imgH="228600" progId="Equation.3">
                <p:embed/>
              </p:oleObj>
            </a:graphicData>
          </a:graphic>
        </p:graphicFrame>
        <p:graphicFrame>
          <p:nvGraphicFramePr>
            <p:cNvPr id="6" name="Objekt 5"/>
            <p:cNvGraphicFramePr>
              <a:graphicFrameLocks noChangeAspect="1"/>
            </p:cNvGraphicFramePr>
            <p:nvPr/>
          </p:nvGraphicFramePr>
          <p:xfrm>
            <a:off x="971600" y="4725144"/>
            <a:ext cx="2468563" cy="463550"/>
          </p:xfrm>
          <a:graphic>
            <a:graphicData uri="http://schemas.openxmlformats.org/presentationml/2006/ole">
              <p:oleObj spid="_x0000_s1028" name="Rovnice" r:id="rId5" imgW="1218960" imgH="228600" progId="Equation.3">
                <p:embed/>
              </p:oleObj>
            </a:graphicData>
          </a:graphic>
        </p:graphicFrame>
        <p:graphicFrame>
          <p:nvGraphicFramePr>
            <p:cNvPr id="7" name="Objekt 6"/>
            <p:cNvGraphicFramePr>
              <a:graphicFrameLocks noChangeAspect="1"/>
            </p:cNvGraphicFramePr>
            <p:nvPr/>
          </p:nvGraphicFramePr>
          <p:xfrm>
            <a:off x="971600" y="5301208"/>
            <a:ext cx="2376264" cy="586351"/>
          </p:xfrm>
          <a:graphic>
            <a:graphicData uri="http://schemas.openxmlformats.org/presentationml/2006/ole">
              <p:oleObj spid="_x0000_s1029" name="Rovnice" r:id="rId6" imgW="977760" imgH="241200" progId="Equation.3">
                <p:embed/>
              </p:oleObj>
            </a:graphicData>
          </a:graphic>
        </p:graphicFrame>
        <p:graphicFrame>
          <p:nvGraphicFramePr>
            <p:cNvPr id="8" name="Objekt 7"/>
            <p:cNvGraphicFramePr>
              <a:graphicFrameLocks noChangeAspect="1"/>
            </p:cNvGraphicFramePr>
            <p:nvPr/>
          </p:nvGraphicFramePr>
          <p:xfrm>
            <a:off x="971600" y="5949280"/>
            <a:ext cx="1728192" cy="518457"/>
          </p:xfrm>
          <a:graphic>
            <a:graphicData uri="http://schemas.openxmlformats.org/presentationml/2006/ole">
              <p:oleObj spid="_x0000_s1030" name="Rovnice" r:id="rId7" imgW="76176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Kvadratický trojčlen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115616" y="3933056"/>
            <a:ext cx="1800200" cy="1008112"/>
          </a:xfrm>
          <a:prstGeom prst="wedgeEllipseCallout">
            <a:avLst>
              <a:gd name="adj1" fmla="val 24268"/>
              <a:gd name="adj2" fmla="val -1250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Kvadratický člen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707904" y="4005064"/>
            <a:ext cx="1584176" cy="864096"/>
          </a:xfrm>
          <a:prstGeom prst="wedgeEllipseCallout">
            <a:avLst>
              <a:gd name="adj1" fmla="val 6390"/>
              <a:gd name="adj2" fmla="val -146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lineární člen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300192" y="4077072"/>
            <a:ext cx="1584176" cy="864096"/>
          </a:xfrm>
          <a:prstGeom prst="wedgeEllipseCallout">
            <a:avLst>
              <a:gd name="adj1" fmla="val -36209"/>
              <a:gd name="adj2" fmla="val -160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absolutní člen</a:t>
            </a:r>
            <a:endParaRPr lang="cs-CZ" dirty="0"/>
          </a:p>
        </p:txBody>
      </p:sp>
      <p:graphicFrame>
        <p:nvGraphicFramePr>
          <p:cNvPr id="2051" name="Zástupný symbol pro obsah 3"/>
          <p:cNvGraphicFramePr>
            <a:graphicFrameLocks noChangeAspect="1"/>
          </p:cNvGraphicFramePr>
          <p:nvPr/>
        </p:nvGraphicFramePr>
        <p:xfrm>
          <a:off x="2195736" y="2492896"/>
          <a:ext cx="4530725" cy="792163"/>
        </p:xfrm>
        <a:graphic>
          <a:graphicData uri="http://schemas.openxmlformats.org/presentationml/2006/ole">
            <p:oleObj spid="_x0000_s2051" name="Rovnice" r:id="rId3" imgW="13078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Koeficienty </a:t>
            </a:r>
            <a:br>
              <a:rPr lang="cs-CZ" dirty="0" smtClean="0"/>
            </a:br>
            <a:r>
              <a:rPr lang="cs-CZ" dirty="0" smtClean="0"/>
              <a:t>kvadratického trojčlenu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306069" y="2492896"/>
          <a:ext cx="4531863" cy="792088"/>
        </p:xfrm>
        <a:graphic>
          <a:graphicData uri="http://schemas.openxmlformats.org/presentationml/2006/ole">
            <p:oleObj spid="_x0000_s4098" name="Rovnice" r:id="rId3" imgW="1307880" imgH="228600" progId="Equation.3">
              <p:embed/>
            </p:oleObj>
          </a:graphicData>
        </a:graphic>
      </p:graphicFrame>
      <p:grpSp>
        <p:nvGrpSpPr>
          <p:cNvPr id="21" name="Skupina 20"/>
          <p:cNvGrpSpPr/>
          <p:nvPr/>
        </p:nvGrpSpPr>
        <p:grpSpPr>
          <a:xfrm>
            <a:off x="2195736" y="2636912"/>
            <a:ext cx="4680520" cy="2376264"/>
            <a:chOff x="2195736" y="2636912"/>
            <a:chExt cx="4680520" cy="2376264"/>
          </a:xfrm>
        </p:grpSpPr>
        <p:sp>
          <p:nvSpPr>
            <p:cNvPr id="13" name="Zaoblený obdélník 12"/>
            <p:cNvSpPr/>
            <p:nvPr/>
          </p:nvSpPr>
          <p:spPr>
            <a:xfrm>
              <a:off x="3095836" y="4005064"/>
              <a:ext cx="2952328" cy="100811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tři reálná čísla</a:t>
              </a:r>
              <a:endParaRPr lang="cs-CZ" sz="2800" dirty="0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2987824" y="3140968"/>
              <a:ext cx="3375640" cy="1008112"/>
              <a:chOff x="2987824" y="3140968"/>
              <a:chExt cx="3375640" cy="1008112"/>
            </a:xfrm>
          </p:grpSpPr>
          <p:cxnSp>
            <p:nvCxnSpPr>
              <p:cNvPr id="15" name="Přímá spojovací šipka 14"/>
              <p:cNvCxnSpPr/>
              <p:nvPr/>
            </p:nvCxnSpPr>
            <p:spPr>
              <a:xfrm flipH="1" flipV="1">
                <a:off x="2987824" y="3284984"/>
                <a:ext cx="1080120" cy="86409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šipka 16"/>
              <p:cNvCxnSpPr/>
              <p:nvPr/>
            </p:nvCxnSpPr>
            <p:spPr>
              <a:xfrm flipV="1">
                <a:off x="4644008" y="3140968"/>
                <a:ext cx="0" cy="93610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18"/>
              <p:cNvCxnSpPr/>
              <p:nvPr/>
            </p:nvCxnSpPr>
            <p:spPr>
              <a:xfrm flipV="1">
                <a:off x="5364088" y="3212977"/>
                <a:ext cx="999376" cy="792087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Skupina 19"/>
            <p:cNvGrpSpPr/>
            <p:nvPr/>
          </p:nvGrpSpPr>
          <p:grpSpPr>
            <a:xfrm>
              <a:off x="2195736" y="2636912"/>
              <a:ext cx="4680520" cy="576064"/>
              <a:chOff x="2195736" y="2132856"/>
              <a:chExt cx="4680520" cy="576064"/>
            </a:xfrm>
          </p:grpSpPr>
          <p:sp>
            <p:nvSpPr>
              <p:cNvPr id="8" name="Elipsa 7"/>
              <p:cNvSpPr/>
              <p:nvPr/>
            </p:nvSpPr>
            <p:spPr>
              <a:xfrm>
                <a:off x="2195736" y="2132856"/>
                <a:ext cx="576064" cy="57606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  <p:sp>
            <p:nvSpPr>
              <p:cNvPr id="12" name="Elipsa 11"/>
              <p:cNvSpPr/>
              <p:nvPr/>
            </p:nvSpPr>
            <p:spPr>
              <a:xfrm>
                <a:off x="4355976" y="2132856"/>
                <a:ext cx="576064" cy="57606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  <p:sp>
            <p:nvSpPr>
              <p:cNvPr id="14" name="Elipsa 13"/>
              <p:cNvSpPr/>
              <p:nvPr/>
            </p:nvSpPr>
            <p:spPr>
              <a:xfrm>
                <a:off x="6300192" y="2132856"/>
                <a:ext cx="576064" cy="57606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Úkol 1</a:t>
            </a:r>
            <a:r>
              <a:rPr lang="en-US" sz="3600" dirty="0" smtClean="0"/>
              <a:t>:</a:t>
            </a:r>
            <a:br>
              <a:rPr lang="en-US" sz="3600" dirty="0" smtClean="0"/>
            </a:br>
            <a:r>
              <a:rPr lang="cs-CZ" sz="3600" dirty="0" smtClean="0"/>
              <a:t>Určete členy kvadratického trojčlenu.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992188" y="1773238"/>
          <a:ext cx="4495800" cy="747712"/>
        </p:xfrm>
        <a:graphic>
          <a:graphicData uri="http://schemas.openxmlformats.org/presentationml/2006/ole">
            <p:oleObj spid="_x0000_s3074" name="Rovnice" r:id="rId3" imgW="1371600" imgH="22860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949325" y="2924175"/>
          <a:ext cx="4262438" cy="792163"/>
        </p:xfrm>
        <a:graphic>
          <a:graphicData uri="http://schemas.openxmlformats.org/presentationml/2006/ole">
            <p:oleObj spid="_x0000_s3075" name="Rovnice" r:id="rId4" imgW="1231560" imgH="2286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971600" y="4077072"/>
          <a:ext cx="3384426" cy="836498"/>
        </p:xfrm>
        <a:graphic>
          <a:graphicData uri="http://schemas.openxmlformats.org/presentationml/2006/ole">
            <p:oleObj spid="_x0000_s3076" name="Rovnice" r:id="rId5" imgW="977760" imgH="2412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971600" y="5013176"/>
          <a:ext cx="2736304" cy="819132"/>
        </p:xfrm>
        <a:graphic>
          <a:graphicData uri="http://schemas.openxmlformats.org/presentationml/2006/ole">
            <p:oleObj spid="_x0000_s3077" name="Rovnice" r:id="rId6" imgW="76176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Úkol 2:</a:t>
            </a:r>
            <a:br>
              <a:rPr lang="cs-CZ" sz="3200" dirty="0" smtClean="0"/>
            </a:br>
            <a:r>
              <a:rPr lang="cs-CZ" sz="3200" dirty="0" smtClean="0"/>
              <a:t>Určete koeficienty a, b, </a:t>
            </a:r>
            <a:r>
              <a:rPr lang="cs-CZ" sz="3200" dirty="0" err="1" smtClean="0"/>
              <a:t>c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1054100" y="1773238"/>
          <a:ext cx="4370388" cy="747712"/>
        </p:xfrm>
        <a:graphic>
          <a:graphicData uri="http://schemas.openxmlformats.org/presentationml/2006/ole">
            <p:oleObj spid="_x0000_s5122" name="Rovnice" r:id="rId3" imgW="1333440" imgH="22860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081088" y="2924175"/>
          <a:ext cx="3998912" cy="792163"/>
        </p:xfrm>
        <a:graphic>
          <a:graphicData uri="http://schemas.openxmlformats.org/presentationml/2006/ole">
            <p:oleObj spid="_x0000_s5123" name="Rovnice" r:id="rId4" imgW="1155600" imgH="2286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971600" y="4077072"/>
          <a:ext cx="3384426" cy="836498"/>
        </p:xfrm>
        <a:graphic>
          <a:graphicData uri="http://schemas.openxmlformats.org/presentationml/2006/ole">
            <p:oleObj spid="_x0000_s5124" name="Rovnice" r:id="rId5" imgW="977760" imgH="2412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971600" y="5013176"/>
          <a:ext cx="2736304" cy="819132"/>
        </p:xfrm>
        <a:graphic>
          <a:graphicData uri="http://schemas.openxmlformats.org/presentationml/2006/ole">
            <p:oleObj spid="_x0000_s5125" name="Rovnice" r:id="rId6" imgW="76176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Úkol 3:</a:t>
            </a:r>
            <a:br>
              <a:rPr lang="cs-CZ" sz="3200" dirty="0" smtClean="0"/>
            </a:br>
            <a:r>
              <a:rPr lang="cs-CZ" sz="3200" dirty="0" smtClean="0"/>
              <a:t>Sestavte tabulku hodnot funkce</a:t>
            </a:r>
            <a:endParaRPr lang="cs-CZ" sz="3200" dirty="0"/>
          </a:p>
        </p:txBody>
      </p:sp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564904"/>
            <a:ext cx="534352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077072"/>
            <a:ext cx="44100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56176" y="908720"/>
          <a:ext cx="2200275" cy="825500"/>
        </p:xfrm>
        <a:graphic>
          <a:graphicData uri="http://schemas.openxmlformats.org/presentationml/2006/ole">
            <p:oleObj spid="_x0000_s24577" name="Rovnice" r:id="rId5" imgW="6094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Úkol 4:</a:t>
            </a:r>
            <a:br>
              <a:rPr lang="cs-CZ" sz="3200" dirty="0" smtClean="0"/>
            </a:br>
            <a:r>
              <a:rPr lang="cs-CZ" sz="3200" dirty="0" smtClean="0"/>
              <a:t>Zakreslete body grafu do soustavy souřadnic.</a:t>
            </a:r>
            <a:endParaRPr lang="cs-CZ" sz="3200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6300" y="1939131"/>
            <a:ext cx="7391400" cy="384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3200" dirty="0" smtClean="0"/>
              <a:t>Úkol 5:</a:t>
            </a:r>
            <a:br>
              <a:rPr lang="cs-CZ" sz="3200" dirty="0" smtClean="0"/>
            </a:br>
            <a:r>
              <a:rPr lang="cs-CZ" sz="3200" dirty="0" smtClean="0"/>
              <a:t>Spojte body grafu plynulou čárou.</a:t>
            </a:r>
            <a:endParaRPr lang="cs-CZ" sz="32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948656"/>
            <a:ext cx="7315200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699792" y="1556792"/>
            <a:ext cx="40324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Název křivky: parabola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Parabola je zaoblená křivka</a:t>
            </a:r>
            <a:endParaRPr lang="cs-CZ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0150" y="1943894"/>
            <a:ext cx="6743700" cy="3838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Kvadratické funkce typu </a:t>
            </a:r>
            <a:endParaRPr lang="cs-CZ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81150" y="1910556"/>
            <a:ext cx="5981700" cy="3905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6" name="Skupina 5"/>
          <p:cNvGrpSpPr/>
          <p:nvPr/>
        </p:nvGrpSpPr>
        <p:grpSpPr>
          <a:xfrm>
            <a:off x="2627784" y="1268413"/>
            <a:ext cx="3888432" cy="576411"/>
            <a:chOff x="2483768" y="1628453"/>
            <a:chExt cx="3888432" cy="576411"/>
          </a:xfrm>
          <a:solidFill>
            <a:srgbClr val="FFFF00"/>
          </a:solidFill>
        </p:grpSpPr>
        <p:sp>
          <p:nvSpPr>
            <p:cNvPr id="4" name="Zaoblený obdélník 3"/>
            <p:cNvSpPr/>
            <p:nvPr/>
          </p:nvSpPr>
          <p:spPr>
            <a:xfrm>
              <a:off x="2483768" y="1628800"/>
              <a:ext cx="3888432" cy="576064"/>
            </a:xfrm>
            <a:prstGeom prst="roundRect">
              <a:avLst/>
            </a:prstGeom>
            <a:grp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26625" name="Object 3"/>
            <p:cNvGraphicFramePr>
              <a:graphicFrameLocks noChangeAspect="1"/>
            </p:cNvGraphicFramePr>
            <p:nvPr/>
          </p:nvGraphicFramePr>
          <p:xfrm>
            <a:off x="2775397" y="1628453"/>
            <a:ext cx="3230562" cy="503237"/>
          </p:xfrm>
          <a:graphic>
            <a:graphicData uri="http://schemas.openxmlformats.org/presentationml/2006/ole">
              <p:oleObj spid="_x0000_s26625" name="Rovnice" r:id="rId4" imgW="123156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grafu typu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412976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sz="2800" dirty="0" smtClean="0"/>
              <a:t>Paraboly mají vrchol V=</a:t>
            </a:r>
            <a:r>
              <a:rPr lang="en-US" sz="2800" dirty="0" smtClean="0"/>
              <a:t>[</a:t>
            </a:r>
            <a:r>
              <a:rPr lang="cs-CZ" sz="2800" dirty="0" smtClean="0"/>
              <a:t>0; </a:t>
            </a:r>
            <a:r>
              <a:rPr lang="cs-CZ" sz="2800" dirty="0" err="1" smtClean="0"/>
              <a:t>0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Paraboly mají minimum y=0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Paraboly jsou osově souměrné podle osy y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Čím je hodnota a</a:t>
            </a:r>
            <a:r>
              <a:rPr lang="cs-CZ" sz="2800" dirty="0" smtClean="0">
                <a:sym typeface="Symbol"/>
              </a:rPr>
              <a:t>R</a:t>
            </a:r>
            <a:r>
              <a:rPr lang="cs-CZ" sz="2800" baseline="30000" dirty="0" smtClean="0">
                <a:sym typeface="Symbol"/>
              </a:rPr>
              <a:t>+</a:t>
            </a:r>
            <a:r>
              <a:rPr lang="cs-CZ" sz="2800" dirty="0" smtClean="0"/>
              <a:t> větší, tím je parabola užší</a:t>
            </a:r>
          </a:p>
        </p:txBody>
      </p:sp>
      <p:grpSp>
        <p:nvGrpSpPr>
          <p:cNvPr id="12" name="Skupina 11"/>
          <p:cNvGrpSpPr/>
          <p:nvPr/>
        </p:nvGrpSpPr>
        <p:grpSpPr>
          <a:xfrm>
            <a:off x="2483768" y="1412776"/>
            <a:ext cx="4181980" cy="792088"/>
            <a:chOff x="2483768" y="1412776"/>
            <a:chExt cx="4181980" cy="792088"/>
          </a:xfrm>
        </p:grpSpPr>
        <p:sp>
          <p:nvSpPr>
            <p:cNvPr id="9" name="Zaoblený obdélník 8"/>
            <p:cNvSpPr/>
            <p:nvPr/>
          </p:nvSpPr>
          <p:spPr>
            <a:xfrm>
              <a:off x="2483768" y="1412776"/>
              <a:ext cx="4181980" cy="792088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10" name="Object 3"/>
            <p:cNvGraphicFramePr>
              <a:graphicFrameLocks noChangeAspect="1"/>
            </p:cNvGraphicFramePr>
            <p:nvPr/>
          </p:nvGraphicFramePr>
          <p:xfrm>
            <a:off x="2792413" y="1484313"/>
            <a:ext cx="3559175" cy="576262"/>
          </p:xfrm>
          <a:graphic>
            <a:graphicData uri="http://schemas.openxmlformats.org/presentationml/2006/ole">
              <p:oleObj spid="_x0000_s19460" name="Rovnice" r:id="rId3" imgW="123156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Kvadratické funkce typu</a:t>
            </a:r>
            <a:endParaRPr lang="cs-CZ" dirty="0"/>
          </a:p>
        </p:txBody>
      </p:sp>
      <p:pic>
        <p:nvPicPr>
          <p:cNvPr id="2150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85912" y="1910556"/>
            <a:ext cx="5972175" cy="3905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grpSp>
        <p:nvGrpSpPr>
          <p:cNvPr id="8" name="Skupina 7"/>
          <p:cNvGrpSpPr/>
          <p:nvPr/>
        </p:nvGrpSpPr>
        <p:grpSpPr>
          <a:xfrm>
            <a:off x="2483768" y="1268760"/>
            <a:ext cx="4176464" cy="648072"/>
            <a:chOff x="2483768" y="1268760"/>
            <a:chExt cx="4181980" cy="792088"/>
          </a:xfrm>
          <a:solidFill>
            <a:schemeClr val="accent4">
              <a:lumMod val="40000"/>
              <a:lumOff val="60000"/>
            </a:schemeClr>
          </a:solidFill>
        </p:grpSpPr>
        <p:sp>
          <p:nvSpPr>
            <p:cNvPr id="9" name="Zaoblený obdélník 8"/>
            <p:cNvSpPr/>
            <p:nvPr/>
          </p:nvSpPr>
          <p:spPr>
            <a:xfrm>
              <a:off x="2483768" y="1268760"/>
              <a:ext cx="4181980" cy="792088"/>
            </a:xfrm>
            <a:prstGeom prst="roundRect">
              <a:avLst/>
            </a:prstGeom>
            <a:grp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10" name="Object 3"/>
            <p:cNvGraphicFramePr>
              <a:graphicFrameLocks noChangeAspect="1"/>
            </p:cNvGraphicFramePr>
            <p:nvPr/>
          </p:nvGraphicFramePr>
          <p:xfrm>
            <a:off x="2795171" y="1356770"/>
            <a:ext cx="3559175" cy="576262"/>
          </p:xfrm>
          <a:graphic>
            <a:graphicData uri="http://schemas.openxmlformats.org/presentationml/2006/ole">
              <p:oleObj spid="_x0000_s25603" name="Rovnice" r:id="rId4" imgW="123156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grafu typu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08920"/>
            <a:ext cx="8229600" cy="319695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sz="2800" dirty="0" smtClean="0"/>
              <a:t>Paraboly mají vrchol V=</a:t>
            </a:r>
            <a:r>
              <a:rPr lang="en-US" sz="2800" dirty="0" smtClean="0"/>
              <a:t>[</a:t>
            </a:r>
            <a:r>
              <a:rPr lang="cs-CZ" sz="2800" dirty="0" smtClean="0"/>
              <a:t>0; </a:t>
            </a:r>
            <a:r>
              <a:rPr lang="cs-CZ" sz="2800" dirty="0" err="1" smtClean="0"/>
              <a:t>0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Paraboly mají maximum y=0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Paraboly jsou osově souměrné podle osy y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Čím je hodnota </a:t>
            </a:r>
            <a:r>
              <a:rPr lang="cs-CZ" sz="2800" dirty="0" smtClean="0">
                <a:sym typeface="Symbol"/>
              </a:rPr>
              <a:t></a:t>
            </a:r>
            <a:r>
              <a:rPr lang="cs-CZ" sz="2800" dirty="0" smtClean="0"/>
              <a:t>a</a:t>
            </a:r>
            <a:r>
              <a:rPr lang="cs-CZ" sz="2800" dirty="0" smtClean="0">
                <a:sym typeface="Symbol"/>
              </a:rPr>
              <a:t>R</a:t>
            </a:r>
            <a:r>
              <a:rPr lang="cs-CZ" sz="2800" baseline="30000" dirty="0" smtClean="0">
                <a:sym typeface="Symbol"/>
              </a:rPr>
              <a:t>+</a:t>
            </a:r>
            <a:r>
              <a:rPr lang="cs-CZ" sz="2800" dirty="0" smtClean="0"/>
              <a:t> větší, tím je parabola užší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2555776" y="1484784"/>
            <a:ext cx="4176464" cy="648072"/>
            <a:chOff x="2483768" y="1268760"/>
            <a:chExt cx="4181980" cy="792088"/>
          </a:xfrm>
          <a:solidFill>
            <a:schemeClr val="accent4">
              <a:lumMod val="40000"/>
              <a:lumOff val="60000"/>
            </a:schemeClr>
          </a:solidFill>
        </p:grpSpPr>
        <p:sp>
          <p:nvSpPr>
            <p:cNvPr id="7" name="Zaoblený obdélník 6"/>
            <p:cNvSpPr/>
            <p:nvPr/>
          </p:nvSpPr>
          <p:spPr>
            <a:xfrm>
              <a:off x="2483768" y="1268760"/>
              <a:ext cx="4181980" cy="792088"/>
            </a:xfrm>
            <a:prstGeom prst="roundRect">
              <a:avLst/>
            </a:prstGeom>
            <a:grp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aphicFrame>
          <p:nvGraphicFramePr>
            <p:cNvPr id="8" name="Object 3"/>
            <p:cNvGraphicFramePr>
              <a:graphicFrameLocks noChangeAspect="1"/>
            </p:cNvGraphicFramePr>
            <p:nvPr/>
          </p:nvGraphicFramePr>
          <p:xfrm>
            <a:off x="2795171" y="1356770"/>
            <a:ext cx="3559175" cy="576262"/>
          </p:xfrm>
          <a:graphic>
            <a:graphicData uri="http://schemas.openxmlformats.org/presentationml/2006/ole">
              <p:oleObj spid="_x0000_s20483" name="Rovnice" r:id="rId3" imgW="1231560" imgH="228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grafů</a:t>
            </a:r>
            <a:endParaRPr lang="cs-CZ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916832"/>
            <a:ext cx="6000750" cy="3924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2735796" y="5589240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grafy jsou souměrné podle osy x,</a:t>
            </a:r>
          </a:p>
          <a:p>
            <a:pPr algn="ctr"/>
            <a:r>
              <a:rPr lang="cs-CZ" dirty="0" smtClean="0"/>
              <a:t>paraboly jsou stejně široké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Úkol 6:</a:t>
            </a:r>
            <a:br>
              <a:rPr lang="cs-CZ" sz="3200" dirty="0" smtClean="0"/>
            </a:br>
            <a:r>
              <a:rPr lang="cs-CZ" sz="3200" dirty="0" smtClean="0"/>
              <a:t>Zopakujte základní poznatky.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836911"/>
          </a:xfrm>
        </p:spPr>
        <p:txBody>
          <a:bodyPr/>
          <a:lstStyle/>
          <a:p>
            <a:r>
              <a:rPr lang="cs-CZ" dirty="0" smtClean="0"/>
              <a:t>Rovnice kvadratické funkce</a:t>
            </a:r>
          </a:p>
          <a:p>
            <a:r>
              <a:rPr lang="cs-CZ" dirty="0" smtClean="0"/>
              <a:t>Název grafu</a:t>
            </a:r>
          </a:p>
          <a:p>
            <a:r>
              <a:rPr lang="cs-CZ" dirty="0" smtClean="0"/>
              <a:t>Tvar grafu v závislosti na koeficientu 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včetně obrázků jsou 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210</Words>
  <Application>Microsoft Office PowerPoint</Application>
  <PresentationFormat>Předvádění na obrazovce (4:3)</PresentationFormat>
  <Paragraphs>64</Paragraphs>
  <Slides>19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Rovnice</vt:lpstr>
      <vt:lpstr>Snímek 1</vt:lpstr>
      <vt:lpstr>Snímek 2</vt:lpstr>
      <vt:lpstr>Kvadratická funkce</vt:lpstr>
      <vt:lpstr>Definice kvadratické funkce</vt:lpstr>
      <vt:lpstr>Kvadratický trojčlen</vt:lpstr>
      <vt:lpstr>Koeficienty  kvadratického trojčlenu</vt:lpstr>
      <vt:lpstr>Úkol 1: Určete členy kvadratického trojčlenu.</vt:lpstr>
      <vt:lpstr>Úkol 2: Určete koeficienty a, b, c.</vt:lpstr>
      <vt:lpstr>Úkol 3: Sestavte tabulku hodnot funkce</vt:lpstr>
      <vt:lpstr>Úkol 4: Zakreslete body grafu do soustavy souřadnic.</vt:lpstr>
      <vt:lpstr>Úkol 5: Spojte body grafu plynulou čárou.</vt:lpstr>
      <vt:lpstr>Parabola je zaoblená křivka</vt:lpstr>
      <vt:lpstr>Kvadratické funkce typu </vt:lpstr>
      <vt:lpstr>Vlastnosti grafu typu</vt:lpstr>
      <vt:lpstr>Kvadratické funkce typu</vt:lpstr>
      <vt:lpstr>Vlastnosti grafu typu</vt:lpstr>
      <vt:lpstr>Porovnání grafů</vt:lpstr>
      <vt:lpstr>Úkol 6: Zopakujte základní poznatky.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funkce</dc:title>
  <dc:creator>admin</dc:creator>
  <cp:lastModifiedBy>admin</cp:lastModifiedBy>
  <cp:revision>53</cp:revision>
  <dcterms:created xsi:type="dcterms:W3CDTF">2012-10-28T17:54:30Z</dcterms:created>
  <dcterms:modified xsi:type="dcterms:W3CDTF">2012-12-18T22:55:31Z</dcterms:modified>
</cp:coreProperties>
</file>